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6" r:id="rId3"/>
    <p:sldId id="261" r:id="rId4"/>
    <p:sldId id="290" r:id="rId5"/>
    <p:sldId id="289" r:id="rId6"/>
    <p:sldId id="288" r:id="rId7"/>
    <p:sldId id="287" r:id="rId8"/>
    <p:sldId id="292" r:id="rId9"/>
    <p:sldId id="291" r:id="rId10"/>
    <p:sldId id="294" r:id="rId11"/>
    <p:sldId id="284" r:id="rId12"/>
    <p:sldId id="293" r:id="rId13"/>
    <p:sldId id="295" r:id="rId14"/>
    <p:sldId id="296" r:id="rId15"/>
    <p:sldId id="297" r:id="rId16"/>
    <p:sldId id="298" r:id="rId17"/>
    <p:sldId id="299" r:id="rId18"/>
    <p:sldId id="300" r:id="rId19"/>
    <p:sldId id="301"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napToObjects="1">
      <p:cViewPr varScale="1">
        <p:scale>
          <a:sx n="74" d="100"/>
          <a:sy n="74" d="100"/>
        </p:scale>
        <p:origin x="66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57199" y="1295400"/>
            <a:ext cx="8228013" cy="1927225"/>
          </a:xfrm>
        </p:spPr>
        <p:txBody>
          <a:bodyPr tIns="0" bIns="0" anchor="b" anchorCtr="0"/>
          <a:lstStyle>
            <a:lvl1pPr>
              <a:defRPr sz="6000">
                <a:solidFill>
                  <a:schemeClr val="bg1"/>
                </a:solidFill>
              </a:defRPr>
            </a:lvl1pPr>
          </a:lstStyle>
          <a:p>
            <a:r>
              <a:rPr lang="en-US" smtClean="0"/>
              <a:t>Click to edit Master title style</a:t>
            </a:r>
            <a:endParaRPr/>
          </a:p>
        </p:txBody>
      </p:sp>
      <p:sp>
        <p:nvSpPr>
          <p:cNvPr id="3" name="Subtitle 2"/>
          <p:cNvSpPr>
            <a:spLocks noGrp="1"/>
          </p:cNvSpPr>
          <p:nvPr>
            <p:ph type="subTitle" idx="1"/>
          </p:nvPr>
        </p:nvSpPr>
        <p:spPr>
          <a:xfrm>
            <a:off x="457199" y="3307976"/>
            <a:ext cx="8228013" cy="1066800"/>
          </a:xfrm>
        </p:spPr>
        <p:txBody>
          <a:bodyPr tIns="0" bIns="0"/>
          <a:lstStyle>
            <a:lvl1pPr marL="0" indent="0" algn="ctr">
              <a:spcBef>
                <a:spcPts val="300"/>
              </a:spcBef>
              <a:buNone/>
              <a:defRPr sz="18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F5E10-5301-4EE6-90D2-A6C4A3F62BED}" type="slidenum">
              <a:rPr lang="en-US" smtClean="0"/>
              <a:pPr/>
              <a:t>‹#›</a:t>
            </a:fld>
            <a:endParaRPr lang="en-US"/>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9BC7E7-EA8E-4DA7-915E-CC098D9BADCB}" type="datetimeFigureOut">
              <a:rPr lang="en-US" smtClean="0"/>
              <a:pPr/>
              <a:t>12/6/2017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2F5E10-5301-4EE6-90D2-A6C4A3F62BE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1"/>
            <a:ext cx="3509683" cy="2209800"/>
          </a:xfrm>
        </p:spPr>
        <p:txBody>
          <a:bodyPr anchor="b"/>
          <a:lstStyle>
            <a:lvl1pPr algn="l">
              <a:defRPr sz="4400" b="0"/>
            </a:lvl1pPr>
          </a:lstStyle>
          <a:p>
            <a:r>
              <a:rPr lang="en-US" smtClean="0"/>
              <a:t>Click to edit Master title style</a:t>
            </a:r>
            <a:endParaRPr/>
          </a:p>
        </p:txBody>
      </p:sp>
      <p:sp>
        <p:nvSpPr>
          <p:cNvPr id="3" name="Content Placeholder 2"/>
          <p:cNvSpPr>
            <a:spLocks noGrp="1"/>
          </p:cNvSpPr>
          <p:nvPr>
            <p:ph idx="1"/>
          </p:nvPr>
        </p:nvSpPr>
        <p:spPr>
          <a:xfrm>
            <a:off x="5029200" y="273050"/>
            <a:ext cx="3657600" cy="5853113"/>
          </a:xfrm>
        </p:spPr>
        <p:txBody>
          <a:bodyPr>
            <a:normAutofit/>
          </a:bodyPr>
          <a:lstStyle>
            <a:lvl1pPr>
              <a:defRPr sz="2200"/>
            </a:lvl1pPr>
            <a:lvl2pPr>
              <a:defRPr sz="20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649071"/>
            <a:ext cx="3509683" cy="3388192"/>
          </a:xfrm>
        </p:spPr>
        <p:txBody>
          <a:bodyPr>
            <a:normAutofit/>
          </a:bodyPr>
          <a:lstStyle>
            <a:lvl1pPr marL="0" indent="0">
              <a:spcBef>
                <a:spcPts val="600"/>
              </a:spcBef>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pPr/>
              <a:t>‹#›</a:t>
            </a:fld>
            <a:endParaRPr lang="en-US"/>
          </a:p>
        </p:txBody>
      </p:sp>
      <p:sp>
        <p:nvSpPr>
          <p:cNvPr id="9" name="Picture Placeholder 8"/>
          <p:cNvSpPr>
            <a:spLocks noGrp="1"/>
          </p:cNvSpPr>
          <p:nvPr>
            <p:ph type="pic" sz="quarter" idx="13"/>
          </p:nvPr>
        </p:nvSpPr>
        <p:spPr>
          <a:xfrm>
            <a:off x="228600" y="1143000"/>
            <a:ext cx="4267200" cy="4267200"/>
          </a:xfrm>
          <a:prstGeom prst="ellipse">
            <a:avLst/>
          </a:prstGeom>
          <a:ln w="28575">
            <a:solidFill>
              <a:schemeClr val="accent1"/>
            </a:solidFill>
          </a:ln>
        </p:spPr>
        <p:txBody>
          <a:bodyPr/>
          <a:lstStyle>
            <a:lvl1pPr marL="0" indent="0">
              <a:buNone/>
              <a:defRPr>
                <a:solidFill>
                  <a:schemeClr val="bg1"/>
                </a:solidFill>
              </a:defRPr>
            </a:lvl1pPr>
          </a:lstStyle>
          <a:p>
            <a:r>
              <a:rPr lang="en-US"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spcBef>
                <a:spcPts val="600"/>
              </a:spcBef>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pPr/>
              <a:t>‹#›</a:t>
            </a:fld>
            <a:endParaRPr lang="en-US"/>
          </a:p>
        </p:txBody>
      </p:sp>
      <p:sp>
        <p:nvSpPr>
          <p:cNvPr id="9" name="Picture Placeholder 8"/>
          <p:cNvSpPr>
            <a:spLocks noGrp="1"/>
          </p:cNvSpPr>
          <p:nvPr>
            <p:ph type="pic" sz="quarter" idx="13"/>
          </p:nvPr>
        </p:nvSpPr>
        <p:spPr>
          <a:xfrm>
            <a:off x="990600" y="2590800"/>
            <a:ext cx="3505200" cy="3505200"/>
          </a:xfrm>
          <a:prstGeom prst="ellipse">
            <a:avLst/>
          </a:prstGeom>
          <a:ln w="28575">
            <a:solidFill>
              <a:schemeClr val="accent1"/>
            </a:solidFill>
          </a:ln>
        </p:spPr>
        <p:txBody>
          <a:bodyPr/>
          <a:lstStyle>
            <a:lvl1pPr marL="0" indent="0">
              <a:buNone/>
              <a:defRPr>
                <a:solidFill>
                  <a:schemeClr val="bg1"/>
                </a:solidFill>
              </a:defRPr>
            </a:lvl1pPr>
          </a:lstStyle>
          <a:p>
            <a:r>
              <a:rPr lang="en-US" smtClean="0"/>
              <a:t>Drag picture to placeholder or click icon to add</a:t>
            </a:r>
            <a:endParaRPr/>
          </a:p>
        </p:txBody>
      </p:sp>
      <p:sp>
        <p:nvSpPr>
          <p:cNvPr id="8" name="Picture Placeholder 8"/>
          <p:cNvSpPr>
            <a:spLocks noGrp="1"/>
          </p:cNvSpPr>
          <p:nvPr>
            <p:ph type="pic" sz="quarter" idx="14"/>
          </p:nvPr>
        </p:nvSpPr>
        <p:spPr>
          <a:xfrm>
            <a:off x="2479675" y="1260475"/>
            <a:ext cx="1254125" cy="1254125"/>
          </a:xfrm>
          <a:prstGeom prst="ellipse">
            <a:avLst/>
          </a:prstGeom>
          <a:ln w="28575">
            <a:solidFill>
              <a:schemeClr val="accent1"/>
            </a:solidFill>
          </a:ln>
        </p:spPr>
        <p:txBody>
          <a:bodyPr>
            <a:normAutofit/>
          </a:bodyPr>
          <a:lstStyle>
            <a:lvl1pPr marL="0" indent="0">
              <a:buNone/>
              <a:defRPr sz="1400">
                <a:solidFill>
                  <a:schemeClr val="bg1"/>
                </a:solidFill>
              </a:defRPr>
            </a:lvl1pPr>
          </a:lstStyle>
          <a:p>
            <a:r>
              <a:rPr lang="en-US" smtClean="0"/>
              <a:t>Drag picture to placeholder or click icon to add</a:t>
            </a:r>
            <a:endParaRPr/>
          </a:p>
        </p:txBody>
      </p:sp>
      <p:sp>
        <p:nvSpPr>
          <p:cNvPr id="10" name="Picture Placeholder 8"/>
          <p:cNvSpPr>
            <a:spLocks noGrp="1"/>
          </p:cNvSpPr>
          <p:nvPr>
            <p:ph type="pic" sz="quarter" idx="15"/>
          </p:nvPr>
        </p:nvSpPr>
        <p:spPr>
          <a:xfrm>
            <a:off x="269875" y="762000"/>
            <a:ext cx="2092325" cy="2092325"/>
          </a:xfrm>
          <a:prstGeom prst="ellipse">
            <a:avLst/>
          </a:prstGeom>
          <a:ln w="28575">
            <a:solidFill>
              <a:schemeClr val="accent1"/>
            </a:solidFill>
          </a:ln>
        </p:spPr>
        <p:txBody>
          <a:bodyPr>
            <a:normAutofit/>
          </a:bodyPr>
          <a:lstStyle>
            <a:lvl1pPr marL="0" indent="0">
              <a:buNone/>
              <a:defRPr sz="1800">
                <a:solidFill>
                  <a:schemeClr val="bg1"/>
                </a:solidFill>
              </a:defRPr>
            </a:lvl1pPr>
          </a:lstStyle>
          <a:p>
            <a:r>
              <a:rPr lang="en-US" smtClean="0"/>
              <a:t>Drag picture to placeholder or click icon to add</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457200" y="2568388"/>
            <a:ext cx="8228013" cy="3468875"/>
          </a:xfrm>
        </p:spPr>
        <p:txBody>
          <a:bodyPr vert="eaVert"/>
          <a:lstStyle>
            <a:lvl5pPr>
              <a:defRPr/>
            </a:lvl5pPr>
            <a:lvl6pPr marL="1719072">
              <a:defRPr/>
            </a:lvl6pPr>
            <a:lvl7pPr marL="1719072">
              <a:defRPr/>
            </a:lvl7pPr>
            <a:lvl8pPr marL="1719072">
              <a:defRPr/>
            </a:lvl8pPr>
            <a:lvl9pPr marL="1719072">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F5E10-5301-4EE6-90D2-A6C4A3F62BED}"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274638"/>
            <a:ext cx="1524000" cy="5851525"/>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416859"/>
            <a:ext cx="6019800" cy="5615642"/>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F5E10-5301-4EE6-90D2-A6C4A3F62BED}"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los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79BC7E7-EA8E-4DA7-915E-CC098D9BADCB}" type="datetimeFigureOut">
              <a:rPr lang="en-US" smtClean="0"/>
              <a:pPr/>
              <a:t>12/6/2017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2F5E10-5301-4EE6-90D2-A6C4A3F62BE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679BC7E7-EA8E-4DA7-915E-CC098D9BADCB}" type="datetimeFigureOut">
              <a:rPr lang="en-US" smtClean="0"/>
              <a:pPr/>
              <a:t>12/6/2017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2F5E10-5301-4EE6-90D2-A6C4A3F62BE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36694"/>
            <a:ext cx="6400800" cy="1362075"/>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1676399" y="3609695"/>
            <a:ext cx="5181601" cy="1500187"/>
          </a:xfrm>
        </p:spPr>
        <p:txBody>
          <a:bodyPr anchor="t" anchorCtr="0"/>
          <a:lstStyle>
            <a:lvl1pPr marL="0" indent="0" algn="r">
              <a:spcBef>
                <a:spcPts val="300"/>
              </a:spcBef>
              <a:buNone/>
              <a:defRPr sz="18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679BC7E7-EA8E-4DA7-915E-CC098D9BADCB}" type="datetimeFigureOut">
              <a:rPr lang="en-US" smtClean="0"/>
              <a:pPr/>
              <a:t>12/6/2017</a:t>
            </a:fld>
            <a:endParaRPr lang="en-US"/>
          </a:p>
        </p:txBody>
      </p:sp>
      <p:sp>
        <p:nvSpPr>
          <p:cNvPr id="5" name="Footer Placeholder 4"/>
          <p:cNvSpPr>
            <a:spLocks noGrp="1"/>
          </p:cNvSpPr>
          <p:nvPr>
            <p:ph type="ftr" sz="quarter" idx="11"/>
          </p:nvPr>
        </p:nvSpPr>
        <p:spPr>
          <a:xfrm>
            <a:off x="7238999" y="6356350"/>
            <a:ext cx="1446213" cy="365125"/>
          </a:xfrm>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9F2F5E10-5301-4EE6-90D2-A6C4A3F62BED}" type="slidenum">
              <a:rPr lang="en-US" smtClean="0"/>
              <a:pPr/>
              <a:t>‹#›</a:t>
            </a:fld>
            <a:endParaRPr lang="en-US"/>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634753" y="2784475"/>
            <a:ext cx="3767328" cy="3252788"/>
          </a:xfrm>
        </p:spPr>
        <p:txBody>
          <a:bodyPr/>
          <a:lstStyle>
            <a:lvl1pPr>
              <a:defRPr sz="1800"/>
            </a:lvl1pPr>
            <a:lvl2pPr>
              <a:defRPr sz="1800"/>
            </a:lvl2pPr>
            <a:lvl3pPr>
              <a:defRPr sz="1800"/>
            </a:lvl3pPr>
            <a:lvl4pPr>
              <a:defRPr sz="1800"/>
            </a:lvl4pPr>
            <a:lvl5pPr>
              <a:defRPr sz="1800"/>
            </a:lvl5pPr>
            <a:lvl6pPr marL="1946275" indent="-227013">
              <a:tabLst/>
              <a:defRPr sz="1600"/>
            </a:lvl6pPr>
            <a:lvl7pPr marL="2173288" indent="-227013">
              <a:tabLst/>
              <a:defRPr sz="1600"/>
            </a:lvl7pPr>
            <a:lvl8pPr marL="2398713" indent="-227013">
              <a:tabLst/>
              <a:defRPr sz="1600"/>
            </a:lvl8pPr>
            <a:lvl9pPr marL="2625725" indent="-227013">
              <a:tabLst/>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40664"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40664" y="3160059"/>
            <a:ext cx="3767328"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631578"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31578" y="3160059"/>
            <a:ext cx="3767328" cy="2891491"/>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679BC7E7-EA8E-4DA7-915E-CC098D9BADCB}" type="datetimeFigureOut">
              <a:rPr lang="en-US" smtClean="0"/>
              <a:pPr/>
              <a:t>12/6/2017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2F5E10-5301-4EE6-90D2-A6C4A3F62BE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62000" y="2784475"/>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pPr/>
              <a:t>‹#›</a:t>
            </a:fld>
            <a:endParaRPr lang="en-US"/>
          </a:p>
        </p:txBody>
      </p:sp>
      <p:sp>
        <p:nvSpPr>
          <p:cNvPr id="8" name="Content Placeholder 2"/>
          <p:cNvSpPr>
            <a:spLocks noGrp="1"/>
          </p:cNvSpPr>
          <p:nvPr>
            <p:ph sz="half" idx="13"/>
          </p:nvPr>
        </p:nvSpPr>
        <p:spPr>
          <a:xfrm>
            <a:off x="762000" y="4497070"/>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pPr/>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9" name="Content Placeholder 2"/>
          <p:cNvSpPr>
            <a:spLocks noGrp="1"/>
          </p:cNvSpPr>
          <p:nvPr>
            <p:ph sz="half" idx="14"/>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marL="1946275" indent="-234950">
              <a:defRPr sz="1600"/>
            </a:lvl6pPr>
            <a:lvl7pPr marL="2173288" indent="-234950">
              <a:defRPr sz="1600"/>
            </a:lvl7pPr>
            <a:lvl8pPr marL="2398713" indent="-234950">
              <a:defRPr sz="1600"/>
            </a:lvl8pPr>
            <a:lvl9pPr marL="2625725" indent="-234950">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679BC7E7-EA8E-4DA7-915E-CC098D9BADCB}" type="datetimeFigureOut">
              <a:rPr lang="en-US" smtClean="0"/>
              <a:pPr/>
              <a:t>12/6/2017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2F5E10-5301-4EE6-90D2-A6C4A3F62BED}" type="slidenum">
              <a:rPr lang="en-US" smtClean="0"/>
              <a:pPr/>
              <a:t>‹#›</a:t>
            </a:fld>
            <a:endParaRPr lang="en-US"/>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739775" y="2784475"/>
            <a:ext cx="3767328" cy="1554480"/>
          </a:xfrm>
        </p:spPr>
        <p:txBody>
          <a:bodyPr/>
          <a:lstStyle>
            <a:lvl1pPr>
              <a:defRPr sz="1800"/>
            </a:lvl1pPr>
            <a:lvl2pPr>
              <a:defRPr sz="1800"/>
            </a:lvl2pPr>
            <a:lvl3pPr>
              <a:defRPr sz="1800"/>
            </a:lvl3pPr>
            <a:lvl4pPr>
              <a:defRPr sz="1800"/>
            </a:lvl4pPr>
            <a:lvl5pPr>
              <a:defRPr sz="1800"/>
            </a:lvl5pPr>
            <a:lvl6pPr marL="1946275" indent="-227013">
              <a:defRPr sz="1600"/>
            </a:lvl6pPr>
            <a:lvl7pPr marL="2173288" indent="-227013">
              <a:defRPr sz="1600"/>
            </a:lvl7pPr>
            <a:lvl8pPr marL="2398713" indent="-227013">
              <a:defRPr sz="1600"/>
            </a:lvl8pPr>
            <a:lvl9pPr marL="2625725" indent="-227013">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5"/>
          </p:nvPr>
        </p:nvSpPr>
        <p:spPr>
          <a:xfrm>
            <a:off x="739775" y="4497070"/>
            <a:ext cx="3767328" cy="1554480"/>
          </a:xfrm>
        </p:spPr>
        <p:txBody>
          <a:bodyPr/>
          <a:lstStyle>
            <a:lvl1pPr>
              <a:defRPr sz="1800"/>
            </a:lvl1pPr>
            <a:lvl2pPr>
              <a:defRPr sz="1800"/>
            </a:lvl2pPr>
            <a:lvl3pPr>
              <a:defRPr sz="1800"/>
            </a:lvl3pPr>
            <a:lvl4pPr>
              <a:defRPr sz="1800"/>
            </a:lvl4pPr>
            <a:lvl5pPr>
              <a:defRPr sz="1800"/>
            </a:lvl5pPr>
            <a:lvl6pPr marL="1946275"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6pPr>
            <a:lvl7pPr marL="2173288"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7pPr>
            <a:lvl8pPr marL="2398713" indent="-234950" algn="l" defTabSz="914400" rtl="0" eaLnBrk="1" latinLnBrk="0" hangingPunct="1">
              <a:spcBef>
                <a:spcPct val="20000"/>
              </a:spcBef>
              <a:buSzPct val="90000"/>
              <a:buFont typeface="Wingdings" pitchFamily="2" charset="2"/>
              <a:buChar char=""/>
              <a:defRPr lang="en-US" sz="1600" kern="1200" dirty="0" smtClean="0">
                <a:solidFill>
                  <a:schemeClr val="tx1">
                    <a:lumMod val="65000"/>
                    <a:lumOff val="35000"/>
                  </a:schemeClr>
                </a:solidFill>
                <a:latin typeface="+mn-lt"/>
                <a:ea typeface="+mn-ea"/>
                <a:cs typeface="+mn-cs"/>
              </a:defRPr>
            </a:lvl8pPr>
            <a:lvl9pPr marL="2625725" indent="-234950" algn="l" defTabSz="914400" rtl="0" eaLnBrk="1" latinLnBrk="0" hangingPunct="1">
              <a:spcBef>
                <a:spcPct val="20000"/>
              </a:spcBef>
              <a:buSzPct val="90000"/>
              <a:buFont typeface="Wingdings" pitchFamily="2" charset="2"/>
              <a:buChar char=""/>
              <a:defRPr lang="en-US" sz="1600" kern="1200" dirty="0">
                <a:solidFill>
                  <a:schemeClr val="tx1">
                    <a:lumMod val="65000"/>
                    <a:lumOff val="35000"/>
                  </a:schemeClr>
                </a:solidFill>
                <a:latin typeface="+mn-lt"/>
                <a:ea typeface="+mn-ea"/>
                <a:cs typeface="+mn-cs"/>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679BC7E7-EA8E-4DA7-915E-CC098D9BADCB}" type="datetimeFigureOut">
              <a:rPr lang="en-US" smtClean="0"/>
              <a:pPr/>
              <a:t>12/6/2017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2F5E10-5301-4EE6-90D2-A6C4A3F62BE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45141"/>
            <a:ext cx="8229600" cy="1143000"/>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739775" y="2770094"/>
            <a:ext cx="7662864" cy="326716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fld id="{679BC7E7-EA8E-4DA7-915E-CC098D9BADCB}" type="datetimeFigureOut">
              <a:rPr lang="en-US" smtClean="0"/>
              <a:pPr/>
              <a:t>12/6/2017</a:t>
            </a:fld>
            <a:endParaRPr lang="en-US"/>
          </a:p>
        </p:txBody>
      </p:sp>
      <p:sp>
        <p:nvSpPr>
          <p:cNvPr id="5" name="Footer Placeholder 4"/>
          <p:cNvSpPr>
            <a:spLocks noGrp="1"/>
          </p:cNvSpPr>
          <p:nvPr>
            <p:ph type="ftr" sz="quarter" idx="3"/>
          </p:nvPr>
        </p:nvSpPr>
        <p:spPr>
          <a:xfrm>
            <a:off x="5789613" y="6356350"/>
            <a:ext cx="2895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100" b="1">
                <a:solidFill>
                  <a:schemeClr val="tx1">
                    <a:lumMod val="50000"/>
                    <a:lumOff val="50000"/>
                  </a:schemeClr>
                </a:solidFill>
              </a:defRPr>
            </a:lvl1pPr>
          </a:lstStyle>
          <a:p>
            <a:fld id="{9F2F5E10-5301-4EE6-90D2-A6C4A3F62BE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4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pitchFamily="2" charset="2"/>
        <a:buChar char="S"/>
        <a:defRPr sz="22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60000"/>
            <a:lumOff val="40000"/>
          </a:schemeClr>
        </a:buClr>
        <a:buSzPct val="90000"/>
        <a:buFont typeface="Wingdings" pitchFamily="2" charset="2"/>
        <a:buChar char="S"/>
        <a:defRPr sz="20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60000"/>
            <a:lumOff val="40000"/>
          </a:schemeClr>
        </a:buClr>
        <a:buSzPct val="90000"/>
        <a:buFont typeface="Wingdings" pitchFamily="2" charset="2"/>
        <a:buChar char="S"/>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5pPr>
      <a:lvl6pPr marL="2055813"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7pPr>
      <a:lvl8pPr marL="2743200" indent="-344488" algn="l" defTabSz="914400" rtl="0" eaLnBrk="1" latinLnBrk="0" hangingPunct="1">
        <a:spcBef>
          <a:spcPct val="20000"/>
        </a:spcBef>
        <a:buClr>
          <a:schemeClr val="accent1">
            <a:lumMod val="60000"/>
            <a:lumOff val="40000"/>
          </a:schemeClr>
        </a:buClr>
        <a:buSzPct val="90000"/>
        <a:buFont typeface="Wingdings" pitchFamily="2" charset="2"/>
        <a:buChar char=""/>
        <a:defRPr lang="en-US" sz="1800" kern="1200" dirty="0" smtClean="0">
          <a:solidFill>
            <a:schemeClr val="tx1">
              <a:lumMod val="65000"/>
              <a:lumOff val="35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pitchFamily="2"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nSpc>
                <a:spcPct val="150000"/>
              </a:lnSpc>
            </a:pPr>
            <a:r>
              <a:rPr lang="en-GB" sz="2500" b="1" u="sng" dirty="0" smtClean="0"/>
              <a:t>TRADE AND POVERTY REDUCTION IN AFRICA</a:t>
            </a:r>
            <a:r>
              <a:rPr lang="en-US" sz="2400" dirty="0" smtClean="0"/>
              <a:t/>
            </a:r>
            <a:br>
              <a:rPr lang="en-US" sz="2400" dirty="0" smtClean="0"/>
            </a:br>
            <a:r>
              <a:rPr lang="en-US" sz="2100" cap="all" dirty="0"/>
              <a:t/>
            </a:r>
            <a:br>
              <a:rPr lang="en-US" sz="2100" cap="all" dirty="0"/>
            </a:br>
            <a:endParaRPr lang="en-US" sz="2100" dirty="0"/>
          </a:p>
        </p:txBody>
      </p:sp>
      <p:sp>
        <p:nvSpPr>
          <p:cNvPr id="3" name="Subtitle 2"/>
          <p:cNvSpPr>
            <a:spLocks noGrp="1"/>
          </p:cNvSpPr>
          <p:nvPr>
            <p:ph type="subTitle" idx="1"/>
          </p:nvPr>
        </p:nvSpPr>
        <p:spPr>
          <a:xfrm>
            <a:off x="457199" y="3307975"/>
            <a:ext cx="8228013" cy="2123833"/>
          </a:xfrm>
        </p:spPr>
        <p:txBody>
          <a:bodyPr>
            <a:normAutofit/>
          </a:bodyPr>
          <a:lstStyle/>
          <a:p>
            <a:r>
              <a:rPr lang="en-US" sz="2400" dirty="0" err="1" smtClean="0"/>
              <a:t>Fauzel</a:t>
            </a:r>
            <a:r>
              <a:rPr lang="en-US" sz="2400" dirty="0" smtClean="0"/>
              <a:t> </a:t>
            </a:r>
            <a:r>
              <a:rPr lang="en-US" sz="2400" dirty="0" smtClean="0"/>
              <a:t>S, </a:t>
            </a:r>
            <a:r>
              <a:rPr lang="en-US" sz="2400" dirty="0" err="1"/>
              <a:t>Sannassee</a:t>
            </a:r>
            <a:r>
              <a:rPr lang="en-US" sz="2400" dirty="0"/>
              <a:t> RV, </a:t>
            </a:r>
            <a:r>
              <a:rPr lang="en-US" sz="2400" dirty="0" err="1"/>
              <a:t>Seetanah</a:t>
            </a:r>
            <a:r>
              <a:rPr lang="en-US" sz="2400" dirty="0"/>
              <a:t> B</a:t>
            </a:r>
            <a:endParaRPr lang="en-US" sz="2400" dirty="0"/>
          </a:p>
          <a:p>
            <a:r>
              <a:rPr lang="en-US" sz="2400" i="1" dirty="0"/>
              <a:t>University of Mauritius</a:t>
            </a:r>
            <a:endParaRPr lang="en-US" sz="2400" dirty="0"/>
          </a:p>
          <a:p>
            <a:endParaRPr lang="en-US" dirty="0"/>
          </a:p>
          <a:p>
            <a:endParaRPr lang="en-US" dirty="0"/>
          </a:p>
        </p:txBody>
      </p:sp>
    </p:spTree>
    <p:extLst>
      <p:ext uri="{BB962C8B-B14F-4D97-AF65-F5344CB8AC3E}">
        <p14:creationId xmlns:p14="http://schemas.microsoft.com/office/powerpoint/2010/main" val="9394527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39775" y="2101756"/>
            <a:ext cx="7662864" cy="3935508"/>
          </a:xfrm>
        </p:spPr>
        <p:txBody>
          <a:bodyPr>
            <a:normAutofit fontScale="55000" lnSpcReduction="20000"/>
          </a:bodyPr>
          <a:lstStyle/>
          <a:p>
            <a:r>
              <a:rPr lang="en-US" dirty="0" smtClean="0"/>
              <a:t>In contrast, in Latin American (Robinson et al, 2006) the opening of domestic markets to external competition is mostly associated with greater wage inequality. Much of the increase in wage inequality and unemployment in several countries over the last two decades has been attributed to the change in the structure of </a:t>
            </a:r>
            <a:r>
              <a:rPr lang="en-US" dirty="0" err="1" smtClean="0"/>
              <a:t>labour</a:t>
            </a:r>
            <a:r>
              <a:rPr lang="en-US" dirty="0" smtClean="0"/>
              <a:t> demand in </a:t>
            </a:r>
            <a:r>
              <a:rPr lang="en-US" dirty="0" err="1" smtClean="0"/>
              <a:t>favour</a:t>
            </a:r>
            <a:r>
              <a:rPr lang="en-US" dirty="0" smtClean="0"/>
              <a:t> of skilled workers. This is reflected in the overall increase in the return to education for skilled </a:t>
            </a:r>
            <a:r>
              <a:rPr lang="en-US" dirty="0" err="1" smtClean="0"/>
              <a:t>labour</a:t>
            </a:r>
            <a:r>
              <a:rPr lang="en-US" dirty="0" smtClean="0"/>
              <a:t> and, in some countries, in the rise of unemployment among less-skilled individuals. On the other hand, </a:t>
            </a:r>
            <a:r>
              <a:rPr lang="en-US" dirty="0" err="1" smtClean="0"/>
              <a:t>Ros</a:t>
            </a:r>
            <a:r>
              <a:rPr lang="en-US" dirty="0" smtClean="0"/>
              <a:t> and </a:t>
            </a:r>
            <a:r>
              <a:rPr lang="en-US" dirty="0" err="1" smtClean="0"/>
              <a:t>Bouillón</a:t>
            </a:r>
            <a:r>
              <a:rPr lang="en-US" dirty="0" smtClean="0"/>
              <a:t> (2002) have analyzed the cases of Morocco and Mexico, respectively, and found that reductions in tariff levels and import quotas have had a modest but negative impact on employment, which has partly been the result of firms’ efforts to cut margins and raise productivity.</a:t>
            </a:r>
          </a:p>
          <a:p>
            <a:r>
              <a:rPr lang="en-US" dirty="0" err="1" smtClean="0"/>
              <a:t>Ravallion</a:t>
            </a:r>
            <a:r>
              <a:rPr lang="en-US" dirty="0" smtClean="0"/>
              <a:t> (2007), using both macro and micro </a:t>
            </a:r>
            <a:r>
              <a:rPr lang="en-US" dirty="0" err="1" smtClean="0"/>
              <a:t>modelling</a:t>
            </a:r>
            <a:r>
              <a:rPr lang="en-US" dirty="0" smtClean="0"/>
              <a:t>, questions the ‘robust’ link between globalization and poverty reduction. The paper argues that, under a set of specific conditions, trade openness could be effective in reducing poverty. Specifically, cross-country analysis, and a case studies of China and Morocco indicate that it is difficult to assert that trade liberalization is a powerful force for poverty reduction, and that the relationship cannot be generalized in both cases, at either side of the debate.</a:t>
            </a:r>
          </a:p>
          <a:p>
            <a:r>
              <a:rPr lang="en-US" dirty="0" err="1" smtClean="0"/>
              <a:t>Bhagwati</a:t>
            </a:r>
            <a:r>
              <a:rPr lang="en-US" dirty="0" smtClean="0"/>
              <a:t> and </a:t>
            </a:r>
            <a:r>
              <a:rPr lang="en-US" dirty="0" err="1" smtClean="0"/>
              <a:t>Srinivasan</a:t>
            </a:r>
            <a:r>
              <a:rPr lang="en-US" dirty="0" smtClean="0"/>
              <a:t> (2002) and Berg and Krueger (2003) focus on the importance of trade policy for poverty reduction from a macro perspective. The author </a:t>
            </a:r>
            <a:r>
              <a:rPr lang="en-US" dirty="0" err="1" smtClean="0"/>
              <a:t>emphasise</a:t>
            </a:r>
            <a:r>
              <a:rPr lang="en-US" dirty="0" smtClean="0"/>
              <a:t> principally on the relations between trade and growth to determine the changes in poverty by evaluating the variations in per-capita income. They conclude that generally openness to trade is an important contributor to growth and that growth associated with trade </a:t>
            </a:r>
            <a:r>
              <a:rPr lang="en-US" dirty="0" err="1" smtClean="0"/>
              <a:t>liberalisation</a:t>
            </a:r>
            <a:r>
              <a:rPr lang="en-US" dirty="0" smtClean="0"/>
              <a:t> is as pro-poor as growth in general.</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900" dirty="0" smtClean="0"/>
              <a:t>Methodology</a:t>
            </a:r>
            <a:endParaRPr lang="en-US" sz="3900" dirty="0"/>
          </a:p>
        </p:txBody>
      </p:sp>
    </p:spTree>
    <p:extLst>
      <p:ext uri="{BB962C8B-B14F-4D97-AF65-F5344CB8AC3E}">
        <p14:creationId xmlns:p14="http://schemas.microsoft.com/office/powerpoint/2010/main" val="16771628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basic specification of the model is based on the principles of some earlier studies carried out by Kemal et al (1995), Butt et al (2007) &amp; </a:t>
            </a:r>
            <a:r>
              <a:rPr lang="en-US" dirty="0" err="1"/>
              <a:t>Shahbaaz</a:t>
            </a:r>
            <a:r>
              <a:rPr lang="en-US" dirty="0"/>
              <a:t> et al. (2008) and takes the following functional </a:t>
            </a:r>
            <a:r>
              <a:rPr lang="en-US" dirty="0" smtClean="0"/>
              <a:t>form</a:t>
            </a:r>
          </a:p>
          <a:p>
            <a:r>
              <a:rPr lang="en-GB" b="1" dirty="0"/>
              <a:t>POV = f (OPEN</a:t>
            </a:r>
            <a:r>
              <a:rPr lang="en-GB" b="1" baseline="-25000" dirty="0"/>
              <a:t>,</a:t>
            </a:r>
            <a:r>
              <a:rPr lang="en-GB" b="1" dirty="0"/>
              <a:t> GDP</a:t>
            </a:r>
            <a:r>
              <a:rPr lang="en-GB" b="1" baseline="-25000" dirty="0"/>
              <a:t>,</a:t>
            </a:r>
            <a:r>
              <a:rPr lang="en-GB" b="1" dirty="0"/>
              <a:t> CPI</a:t>
            </a:r>
            <a:r>
              <a:rPr lang="en-GB" b="1" baseline="-25000" dirty="0"/>
              <a:t>,</a:t>
            </a:r>
            <a:r>
              <a:rPr lang="en-GB" b="1" dirty="0"/>
              <a:t> GSP, GDEBT, UNEM</a:t>
            </a:r>
            <a:r>
              <a:rPr lang="en-GB" b="1" baseline="-25000" dirty="0"/>
              <a:t> </a:t>
            </a:r>
            <a:r>
              <a:rPr lang="en-GB" b="1" dirty="0"/>
              <a:t>) </a:t>
            </a:r>
            <a:r>
              <a:rPr lang="en-GB" b="1" dirty="0" smtClean="0"/>
              <a:t>--(</a:t>
            </a:r>
            <a:r>
              <a:rPr lang="en-GB" b="1" dirty="0"/>
              <a:t>1)</a:t>
            </a:r>
            <a:endParaRPr lang="en-GB"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55000" lnSpcReduction="20000"/>
          </a:bodyPr>
          <a:lstStyle/>
          <a:p>
            <a:r>
              <a:rPr lang="en-US" dirty="0"/>
              <a:t>The poverty headcount index (</a:t>
            </a:r>
            <a:r>
              <a:rPr lang="en-US" dirty="0" err="1"/>
              <a:t>Seetanah</a:t>
            </a:r>
            <a:r>
              <a:rPr lang="en-US" dirty="0"/>
              <a:t> et al, 2009) is used to capture the level of poverty in the countries under consideration. The data has been extracted from the WDI. </a:t>
            </a:r>
            <a:endParaRPr lang="en-GB" dirty="0"/>
          </a:p>
          <a:p>
            <a:r>
              <a:rPr lang="en-US" dirty="0"/>
              <a:t>The variable of interest in this study is the openness variable. It is measured as the ratio of imports and exports to GDP as per </a:t>
            </a:r>
            <a:r>
              <a:rPr lang="en-US" dirty="0" err="1"/>
              <a:t>Loko</a:t>
            </a:r>
            <a:r>
              <a:rPr lang="en-US" dirty="0"/>
              <a:t> et al. (2009). This indicator measures a country’s 'openness' or 'integration' in the world </a:t>
            </a:r>
            <a:r>
              <a:rPr lang="en-US" dirty="0" smtClean="0"/>
              <a:t>economy</a:t>
            </a:r>
          </a:p>
          <a:p>
            <a:r>
              <a:rPr lang="en-US" dirty="0"/>
              <a:t>GDP has been used in the literature (Lee, Jong-</a:t>
            </a:r>
            <a:r>
              <a:rPr lang="en-US" dirty="0" err="1"/>
              <a:t>Wha</a:t>
            </a:r>
            <a:r>
              <a:rPr lang="en-US" dirty="0"/>
              <a:t>. 1994, Sharma &amp; </a:t>
            </a:r>
            <a:r>
              <a:rPr lang="en-US" dirty="0" err="1"/>
              <a:t>Gani</a:t>
            </a:r>
            <a:r>
              <a:rPr lang="en-US" dirty="0"/>
              <a:t> 2004) as a welfare measure to assess the advancement of countries. </a:t>
            </a:r>
            <a:endParaRPr lang="en-US" dirty="0" smtClean="0"/>
          </a:p>
          <a:p>
            <a:r>
              <a:rPr lang="en-US" dirty="0" smtClean="0"/>
              <a:t>For </a:t>
            </a:r>
            <a:r>
              <a:rPr lang="en-US" dirty="0"/>
              <a:t>instance, the variable government spending (GOVTSP) is </a:t>
            </a:r>
            <a:r>
              <a:rPr lang="en-US" dirty="0" smtClean="0"/>
              <a:t>added. </a:t>
            </a:r>
            <a:r>
              <a:rPr lang="en-US" dirty="0"/>
              <a:t>Normally, for African countries, investment flows mainly from government and or from foreign direct investment. Hence, government spending is used as a proxy to capture government </a:t>
            </a:r>
            <a:r>
              <a:rPr lang="en-US" dirty="0" smtClean="0"/>
              <a:t>investment</a:t>
            </a:r>
          </a:p>
          <a:p>
            <a:r>
              <a:rPr lang="en-US" dirty="0"/>
              <a:t>Other control variables include inflation (CPI) as a measure of the macroeconomic environment in the selected countries. More so, the variable capturing unemployment rate (UNEM) and a corruption index is as well included in the study to investigate the link between unemployment and welfare</a:t>
            </a:r>
            <a:endParaRPr lang="en-US" dirty="0" smtClean="0"/>
          </a:p>
          <a:p>
            <a:endParaRPr lang="en-GB" dirty="0"/>
          </a:p>
        </p:txBody>
      </p:sp>
    </p:spTree>
    <p:extLst>
      <p:ext uri="{BB962C8B-B14F-4D97-AF65-F5344CB8AC3E}">
        <p14:creationId xmlns:p14="http://schemas.microsoft.com/office/powerpoint/2010/main" val="32549240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nvPr>
        </p:nvGraphicFramePr>
        <p:xfrm>
          <a:off x="2920457" y="2770188"/>
          <a:ext cx="3301499" cy="3267074"/>
        </p:xfrm>
        <a:graphic>
          <a:graphicData uri="http://schemas.openxmlformats.org/drawingml/2006/table">
            <a:tbl>
              <a:tblPr firstRow="1" firstCol="1" bandRow="1">
                <a:tableStyleId>{5C22544A-7EE6-4342-B048-85BDC9FD1C3A}</a:tableStyleId>
              </a:tblPr>
              <a:tblGrid>
                <a:gridCol w="1866439"/>
                <a:gridCol w="1435060"/>
              </a:tblGrid>
              <a:tr h="478712">
                <a:tc>
                  <a:txBody>
                    <a:bodyPr/>
                    <a:lstStyle/>
                    <a:p>
                      <a:pPr algn="just">
                        <a:lnSpc>
                          <a:spcPct val="150000"/>
                        </a:lnSpc>
                        <a:spcAft>
                          <a:spcPts val="0"/>
                        </a:spcAft>
                      </a:pPr>
                      <a:r>
                        <a:rPr lang="en-GB" sz="1000">
                          <a:effectLst/>
                        </a:rPr>
                        <a:t> </a:t>
                      </a:r>
                      <a:endParaRPr lang="en-GB" sz="900">
                        <a:effectLst/>
                      </a:endParaRPr>
                    </a:p>
                    <a:p>
                      <a:pPr algn="just">
                        <a:lnSpc>
                          <a:spcPct val="150000"/>
                        </a:lnSpc>
                        <a:spcAft>
                          <a:spcPts val="0"/>
                        </a:spcAft>
                      </a:pPr>
                      <a:r>
                        <a:rPr lang="en-GB" sz="1000">
                          <a:effectLst/>
                        </a:rPr>
                        <a:t>Dependent Variable : LPOV</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tc>
                <a:tc>
                  <a:txBody>
                    <a:bodyPr/>
                    <a:lstStyle/>
                    <a:p>
                      <a:pPr algn="just">
                        <a:lnSpc>
                          <a:spcPct val="150000"/>
                        </a:lnSpc>
                        <a:spcAft>
                          <a:spcPts val="0"/>
                        </a:spcAft>
                      </a:pPr>
                      <a:r>
                        <a:rPr lang="en-GB" sz="1000">
                          <a:effectLst/>
                        </a:rPr>
                        <a:t> </a:t>
                      </a:r>
                      <a:endParaRPr lang="en-GB" sz="900">
                        <a:effectLst/>
                      </a:endParaRPr>
                    </a:p>
                    <a:p>
                      <a:pPr algn="just">
                        <a:lnSpc>
                          <a:spcPct val="150000"/>
                        </a:lnSpc>
                        <a:spcAft>
                          <a:spcPts val="0"/>
                        </a:spcAft>
                      </a:pPr>
                      <a:r>
                        <a:rPr lang="en-GB" sz="1000">
                          <a:effectLst/>
                        </a:rPr>
                        <a:t>LPOV</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tc>
              </a:tr>
              <a:tr h="464727">
                <a:tc>
                  <a:txBody>
                    <a:bodyPr/>
                    <a:lstStyle/>
                    <a:p>
                      <a:pPr algn="just">
                        <a:lnSpc>
                          <a:spcPct val="150000"/>
                        </a:lnSpc>
                        <a:spcAft>
                          <a:spcPts val="0"/>
                        </a:spcAft>
                      </a:pPr>
                      <a:r>
                        <a:rPr lang="en-GB" sz="1000">
                          <a:effectLst/>
                        </a:rPr>
                        <a:t> </a:t>
                      </a:r>
                      <a:endParaRPr lang="en-GB" sz="900">
                        <a:effectLst/>
                      </a:endParaRPr>
                    </a:p>
                    <a:p>
                      <a:pPr algn="just">
                        <a:lnSpc>
                          <a:spcPct val="150000"/>
                        </a:lnSpc>
                        <a:spcAft>
                          <a:spcPts val="0"/>
                        </a:spcAft>
                      </a:pPr>
                      <a:r>
                        <a:rPr lang="en-GB" sz="1000">
                          <a:effectLst/>
                        </a:rPr>
                        <a:t>LOPEN</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tc>
                <a:tc>
                  <a:txBody>
                    <a:bodyPr/>
                    <a:lstStyle/>
                    <a:p>
                      <a:pPr algn="just">
                        <a:lnSpc>
                          <a:spcPct val="150000"/>
                        </a:lnSpc>
                        <a:spcAft>
                          <a:spcPts val="0"/>
                        </a:spcAft>
                      </a:pPr>
                      <a:r>
                        <a:rPr lang="en-US" sz="1000">
                          <a:effectLst/>
                        </a:rPr>
                        <a:t> </a:t>
                      </a:r>
                      <a:endParaRPr lang="en-GB" sz="900">
                        <a:effectLst/>
                      </a:endParaRPr>
                    </a:p>
                    <a:p>
                      <a:pPr algn="just">
                        <a:lnSpc>
                          <a:spcPct val="150000"/>
                        </a:lnSpc>
                        <a:spcAft>
                          <a:spcPts val="0"/>
                        </a:spcAft>
                      </a:pPr>
                      <a:r>
                        <a:rPr lang="en-US" sz="1000">
                          <a:effectLst/>
                        </a:rPr>
                        <a:t>-0.47334***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tc>
              </a:tr>
              <a:tr h="464727">
                <a:tc>
                  <a:txBody>
                    <a:bodyPr/>
                    <a:lstStyle/>
                    <a:p>
                      <a:pPr algn="just">
                        <a:lnSpc>
                          <a:spcPct val="150000"/>
                        </a:lnSpc>
                        <a:spcAft>
                          <a:spcPts val="0"/>
                        </a:spcAft>
                      </a:pPr>
                      <a:r>
                        <a:rPr lang="en-GB" sz="1000">
                          <a:effectLst/>
                        </a:rPr>
                        <a:t> </a:t>
                      </a:r>
                      <a:endParaRPr lang="en-GB" sz="900">
                        <a:effectLst/>
                      </a:endParaRPr>
                    </a:p>
                    <a:p>
                      <a:pPr algn="just">
                        <a:lnSpc>
                          <a:spcPct val="150000"/>
                        </a:lnSpc>
                        <a:spcAft>
                          <a:spcPts val="0"/>
                        </a:spcAft>
                      </a:pPr>
                      <a:r>
                        <a:rPr lang="en-GB" sz="1000">
                          <a:effectLst/>
                        </a:rPr>
                        <a:t>LGDP</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tc>
                <a:tc>
                  <a:txBody>
                    <a:bodyPr/>
                    <a:lstStyle/>
                    <a:p>
                      <a:pPr algn="just">
                        <a:lnSpc>
                          <a:spcPct val="150000"/>
                        </a:lnSpc>
                        <a:spcAft>
                          <a:spcPts val="0"/>
                        </a:spcAft>
                      </a:pPr>
                      <a:r>
                        <a:rPr lang="en-US" sz="1000">
                          <a:effectLst/>
                        </a:rPr>
                        <a:t> </a:t>
                      </a:r>
                      <a:endParaRPr lang="en-GB" sz="900">
                        <a:effectLst/>
                      </a:endParaRPr>
                    </a:p>
                    <a:p>
                      <a:pPr algn="just">
                        <a:lnSpc>
                          <a:spcPct val="150000"/>
                        </a:lnSpc>
                        <a:spcAft>
                          <a:spcPts val="0"/>
                        </a:spcAft>
                      </a:pPr>
                      <a:r>
                        <a:rPr lang="en-US" sz="1000">
                          <a:effectLst/>
                        </a:rPr>
                        <a:t>-0.36828***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tc>
              </a:tr>
              <a:tr h="464727">
                <a:tc>
                  <a:txBody>
                    <a:bodyPr/>
                    <a:lstStyle/>
                    <a:p>
                      <a:pPr algn="just">
                        <a:lnSpc>
                          <a:spcPct val="150000"/>
                        </a:lnSpc>
                        <a:spcAft>
                          <a:spcPts val="0"/>
                        </a:spcAft>
                      </a:pPr>
                      <a:r>
                        <a:rPr lang="en-GB" sz="1000">
                          <a:effectLst/>
                        </a:rPr>
                        <a:t> </a:t>
                      </a:r>
                      <a:endParaRPr lang="en-GB" sz="900">
                        <a:effectLst/>
                      </a:endParaRPr>
                    </a:p>
                    <a:p>
                      <a:pPr algn="just">
                        <a:lnSpc>
                          <a:spcPct val="150000"/>
                        </a:lnSpc>
                        <a:spcAft>
                          <a:spcPts val="0"/>
                        </a:spcAft>
                      </a:pPr>
                      <a:r>
                        <a:rPr lang="en-GB" sz="1000">
                          <a:effectLst/>
                        </a:rPr>
                        <a:t>LCPI</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tc>
                <a:tc>
                  <a:txBody>
                    <a:bodyPr/>
                    <a:lstStyle/>
                    <a:p>
                      <a:pPr algn="just">
                        <a:lnSpc>
                          <a:spcPct val="150000"/>
                        </a:lnSpc>
                        <a:spcAft>
                          <a:spcPts val="0"/>
                        </a:spcAft>
                      </a:pPr>
                      <a:r>
                        <a:rPr lang="en-US" sz="1000">
                          <a:effectLst/>
                        </a:rPr>
                        <a:t> </a:t>
                      </a:r>
                      <a:endParaRPr lang="en-GB" sz="900">
                        <a:effectLst/>
                      </a:endParaRPr>
                    </a:p>
                    <a:p>
                      <a:pPr algn="just">
                        <a:lnSpc>
                          <a:spcPct val="150000"/>
                        </a:lnSpc>
                        <a:spcAft>
                          <a:spcPts val="0"/>
                        </a:spcAft>
                      </a:pPr>
                      <a:r>
                        <a:rPr lang="en-US" sz="1000">
                          <a:effectLst/>
                        </a:rPr>
                        <a:t>0.782746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tc>
              </a:tr>
              <a:tr h="464727">
                <a:tc>
                  <a:txBody>
                    <a:bodyPr/>
                    <a:lstStyle/>
                    <a:p>
                      <a:pPr algn="just">
                        <a:lnSpc>
                          <a:spcPct val="150000"/>
                        </a:lnSpc>
                        <a:spcAft>
                          <a:spcPts val="0"/>
                        </a:spcAft>
                      </a:pPr>
                      <a:r>
                        <a:rPr lang="en-GB" sz="1000">
                          <a:effectLst/>
                        </a:rPr>
                        <a:t> </a:t>
                      </a:r>
                      <a:endParaRPr lang="en-GB" sz="900">
                        <a:effectLst/>
                      </a:endParaRPr>
                    </a:p>
                    <a:p>
                      <a:pPr algn="just">
                        <a:lnSpc>
                          <a:spcPct val="150000"/>
                        </a:lnSpc>
                        <a:spcAft>
                          <a:spcPts val="0"/>
                        </a:spcAft>
                      </a:pPr>
                      <a:r>
                        <a:rPr lang="en-GB" sz="1000">
                          <a:effectLst/>
                        </a:rPr>
                        <a:t>LSP</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tc>
                <a:tc>
                  <a:txBody>
                    <a:bodyPr/>
                    <a:lstStyle/>
                    <a:p>
                      <a:pPr algn="just">
                        <a:lnSpc>
                          <a:spcPct val="150000"/>
                        </a:lnSpc>
                        <a:spcAft>
                          <a:spcPts val="0"/>
                        </a:spcAft>
                      </a:pPr>
                      <a:r>
                        <a:rPr lang="en-US" sz="1000">
                          <a:effectLst/>
                        </a:rPr>
                        <a:t> </a:t>
                      </a:r>
                      <a:endParaRPr lang="en-GB" sz="900">
                        <a:effectLst/>
                      </a:endParaRPr>
                    </a:p>
                    <a:p>
                      <a:pPr algn="just">
                        <a:lnSpc>
                          <a:spcPct val="150000"/>
                        </a:lnSpc>
                        <a:spcAft>
                          <a:spcPts val="0"/>
                        </a:spcAft>
                      </a:pPr>
                      <a:r>
                        <a:rPr lang="en-US" sz="1000">
                          <a:effectLst/>
                        </a:rPr>
                        <a:t>-0.43942*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tc>
              </a:tr>
              <a:tr h="464727">
                <a:tc>
                  <a:txBody>
                    <a:bodyPr/>
                    <a:lstStyle/>
                    <a:p>
                      <a:pPr algn="just">
                        <a:lnSpc>
                          <a:spcPct val="150000"/>
                        </a:lnSpc>
                        <a:spcAft>
                          <a:spcPts val="0"/>
                        </a:spcAft>
                      </a:pPr>
                      <a:r>
                        <a:rPr lang="en-GB" sz="1000">
                          <a:effectLst/>
                        </a:rPr>
                        <a:t> </a:t>
                      </a:r>
                      <a:endParaRPr lang="en-GB" sz="900">
                        <a:effectLst/>
                      </a:endParaRPr>
                    </a:p>
                    <a:p>
                      <a:pPr algn="just">
                        <a:lnSpc>
                          <a:spcPct val="150000"/>
                        </a:lnSpc>
                        <a:spcAft>
                          <a:spcPts val="0"/>
                        </a:spcAft>
                      </a:pPr>
                      <a:r>
                        <a:rPr lang="en-GB" sz="1000">
                          <a:effectLst/>
                        </a:rPr>
                        <a:t>LDEBT</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tc>
                <a:tc>
                  <a:txBody>
                    <a:bodyPr/>
                    <a:lstStyle/>
                    <a:p>
                      <a:pPr algn="just">
                        <a:lnSpc>
                          <a:spcPct val="150000"/>
                        </a:lnSpc>
                        <a:spcAft>
                          <a:spcPts val="0"/>
                        </a:spcAft>
                      </a:pPr>
                      <a:r>
                        <a:rPr lang="en-US" sz="1000">
                          <a:effectLst/>
                        </a:rPr>
                        <a:t> </a:t>
                      </a:r>
                      <a:endParaRPr lang="en-GB" sz="900">
                        <a:effectLst/>
                      </a:endParaRPr>
                    </a:p>
                    <a:p>
                      <a:pPr algn="just">
                        <a:lnSpc>
                          <a:spcPct val="150000"/>
                        </a:lnSpc>
                        <a:spcAft>
                          <a:spcPts val="0"/>
                        </a:spcAft>
                      </a:pPr>
                      <a:r>
                        <a:rPr lang="en-US" sz="1000">
                          <a:effectLst/>
                        </a:rPr>
                        <a:t>0.20649*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tc>
              </a:tr>
              <a:tr h="464727">
                <a:tc>
                  <a:txBody>
                    <a:bodyPr/>
                    <a:lstStyle/>
                    <a:p>
                      <a:pPr algn="just">
                        <a:lnSpc>
                          <a:spcPct val="150000"/>
                        </a:lnSpc>
                        <a:spcAft>
                          <a:spcPts val="0"/>
                        </a:spcAft>
                      </a:pPr>
                      <a:r>
                        <a:rPr lang="en-GB" sz="1000">
                          <a:effectLst/>
                        </a:rPr>
                        <a:t> </a:t>
                      </a:r>
                      <a:endParaRPr lang="en-GB" sz="900">
                        <a:effectLst/>
                      </a:endParaRPr>
                    </a:p>
                    <a:p>
                      <a:pPr algn="just">
                        <a:lnSpc>
                          <a:spcPct val="150000"/>
                        </a:lnSpc>
                        <a:spcAft>
                          <a:spcPts val="0"/>
                        </a:spcAft>
                      </a:pPr>
                      <a:r>
                        <a:rPr lang="en-GB" sz="1000">
                          <a:effectLst/>
                        </a:rPr>
                        <a:t>LUNEM</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tc>
                <a:tc>
                  <a:txBody>
                    <a:bodyPr/>
                    <a:lstStyle/>
                    <a:p>
                      <a:pPr algn="just">
                        <a:lnSpc>
                          <a:spcPct val="150000"/>
                        </a:lnSpc>
                        <a:spcAft>
                          <a:spcPts val="0"/>
                        </a:spcAft>
                      </a:pPr>
                      <a:r>
                        <a:rPr lang="en-US" sz="1000" dirty="0">
                          <a:effectLst/>
                        </a:rPr>
                        <a:t> </a:t>
                      </a:r>
                      <a:endParaRPr lang="en-GB" sz="900" dirty="0">
                        <a:effectLst/>
                      </a:endParaRPr>
                    </a:p>
                    <a:p>
                      <a:pPr algn="just">
                        <a:lnSpc>
                          <a:spcPct val="150000"/>
                        </a:lnSpc>
                        <a:spcAft>
                          <a:spcPts val="0"/>
                        </a:spcAft>
                      </a:pPr>
                      <a:r>
                        <a:rPr lang="en-US" sz="1000" dirty="0">
                          <a:effectLst/>
                        </a:rPr>
                        <a:t>0.52761**</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tc>
              </a:tr>
            </a:tbl>
          </a:graphicData>
        </a:graphic>
      </p:graphicFrame>
      <p:graphicFrame>
        <p:nvGraphicFramePr>
          <p:cNvPr id="5" name="Table 4"/>
          <p:cNvGraphicFramePr>
            <a:graphicFrameLocks noGrp="1"/>
          </p:cNvGraphicFramePr>
          <p:nvPr/>
        </p:nvGraphicFramePr>
        <p:xfrm>
          <a:off x="2920457" y="2770188"/>
          <a:ext cx="3301499" cy="3267074"/>
        </p:xfrm>
        <a:graphic>
          <a:graphicData uri="http://schemas.openxmlformats.org/drawingml/2006/table">
            <a:tbl>
              <a:tblPr firstRow="1" firstCol="1" bandRow="1"/>
              <a:tblGrid>
                <a:gridCol w="1866439"/>
                <a:gridCol w="1435060"/>
              </a:tblGrid>
              <a:tr h="478712">
                <a:tc>
                  <a:txBody>
                    <a:bodyPr/>
                    <a:lstStyle/>
                    <a:p>
                      <a:pPr algn="just">
                        <a:lnSpc>
                          <a:spcPct val="150000"/>
                        </a:lnSpc>
                        <a:spcAft>
                          <a:spcPts val="0"/>
                        </a:spcAft>
                      </a:pPr>
                      <a:r>
                        <a:rPr lang="en-GB" sz="1000" b="1">
                          <a:effectLst/>
                          <a:latin typeface="Times New Roman" panose="02020603050405020304" pitchFamily="18" charset="0"/>
                          <a:ea typeface="Calibri" panose="020F0502020204030204" pitchFamily="34" charset="0"/>
                          <a:cs typeface="Times New Roman" panose="02020603050405020304" pitchFamily="18" charset="0"/>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GB" sz="1000" b="1">
                          <a:effectLst/>
                          <a:latin typeface="Times New Roman" panose="02020603050405020304" pitchFamily="18" charset="0"/>
                          <a:ea typeface="Calibri" panose="020F0502020204030204" pitchFamily="34" charset="0"/>
                          <a:cs typeface="Times New Roman" panose="02020603050405020304" pitchFamily="18" charset="0"/>
                        </a:rPr>
                        <a:t>Dependent Variable : LPOV</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n-GB" sz="1000" b="1">
                          <a:effectLst/>
                          <a:latin typeface="Times New Roman" panose="02020603050405020304" pitchFamily="18" charset="0"/>
                          <a:ea typeface="Calibri" panose="020F0502020204030204" pitchFamily="34" charset="0"/>
                          <a:cs typeface="Times New Roman" panose="02020603050405020304" pitchFamily="18" charset="0"/>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GB" sz="1000" b="1">
                          <a:effectLst/>
                          <a:latin typeface="Times New Roman" panose="02020603050405020304" pitchFamily="18" charset="0"/>
                          <a:ea typeface="Calibri" panose="020F0502020204030204" pitchFamily="34" charset="0"/>
                          <a:cs typeface="Times New Roman" panose="02020603050405020304" pitchFamily="18" charset="0"/>
                        </a:rPr>
                        <a:t>LPOV</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4727">
                <a:tc>
                  <a:txBody>
                    <a:bodyPr/>
                    <a:lstStyle/>
                    <a:p>
                      <a:pPr algn="just">
                        <a:lnSpc>
                          <a:spcPct val="150000"/>
                        </a:lnSpc>
                        <a:spcAft>
                          <a:spcPts val="0"/>
                        </a:spcAft>
                      </a:pPr>
                      <a:r>
                        <a:rPr lang="en-GB" sz="1000" b="1">
                          <a:effectLst/>
                          <a:latin typeface="Times New Roman" panose="02020603050405020304" pitchFamily="18" charset="0"/>
                          <a:ea typeface="Calibri" panose="020F0502020204030204" pitchFamily="34" charset="0"/>
                          <a:cs typeface="Times New Roman" panose="02020603050405020304" pitchFamily="18" charset="0"/>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GB" sz="1000" b="1">
                          <a:effectLst/>
                          <a:latin typeface="Times New Roman" panose="02020603050405020304" pitchFamily="18" charset="0"/>
                          <a:ea typeface="Calibri" panose="020F0502020204030204" pitchFamily="34" charset="0"/>
                          <a:cs typeface="Times New Roman" panose="02020603050405020304" pitchFamily="18" charset="0"/>
                        </a:rPr>
                        <a:t>LOPEN</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n-US" sz="10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US" sz="1000">
                          <a:effectLst/>
                          <a:latin typeface="Times New Roman" panose="02020603050405020304" pitchFamily="18" charset="0"/>
                          <a:ea typeface="Calibri" panose="020F0502020204030204" pitchFamily="34" charset="0"/>
                          <a:cs typeface="Times New Roman" panose="02020603050405020304" pitchFamily="18" charset="0"/>
                        </a:rPr>
                        <a:t>-0.47334***</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4727">
                <a:tc>
                  <a:txBody>
                    <a:bodyPr/>
                    <a:lstStyle/>
                    <a:p>
                      <a:pPr algn="just">
                        <a:lnSpc>
                          <a:spcPct val="150000"/>
                        </a:lnSpc>
                        <a:spcAft>
                          <a:spcPts val="0"/>
                        </a:spcAft>
                      </a:pPr>
                      <a:r>
                        <a:rPr lang="en-GB" sz="1000" b="1">
                          <a:effectLst/>
                          <a:latin typeface="Times New Roman" panose="02020603050405020304" pitchFamily="18" charset="0"/>
                          <a:ea typeface="Calibri" panose="020F0502020204030204" pitchFamily="34" charset="0"/>
                          <a:cs typeface="Times New Roman" panose="02020603050405020304" pitchFamily="18" charset="0"/>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GB" sz="1000" b="1">
                          <a:effectLst/>
                          <a:latin typeface="Times New Roman" panose="02020603050405020304" pitchFamily="18" charset="0"/>
                          <a:ea typeface="Calibri" panose="020F0502020204030204" pitchFamily="34" charset="0"/>
                          <a:cs typeface="Times New Roman" panose="02020603050405020304" pitchFamily="18" charset="0"/>
                        </a:rPr>
                        <a:t>LGDP</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n-US" sz="10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US" sz="1000">
                          <a:effectLst/>
                          <a:latin typeface="Times New Roman" panose="02020603050405020304" pitchFamily="18" charset="0"/>
                          <a:ea typeface="Calibri" panose="020F0502020204030204" pitchFamily="34" charset="0"/>
                          <a:cs typeface="Times New Roman" panose="02020603050405020304" pitchFamily="18" charset="0"/>
                        </a:rPr>
                        <a:t>-0.36828***</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4727">
                <a:tc>
                  <a:txBody>
                    <a:bodyPr/>
                    <a:lstStyle/>
                    <a:p>
                      <a:pPr algn="just">
                        <a:lnSpc>
                          <a:spcPct val="150000"/>
                        </a:lnSpc>
                        <a:spcAft>
                          <a:spcPts val="0"/>
                        </a:spcAft>
                      </a:pPr>
                      <a:r>
                        <a:rPr lang="en-GB" sz="1000" b="1">
                          <a:effectLst/>
                          <a:latin typeface="Times New Roman" panose="02020603050405020304" pitchFamily="18" charset="0"/>
                          <a:ea typeface="Calibri" panose="020F0502020204030204" pitchFamily="34" charset="0"/>
                          <a:cs typeface="Times New Roman" panose="02020603050405020304" pitchFamily="18" charset="0"/>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GB" sz="1000" b="1">
                          <a:effectLst/>
                          <a:latin typeface="Times New Roman" panose="02020603050405020304" pitchFamily="18" charset="0"/>
                          <a:ea typeface="Calibri" panose="020F0502020204030204" pitchFamily="34" charset="0"/>
                          <a:cs typeface="Times New Roman" panose="02020603050405020304" pitchFamily="18" charset="0"/>
                        </a:rPr>
                        <a:t>LCPI</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n-US" sz="10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US" sz="1000">
                          <a:effectLst/>
                          <a:latin typeface="Times New Roman" panose="02020603050405020304" pitchFamily="18" charset="0"/>
                          <a:ea typeface="Calibri" panose="020F0502020204030204" pitchFamily="34" charset="0"/>
                          <a:cs typeface="Times New Roman" panose="02020603050405020304" pitchFamily="18" charset="0"/>
                        </a:rPr>
                        <a:t>0.782746</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4727">
                <a:tc>
                  <a:txBody>
                    <a:bodyPr/>
                    <a:lstStyle/>
                    <a:p>
                      <a:pPr algn="just">
                        <a:lnSpc>
                          <a:spcPct val="150000"/>
                        </a:lnSpc>
                        <a:spcAft>
                          <a:spcPts val="0"/>
                        </a:spcAft>
                      </a:pPr>
                      <a:r>
                        <a:rPr lang="en-GB" sz="1000" b="1">
                          <a:effectLst/>
                          <a:latin typeface="Times New Roman" panose="02020603050405020304" pitchFamily="18" charset="0"/>
                          <a:ea typeface="Calibri" panose="020F0502020204030204" pitchFamily="34" charset="0"/>
                          <a:cs typeface="Times New Roman" panose="02020603050405020304" pitchFamily="18" charset="0"/>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GB" sz="1000" b="1">
                          <a:effectLst/>
                          <a:latin typeface="Times New Roman" panose="02020603050405020304" pitchFamily="18" charset="0"/>
                          <a:ea typeface="Calibri" panose="020F0502020204030204" pitchFamily="34" charset="0"/>
                          <a:cs typeface="Times New Roman" panose="02020603050405020304" pitchFamily="18" charset="0"/>
                        </a:rPr>
                        <a:t>LSP</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n-US" sz="10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US" sz="1000">
                          <a:effectLst/>
                          <a:latin typeface="Times New Roman" panose="02020603050405020304" pitchFamily="18" charset="0"/>
                          <a:ea typeface="Calibri" panose="020F0502020204030204" pitchFamily="34" charset="0"/>
                          <a:cs typeface="Times New Roman" panose="02020603050405020304" pitchFamily="18" charset="0"/>
                        </a:rPr>
                        <a:t>-0.43942*</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4727">
                <a:tc>
                  <a:txBody>
                    <a:bodyPr/>
                    <a:lstStyle/>
                    <a:p>
                      <a:pPr algn="just">
                        <a:lnSpc>
                          <a:spcPct val="150000"/>
                        </a:lnSpc>
                        <a:spcAft>
                          <a:spcPts val="0"/>
                        </a:spcAft>
                      </a:pPr>
                      <a:r>
                        <a:rPr lang="en-GB" sz="1000" b="1">
                          <a:effectLst/>
                          <a:latin typeface="Times New Roman" panose="02020603050405020304" pitchFamily="18" charset="0"/>
                          <a:ea typeface="Calibri" panose="020F0502020204030204" pitchFamily="34" charset="0"/>
                          <a:cs typeface="Times New Roman" panose="02020603050405020304" pitchFamily="18" charset="0"/>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GB" sz="1000" b="1">
                          <a:effectLst/>
                          <a:latin typeface="Times New Roman" panose="02020603050405020304" pitchFamily="18" charset="0"/>
                          <a:ea typeface="Calibri" panose="020F0502020204030204" pitchFamily="34" charset="0"/>
                          <a:cs typeface="Times New Roman" panose="02020603050405020304" pitchFamily="18" charset="0"/>
                        </a:rPr>
                        <a:t>LDEBT</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n-US" sz="1000">
                          <a:effectLst/>
                          <a:latin typeface="Times New Roman" panose="02020603050405020304" pitchFamily="18" charset="0"/>
                          <a:ea typeface="Calibri" panose="020F0502020204030204" pitchFamily="34" charset="0"/>
                          <a:cs typeface="Times New Roman" panose="02020603050405020304" pitchFamily="18" charset="0"/>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US" sz="1000">
                          <a:effectLst/>
                          <a:latin typeface="Times New Roman" panose="02020603050405020304" pitchFamily="18" charset="0"/>
                          <a:ea typeface="Calibri" panose="020F0502020204030204" pitchFamily="34" charset="0"/>
                          <a:cs typeface="Times New Roman" panose="02020603050405020304" pitchFamily="18" charset="0"/>
                        </a:rPr>
                        <a:t>0.20649*</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4727">
                <a:tc>
                  <a:txBody>
                    <a:bodyPr/>
                    <a:lstStyle/>
                    <a:p>
                      <a:pPr algn="just">
                        <a:lnSpc>
                          <a:spcPct val="150000"/>
                        </a:lnSpc>
                        <a:spcAft>
                          <a:spcPts val="0"/>
                        </a:spcAft>
                      </a:pPr>
                      <a:r>
                        <a:rPr lang="en-GB" sz="1000" b="1">
                          <a:effectLst/>
                          <a:latin typeface="Times New Roman" panose="02020603050405020304" pitchFamily="18" charset="0"/>
                          <a:ea typeface="Calibri" panose="020F0502020204030204" pitchFamily="34" charset="0"/>
                          <a:cs typeface="Times New Roman" panose="02020603050405020304" pitchFamily="18" charset="0"/>
                        </a:rPr>
                        <a:t> </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GB" sz="1000" b="1">
                          <a:effectLst/>
                          <a:latin typeface="Times New Roman" panose="02020603050405020304" pitchFamily="18" charset="0"/>
                          <a:ea typeface="Calibri" panose="020F0502020204030204" pitchFamily="34" charset="0"/>
                          <a:cs typeface="Times New Roman" panose="02020603050405020304" pitchFamily="18" charset="0"/>
                        </a:rPr>
                        <a:t>LUNEM</a:t>
                      </a:r>
                      <a:endParaRPr lang="en-GB" sz="90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50000"/>
                        </a:lnSpc>
                        <a:spcAft>
                          <a:spcPts val="0"/>
                        </a:spcAft>
                      </a:pP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en-US" sz="1000" dirty="0">
                          <a:effectLst/>
                          <a:latin typeface="Times New Roman" panose="02020603050405020304" pitchFamily="18" charset="0"/>
                          <a:ea typeface="Calibri" panose="020F0502020204030204" pitchFamily="34" charset="0"/>
                          <a:cs typeface="Times New Roman" panose="02020603050405020304" pitchFamily="18" charset="0"/>
                        </a:rPr>
                        <a:t>0.52761**</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8091" marR="580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10167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a:bodyPr>
          <a:lstStyle/>
          <a:p>
            <a:r>
              <a:rPr lang="en-US" dirty="0"/>
              <a:t>The long run equation yields quite interesting results and it can be noted that the coefficient of trade openness has a negative relationship with the poverty variable which implies that an increase in trade openness has led to a reduction in the level of poverty in the selected African countries. This result is in line with Winters (2002) who found that trade is generally a strong positive contributor to poverty alleviation as it allows people to exploit their productive potential, assists economic growth, curtails arbitrary policy interventions and helps to insulate against shocks.</a:t>
            </a:r>
            <a:endParaRPr lang="en-GB" dirty="0"/>
          </a:p>
          <a:p>
            <a:endParaRPr lang="en-GB" dirty="0"/>
          </a:p>
        </p:txBody>
      </p:sp>
    </p:spTree>
    <p:extLst>
      <p:ext uri="{BB962C8B-B14F-4D97-AF65-F5344CB8AC3E}">
        <p14:creationId xmlns:p14="http://schemas.microsoft.com/office/powerpoint/2010/main" val="20432827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a:bodyPr>
          <a:lstStyle/>
          <a:p>
            <a:r>
              <a:rPr lang="en-US" dirty="0"/>
              <a:t>Economic growth has also been crucial to reduce poverty in the island. For instance, a 1% increase in real GDP has led to a 0.37% decrease in poverty level. This result is in line with Squire (1993) who regressed the rate of poverty reduction against its rate of economic growth and found that a one percentage increase in the growth rate reduced the poverty headcount ($1 per person per day) by 0.24 percentages. Empirical work from Bruno, </a:t>
            </a:r>
            <a:r>
              <a:rPr lang="en-US" dirty="0" err="1"/>
              <a:t>Ravallion</a:t>
            </a:r>
            <a:r>
              <a:rPr lang="en-US" dirty="0"/>
              <a:t> and Squire (1998) for 20 developing countries and </a:t>
            </a:r>
            <a:r>
              <a:rPr lang="en-US" dirty="0" err="1"/>
              <a:t>Akmal</a:t>
            </a:r>
            <a:r>
              <a:rPr lang="en-US" dirty="0"/>
              <a:t> et al. (2007) for the case of Pakistan also confirmed a negative relationship between trade and poverty reduction. </a:t>
            </a:r>
            <a:endParaRPr lang="en-GB" dirty="0"/>
          </a:p>
          <a:p>
            <a:endParaRPr lang="en-GB" dirty="0"/>
          </a:p>
        </p:txBody>
      </p:sp>
    </p:spTree>
    <p:extLst>
      <p:ext uri="{BB962C8B-B14F-4D97-AF65-F5344CB8AC3E}">
        <p14:creationId xmlns:p14="http://schemas.microsoft.com/office/powerpoint/2010/main" val="449483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1012482"/>
              </p:ext>
            </p:extLst>
          </p:nvPr>
        </p:nvGraphicFramePr>
        <p:xfrm>
          <a:off x="631063" y="682580"/>
          <a:ext cx="7920507" cy="6060440"/>
        </p:xfrm>
        <a:graphic>
          <a:graphicData uri="http://schemas.openxmlformats.org/drawingml/2006/table">
            <a:tbl>
              <a:tblPr>
                <a:tableStyleId>{5C22544A-7EE6-4342-B048-85BDC9FD1C3A}</a:tableStyleId>
              </a:tblPr>
              <a:tblGrid>
                <a:gridCol w="1453566"/>
                <a:gridCol w="880498"/>
                <a:gridCol w="1006282"/>
                <a:gridCol w="903296"/>
                <a:gridCol w="779869"/>
                <a:gridCol w="686317"/>
                <a:gridCol w="985056"/>
                <a:gridCol w="1225623"/>
              </a:tblGrid>
              <a:tr h="386073">
                <a:tc>
                  <a:txBody>
                    <a:bodyPr/>
                    <a:lstStyle/>
                    <a:p>
                      <a:pPr algn="just">
                        <a:lnSpc>
                          <a:spcPct val="150000"/>
                        </a:lnSpc>
                        <a:spcAft>
                          <a:spcPts val="0"/>
                        </a:spcAft>
                      </a:pPr>
                      <a:r>
                        <a:rPr lang="en-US" sz="1400" dirty="0">
                          <a:effectLst/>
                        </a:rPr>
                        <a:t>Error Correction:</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just">
                        <a:lnSpc>
                          <a:spcPct val="150000"/>
                        </a:lnSpc>
                        <a:spcAft>
                          <a:spcPts val="0"/>
                        </a:spcAft>
                      </a:pPr>
                      <a:r>
                        <a:rPr lang="en-US" sz="1400">
                          <a:effectLst/>
                        </a:rPr>
                        <a:t>D(LPOV)</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just">
                        <a:lnSpc>
                          <a:spcPct val="150000"/>
                        </a:lnSpc>
                        <a:spcAft>
                          <a:spcPts val="0"/>
                        </a:spcAft>
                      </a:pPr>
                      <a:r>
                        <a:rPr lang="en-US" sz="1400">
                          <a:effectLst/>
                        </a:rPr>
                        <a:t>D(LOPEN)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just">
                        <a:lnSpc>
                          <a:spcPct val="150000"/>
                        </a:lnSpc>
                        <a:spcAft>
                          <a:spcPts val="0"/>
                        </a:spcAft>
                      </a:pPr>
                      <a:r>
                        <a:rPr lang="en-US" sz="1400" dirty="0">
                          <a:effectLst/>
                        </a:rPr>
                        <a:t>D(LGDP)</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just">
                        <a:lnSpc>
                          <a:spcPct val="150000"/>
                        </a:lnSpc>
                        <a:spcAft>
                          <a:spcPts val="0"/>
                        </a:spcAft>
                      </a:pPr>
                      <a:r>
                        <a:rPr lang="en-US" sz="1400">
                          <a:effectLst/>
                        </a:rPr>
                        <a:t>D(LCPI)</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just">
                        <a:lnSpc>
                          <a:spcPct val="150000"/>
                        </a:lnSpc>
                        <a:spcAft>
                          <a:spcPts val="0"/>
                        </a:spcAft>
                      </a:pPr>
                      <a:r>
                        <a:rPr lang="en-US" sz="1400">
                          <a:effectLst/>
                        </a:rPr>
                        <a:t>D(LSP)</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just">
                        <a:lnSpc>
                          <a:spcPct val="150000"/>
                        </a:lnSpc>
                        <a:spcAft>
                          <a:spcPts val="0"/>
                        </a:spcAft>
                      </a:pPr>
                      <a:r>
                        <a:rPr lang="en-US" sz="1400">
                          <a:effectLst/>
                        </a:rPr>
                        <a:t>D(LDEBT)</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just">
                        <a:lnSpc>
                          <a:spcPct val="150000"/>
                        </a:lnSpc>
                        <a:spcAft>
                          <a:spcPts val="0"/>
                        </a:spcAft>
                      </a:pPr>
                      <a:r>
                        <a:rPr lang="en-US" sz="1400">
                          <a:effectLst/>
                        </a:rPr>
                        <a:t> </a:t>
                      </a:r>
                      <a:endParaRPr lang="en-GB" sz="1400">
                        <a:effectLst/>
                      </a:endParaRPr>
                    </a:p>
                    <a:p>
                      <a:pPr algn="just">
                        <a:lnSpc>
                          <a:spcPct val="150000"/>
                        </a:lnSpc>
                        <a:spcAft>
                          <a:spcPts val="0"/>
                        </a:spcAft>
                      </a:pPr>
                      <a:r>
                        <a:rPr lang="en-US" sz="1400">
                          <a:effectLst/>
                        </a:rPr>
                        <a:t>D(LUNEM)</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r>
              <a:tr h="386073">
                <a:tc>
                  <a:txBody>
                    <a:bodyPr/>
                    <a:lstStyle/>
                    <a:p>
                      <a:pPr algn="just">
                        <a:lnSpc>
                          <a:spcPct val="150000"/>
                        </a:lnSpc>
                        <a:spcAft>
                          <a:spcPts val="0"/>
                        </a:spcAft>
                      </a:pPr>
                      <a:r>
                        <a:rPr lang="en-US" sz="1400" dirty="0">
                          <a:effectLst/>
                        </a:rPr>
                        <a:t> </a:t>
                      </a:r>
                      <a:endParaRPr lang="en-GB" sz="1400" dirty="0">
                        <a:effectLst/>
                      </a:endParaRPr>
                    </a:p>
                    <a:p>
                      <a:pPr algn="just">
                        <a:lnSpc>
                          <a:spcPct val="150000"/>
                        </a:lnSpc>
                        <a:spcAft>
                          <a:spcPts val="0"/>
                        </a:spcAft>
                      </a:pPr>
                      <a:r>
                        <a:rPr lang="en-US" sz="1400" dirty="0">
                          <a:effectLst/>
                        </a:rPr>
                        <a:t>CointEq1</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-0.00134**</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-0.00315**</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- 0.00694*</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-0.00435</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-0.00608*</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-0.01449*</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 0.00271</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r>
              <a:tr h="386073">
                <a:tc>
                  <a:txBody>
                    <a:bodyPr/>
                    <a:lstStyle/>
                    <a:p>
                      <a:pPr algn="just">
                        <a:lnSpc>
                          <a:spcPct val="150000"/>
                        </a:lnSpc>
                        <a:spcAft>
                          <a:spcPts val="0"/>
                        </a:spcAft>
                      </a:pPr>
                      <a:r>
                        <a:rPr lang="en-GB" sz="1400" dirty="0">
                          <a:effectLst/>
                        </a:rPr>
                        <a:t> </a:t>
                      </a:r>
                    </a:p>
                    <a:p>
                      <a:pPr algn="just">
                        <a:lnSpc>
                          <a:spcPct val="150000"/>
                        </a:lnSpc>
                        <a:spcAft>
                          <a:spcPts val="0"/>
                        </a:spcAft>
                      </a:pPr>
                      <a:r>
                        <a:rPr lang="en-GB" sz="1400" dirty="0">
                          <a:effectLst/>
                        </a:rPr>
                        <a:t>D(LPOV(-1))</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15000"/>
                        </a:lnSpc>
                        <a:spcAft>
                          <a:spcPts val="0"/>
                        </a:spcAft>
                      </a:pPr>
                      <a:r>
                        <a:rPr lang="en-US" sz="1400">
                          <a:effectLst/>
                        </a:rPr>
                        <a:t>0.23159***</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 0.17841</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 0.10105</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-0.35783</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-0.04821</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-0.04541</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 6.05678</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r>
              <a:tr h="386073">
                <a:tc>
                  <a:txBody>
                    <a:bodyPr/>
                    <a:lstStyle/>
                    <a:p>
                      <a:pPr algn="just">
                        <a:lnSpc>
                          <a:spcPct val="150000"/>
                        </a:lnSpc>
                        <a:spcAft>
                          <a:spcPts val="0"/>
                        </a:spcAft>
                      </a:pPr>
                      <a:r>
                        <a:rPr lang="en-GB" sz="1400" dirty="0">
                          <a:effectLst/>
                        </a:rPr>
                        <a:t> </a:t>
                      </a:r>
                    </a:p>
                    <a:p>
                      <a:pPr algn="just">
                        <a:lnSpc>
                          <a:spcPct val="150000"/>
                        </a:lnSpc>
                        <a:spcAft>
                          <a:spcPts val="0"/>
                        </a:spcAft>
                      </a:pPr>
                      <a:r>
                        <a:rPr lang="en-GB" sz="1400" dirty="0">
                          <a:effectLst/>
                        </a:rPr>
                        <a:t>D(LOPEN(-1))</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15000"/>
                        </a:lnSpc>
                        <a:spcAft>
                          <a:spcPts val="0"/>
                        </a:spcAft>
                      </a:pPr>
                      <a:r>
                        <a:rPr lang="en-US" sz="1400">
                          <a:effectLst/>
                        </a:rPr>
                        <a:t> -0.00021*</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0.21148*</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 0.89846**</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0.11323*</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 0.01132</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-0.03668</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 1.74179</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r>
              <a:tr h="386073">
                <a:tc>
                  <a:txBody>
                    <a:bodyPr/>
                    <a:lstStyle/>
                    <a:p>
                      <a:pPr algn="just">
                        <a:lnSpc>
                          <a:spcPct val="150000"/>
                        </a:lnSpc>
                        <a:spcAft>
                          <a:spcPts val="0"/>
                        </a:spcAft>
                      </a:pPr>
                      <a:r>
                        <a:rPr lang="en-GB" sz="1400" dirty="0">
                          <a:effectLst/>
                        </a:rPr>
                        <a:t> </a:t>
                      </a:r>
                    </a:p>
                    <a:p>
                      <a:pPr algn="just">
                        <a:lnSpc>
                          <a:spcPct val="150000"/>
                        </a:lnSpc>
                        <a:spcAft>
                          <a:spcPts val="0"/>
                        </a:spcAft>
                      </a:pPr>
                      <a:r>
                        <a:rPr lang="en-GB" sz="1400" dirty="0">
                          <a:effectLst/>
                        </a:rPr>
                        <a:t>D(LGDP(-1))</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15000"/>
                        </a:lnSpc>
                        <a:spcAft>
                          <a:spcPts val="0"/>
                        </a:spcAft>
                      </a:pPr>
                      <a:r>
                        <a:rPr lang="en-US" sz="1400">
                          <a:effectLst/>
                        </a:rPr>
                        <a:t>-0.03439**</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-0.057184</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0.53287</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 0.11964</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-0.56096</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-0.00269</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-1.244672</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r>
              <a:tr h="386073">
                <a:tc>
                  <a:txBody>
                    <a:bodyPr/>
                    <a:lstStyle/>
                    <a:p>
                      <a:pPr algn="just">
                        <a:lnSpc>
                          <a:spcPct val="150000"/>
                        </a:lnSpc>
                        <a:spcAft>
                          <a:spcPts val="0"/>
                        </a:spcAft>
                      </a:pPr>
                      <a:r>
                        <a:rPr lang="en-GB" sz="1400" dirty="0">
                          <a:effectLst/>
                        </a:rPr>
                        <a:t> </a:t>
                      </a:r>
                    </a:p>
                    <a:p>
                      <a:pPr algn="just">
                        <a:lnSpc>
                          <a:spcPct val="150000"/>
                        </a:lnSpc>
                        <a:spcAft>
                          <a:spcPts val="0"/>
                        </a:spcAft>
                      </a:pPr>
                      <a:r>
                        <a:rPr lang="en-GB" sz="1400" dirty="0">
                          <a:effectLst/>
                        </a:rPr>
                        <a:t>DLCPI(-1))</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15000"/>
                        </a:lnSpc>
                        <a:spcAft>
                          <a:spcPts val="0"/>
                        </a:spcAft>
                      </a:pPr>
                      <a:r>
                        <a:rPr lang="en-US" sz="1400">
                          <a:effectLst/>
                        </a:rPr>
                        <a:t> 0.033842*</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-0.312278</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 0.79690</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-0.09810*</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-0.27835</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 0.29955</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 0.30324</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r>
              <a:tr h="386073">
                <a:tc>
                  <a:txBody>
                    <a:bodyPr/>
                    <a:lstStyle/>
                    <a:p>
                      <a:pPr algn="just">
                        <a:lnSpc>
                          <a:spcPct val="150000"/>
                        </a:lnSpc>
                        <a:spcAft>
                          <a:spcPts val="0"/>
                        </a:spcAft>
                      </a:pPr>
                      <a:r>
                        <a:rPr lang="en-GB" sz="1400" dirty="0">
                          <a:effectLst/>
                        </a:rPr>
                        <a:t> </a:t>
                      </a:r>
                    </a:p>
                    <a:p>
                      <a:pPr algn="just">
                        <a:lnSpc>
                          <a:spcPct val="150000"/>
                        </a:lnSpc>
                        <a:spcAft>
                          <a:spcPts val="0"/>
                        </a:spcAft>
                      </a:pPr>
                      <a:r>
                        <a:rPr lang="en-GB" sz="1400" dirty="0">
                          <a:effectLst/>
                        </a:rPr>
                        <a:t>DLSP(-1))</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15000"/>
                        </a:lnSpc>
                        <a:spcAft>
                          <a:spcPts val="0"/>
                        </a:spcAft>
                      </a:pPr>
                      <a:r>
                        <a:rPr lang="en-US" sz="1400" dirty="0">
                          <a:effectLst/>
                        </a:rPr>
                        <a:t> -0.006731*</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dirty="0">
                          <a:effectLst/>
                        </a:rPr>
                        <a:t> 0.012397</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dirty="0">
                          <a:effectLst/>
                        </a:rPr>
                        <a:t>0.25112*</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-0.01693</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-0.38950</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 0.01565*</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-0.04884</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r>
              <a:tr h="386073">
                <a:tc>
                  <a:txBody>
                    <a:bodyPr/>
                    <a:lstStyle/>
                    <a:p>
                      <a:pPr algn="just">
                        <a:lnSpc>
                          <a:spcPct val="150000"/>
                        </a:lnSpc>
                        <a:spcAft>
                          <a:spcPts val="0"/>
                        </a:spcAft>
                      </a:pPr>
                      <a:r>
                        <a:rPr lang="en-GB" sz="1400">
                          <a:effectLst/>
                        </a:rPr>
                        <a:t> </a:t>
                      </a:r>
                    </a:p>
                    <a:p>
                      <a:pPr algn="just">
                        <a:lnSpc>
                          <a:spcPct val="150000"/>
                        </a:lnSpc>
                        <a:spcAft>
                          <a:spcPts val="0"/>
                        </a:spcAft>
                      </a:pPr>
                      <a:r>
                        <a:rPr lang="en-GB" sz="1400">
                          <a:effectLst/>
                        </a:rPr>
                        <a:t>DLDEBT(-1))</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15000"/>
                        </a:lnSpc>
                        <a:spcAft>
                          <a:spcPts val="0"/>
                        </a:spcAft>
                      </a:pPr>
                      <a:r>
                        <a:rPr lang="en-US" sz="1400">
                          <a:effectLst/>
                        </a:rPr>
                        <a:t>-0.006657</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-0.012623</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dirty="0">
                          <a:effectLst/>
                        </a:rPr>
                        <a:t>-0.10740</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dirty="0">
                          <a:effectLst/>
                        </a:rPr>
                        <a:t> 0.15543</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dirty="0">
                          <a:effectLst/>
                        </a:rPr>
                        <a:t> 0.00522</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-0.02377</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-0.11765</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r>
              <a:tr h="386073">
                <a:tc>
                  <a:txBody>
                    <a:bodyPr/>
                    <a:lstStyle/>
                    <a:p>
                      <a:pPr algn="just">
                        <a:lnSpc>
                          <a:spcPct val="150000"/>
                        </a:lnSpc>
                        <a:spcAft>
                          <a:spcPts val="0"/>
                        </a:spcAft>
                      </a:pPr>
                      <a:r>
                        <a:rPr lang="en-GB" sz="1400">
                          <a:effectLst/>
                        </a:rPr>
                        <a:t> </a:t>
                      </a:r>
                    </a:p>
                    <a:p>
                      <a:pPr algn="just">
                        <a:lnSpc>
                          <a:spcPct val="150000"/>
                        </a:lnSpc>
                        <a:spcAft>
                          <a:spcPts val="0"/>
                        </a:spcAft>
                      </a:pPr>
                      <a:r>
                        <a:rPr lang="en-GB" sz="1400">
                          <a:effectLst/>
                        </a:rPr>
                        <a:t>DLUNEM(-1))</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tc>
                <a:tc>
                  <a:txBody>
                    <a:bodyPr/>
                    <a:lstStyle/>
                    <a:p>
                      <a:pPr algn="ctr">
                        <a:lnSpc>
                          <a:spcPct val="115000"/>
                        </a:lnSpc>
                        <a:spcAft>
                          <a:spcPts val="0"/>
                        </a:spcAft>
                      </a:pPr>
                      <a:r>
                        <a:rPr lang="en-US" sz="1400">
                          <a:effectLst/>
                        </a:rPr>
                        <a:t>-0.000185</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-0.001521</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-0.02154</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 0.00805</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dirty="0">
                          <a:effectLst/>
                        </a:rPr>
                        <a:t>-5.24E-0</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dirty="0">
                          <a:effectLst/>
                        </a:rPr>
                        <a:t>-0.00097</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-0.14096</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r>
              <a:tr h="386073">
                <a:tc>
                  <a:txBody>
                    <a:bodyPr/>
                    <a:lstStyle/>
                    <a:p>
                      <a:pPr algn="just">
                        <a:lnSpc>
                          <a:spcPct val="150000"/>
                        </a:lnSpc>
                        <a:spcAft>
                          <a:spcPts val="0"/>
                        </a:spcAft>
                      </a:pPr>
                      <a:r>
                        <a:rPr lang="en-US" sz="1400">
                          <a:effectLst/>
                        </a:rPr>
                        <a:t> </a:t>
                      </a:r>
                      <a:endParaRPr lang="en-GB" sz="1400">
                        <a:effectLst/>
                      </a:endParaRPr>
                    </a:p>
                    <a:p>
                      <a:pPr algn="just">
                        <a:lnSpc>
                          <a:spcPct val="150000"/>
                        </a:lnSpc>
                        <a:spcAft>
                          <a:spcPts val="0"/>
                        </a:spcAft>
                      </a:pPr>
                      <a:r>
                        <a:rPr lang="en-US" sz="1400">
                          <a:effectLst/>
                        </a:rPr>
                        <a:t>Constant</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-0.021608*</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 0.045436*</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 0.04377*</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-0.02269</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a:effectLst/>
                        </a:rPr>
                        <a:t> 0.05699*</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dirty="0">
                          <a:effectLst/>
                        </a:rPr>
                        <a:t> 0.06450</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c>
                  <a:txBody>
                    <a:bodyPr/>
                    <a:lstStyle/>
                    <a:p>
                      <a:pPr algn="ctr">
                        <a:lnSpc>
                          <a:spcPct val="115000"/>
                        </a:lnSpc>
                        <a:spcAft>
                          <a:spcPts val="0"/>
                        </a:spcAft>
                      </a:pPr>
                      <a:r>
                        <a:rPr lang="en-US" sz="1400" dirty="0">
                          <a:effectLst/>
                        </a:rPr>
                        <a:t>-0.58569</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b"/>
                </a:tc>
              </a:tr>
            </a:tbl>
          </a:graphicData>
        </a:graphic>
      </p:graphicFrame>
    </p:spTree>
    <p:extLst>
      <p:ext uri="{BB962C8B-B14F-4D97-AF65-F5344CB8AC3E}">
        <p14:creationId xmlns:p14="http://schemas.microsoft.com/office/powerpoint/2010/main" val="1470429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740568" y="2448122"/>
            <a:ext cx="7662864" cy="3759495"/>
          </a:xfrm>
        </p:spPr>
        <p:txBody>
          <a:bodyPr>
            <a:normAutofit lnSpcReduction="10000"/>
          </a:bodyPr>
          <a:lstStyle/>
          <a:p>
            <a:r>
              <a:rPr lang="en-US" dirty="0" err="1"/>
              <a:t>Analysing</a:t>
            </a:r>
            <a:r>
              <a:rPr lang="en-US" dirty="0"/>
              <a:t> the openness variable, it can be noted that in the short run it still has a negative and significant impact on poverty reduction. However, the result is very small. It can hence be argued that trade openness takes time to have its full effect on the level of poverty. On the other hand, government expenditure continues to have the expected result in the short run as well and implies that it is of utmost importance for poverty alleviation in the country. As such government expenditure is validated to be crucial in reducing poverty levels in the short run. On the other hand, inflation is confirmed to fuel poverty in the short run</a:t>
            </a:r>
            <a:endParaRPr lang="en-GB" dirty="0"/>
          </a:p>
        </p:txBody>
      </p:sp>
    </p:spTree>
    <p:extLst>
      <p:ext uri="{BB962C8B-B14F-4D97-AF65-F5344CB8AC3E}">
        <p14:creationId xmlns:p14="http://schemas.microsoft.com/office/powerpoint/2010/main" val="1526410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451975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236694"/>
            <a:ext cx="6858000" cy="1362075"/>
          </a:xfrm>
        </p:spPr>
        <p:txBody>
          <a:bodyPr/>
          <a:lstStyle/>
          <a:p>
            <a:r>
              <a:rPr lang="en-US" dirty="0" smtClean="0"/>
              <a:t>Introduction</a:t>
            </a:r>
            <a:endParaRPr lang="en-US" dirty="0"/>
          </a:p>
        </p:txBody>
      </p:sp>
    </p:spTree>
    <p:extLst>
      <p:ext uri="{BB962C8B-B14F-4D97-AF65-F5344CB8AC3E}">
        <p14:creationId xmlns:p14="http://schemas.microsoft.com/office/powerpoint/2010/main" val="15039909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a:bodyPr>
          <a:lstStyle/>
          <a:p>
            <a:pPr algn="just"/>
            <a:r>
              <a:rPr lang="en-US" i="1" dirty="0" smtClean="0"/>
              <a:t>Trade has been identified as an important factor reducing poverty by most scholars. </a:t>
            </a:r>
            <a:r>
              <a:rPr lang="en-US" i="1" dirty="0" smtClean="0"/>
              <a:t>To </a:t>
            </a:r>
            <a:r>
              <a:rPr lang="en-US" i="1" dirty="0" smtClean="0"/>
              <a:t>further investigate into the subject, this study made a quantitative analysis between trade and poverty reduction for the case of Africa over the time period 1990-2014. </a:t>
            </a:r>
            <a:endParaRPr lang="en-US" i="1" dirty="0" smtClean="0"/>
          </a:p>
          <a:p>
            <a:pPr algn="just"/>
            <a:r>
              <a:rPr lang="en-US" i="1" dirty="0" smtClean="0"/>
              <a:t>Using </a:t>
            </a:r>
            <a:r>
              <a:rPr lang="en-US" i="1" dirty="0" smtClean="0"/>
              <a:t>a panel Vector Autoregressive framework, </a:t>
            </a:r>
            <a:r>
              <a:rPr lang="en-US" i="1" dirty="0" smtClean="0"/>
              <a:t>both </a:t>
            </a:r>
            <a:r>
              <a:rPr lang="en-US" i="1" dirty="0" smtClean="0"/>
              <a:t>the long run and the short run. </a:t>
            </a:r>
            <a:endParaRPr lang="en-US" dirty="0"/>
          </a:p>
        </p:txBody>
      </p:sp>
    </p:spTree>
    <p:extLst>
      <p:ext uri="{BB962C8B-B14F-4D97-AF65-F5344CB8AC3E}">
        <p14:creationId xmlns:p14="http://schemas.microsoft.com/office/powerpoint/2010/main" val="40713113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Winters (2000) and McCulloch et al. (2001) put forth a conceptual framework for </a:t>
            </a:r>
            <a:r>
              <a:rPr lang="en-US" dirty="0" err="1" smtClean="0"/>
              <a:t>analysing</a:t>
            </a:r>
            <a:r>
              <a:rPr lang="en-US" dirty="0" smtClean="0"/>
              <a:t> the relationships between trade, trade </a:t>
            </a:r>
            <a:r>
              <a:rPr lang="en-US" dirty="0" err="1" smtClean="0"/>
              <a:t>liberalisation</a:t>
            </a:r>
            <a:r>
              <a:rPr lang="en-US" dirty="0" smtClean="0"/>
              <a:t> and poverty.  The authors put forward three direct channels of influence which is required to have a clearer picture of the potential impact of </a:t>
            </a:r>
            <a:r>
              <a:rPr lang="en-US" dirty="0" err="1" smtClean="0"/>
              <a:t>liberalisation</a:t>
            </a:r>
            <a:r>
              <a:rPr lang="en-US" dirty="0" smtClean="0"/>
              <a:t> on poverty. The direct channels set forth are namely: the distribution channel which affects price transmission; the enterprise channel which affects wages and employment; and the government channel which affects taxes and government expenditure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10000"/>
          </a:bodyPr>
          <a:lstStyle/>
          <a:p>
            <a:r>
              <a:rPr lang="x-none" b="1" i="1" smtClean="0"/>
              <a:t>Price</a:t>
            </a:r>
            <a:r>
              <a:rPr lang="en-US" b="1" i="1" dirty="0" smtClean="0"/>
              <a:t>/Distribution</a:t>
            </a:r>
            <a:r>
              <a:rPr lang="x-none" b="1" i="1" smtClean="0"/>
              <a:t> Channel</a:t>
            </a:r>
            <a:endParaRPr lang="en-US" b="1" dirty="0" smtClean="0"/>
          </a:p>
          <a:p>
            <a:r>
              <a:rPr lang="en-US" dirty="0" smtClean="0"/>
              <a:t>When country with barriers of protection opens up its trade, the prices of merchandised goods as well as import substitutes are changed. Due to lower tariffs, prices of imports are lowered. Consequently, it helps the poor by keeping prices of substitute’s low and increasing people’s real income. Accordingly, it may also result in higher export duties. Therefore the impact on the poor is dependent on households are predominantly consumers or producers. Nevertheless, some studies showed that in a number of economies, the poor are predominantly buyers of import goods, hence trade liberalization is expected to benefit the poor (PRUS, 2001).</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2142699"/>
            <a:ext cx="7945439" cy="4544703"/>
          </a:xfrm>
        </p:spPr>
        <p:txBody>
          <a:bodyPr>
            <a:normAutofit fontScale="55000" lnSpcReduction="20000"/>
          </a:bodyPr>
          <a:lstStyle/>
          <a:p>
            <a:r>
              <a:rPr lang="x-none" b="1" i="1" smtClean="0"/>
              <a:t>Wages and Employment Channel</a:t>
            </a:r>
            <a:endParaRPr lang="en-US" b="1" dirty="0" smtClean="0"/>
          </a:p>
          <a:p>
            <a:r>
              <a:rPr lang="en-US" dirty="0" smtClean="0"/>
              <a:t>the second channel is the influence openness has on labor market and the resulting changes on wages affecting the poor. </a:t>
            </a:r>
            <a:r>
              <a:rPr lang="en-US" dirty="0" err="1" smtClean="0"/>
              <a:t>Labour</a:t>
            </a:r>
            <a:r>
              <a:rPr lang="en-US" dirty="0" smtClean="0"/>
              <a:t> markets are a key route out of poverty. The impact on </a:t>
            </a:r>
            <a:r>
              <a:rPr lang="en-US" dirty="0" err="1" smtClean="0"/>
              <a:t>labour</a:t>
            </a:r>
            <a:r>
              <a:rPr lang="en-US" dirty="0" smtClean="0"/>
              <a:t> market depends on elasticity of </a:t>
            </a:r>
            <a:r>
              <a:rPr lang="en-US" dirty="0" err="1" smtClean="0"/>
              <a:t>labour</a:t>
            </a:r>
            <a:r>
              <a:rPr lang="en-US" dirty="0" smtClean="0"/>
              <a:t> supply (Winters, 2000b:6). If above-mentioned market is perfectly inelastic, then any change in prices relates to change in wages with no change in employment. Winters suggested that in this case, opening trade should surge wages in developing economies and be a panacea to poverty. However, the theorem does not always hold in reality.</a:t>
            </a:r>
          </a:p>
          <a:p>
            <a:r>
              <a:rPr lang="en-US" dirty="0" smtClean="0"/>
              <a:t>This view is further supported by </a:t>
            </a:r>
            <a:r>
              <a:rPr lang="en-US" dirty="0" err="1" smtClean="0"/>
              <a:t>Hechscher</a:t>
            </a:r>
            <a:r>
              <a:rPr lang="en-US" dirty="0" smtClean="0"/>
              <a:t>-Ohlin trade theory that trade </a:t>
            </a:r>
            <a:r>
              <a:rPr lang="en-US" dirty="0" err="1" smtClean="0"/>
              <a:t>liberalisation</a:t>
            </a:r>
            <a:r>
              <a:rPr lang="en-US" dirty="0" smtClean="0"/>
              <a:t> shall help to alleviate poverty in countries having relatively an abundance of unskilled </a:t>
            </a:r>
            <a:r>
              <a:rPr lang="en-US" dirty="0" err="1" smtClean="0"/>
              <a:t>labour</a:t>
            </a:r>
            <a:r>
              <a:rPr lang="en-US" dirty="0" smtClean="0"/>
              <a:t>. For instance, trade </a:t>
            </a:r>
            <a:r>
              <a:rPr lang="en-US" dirty="0" err="1" smtClean="0"/>
              <a:t>liberalisation</a:t>
            </a:r>
            <a:r>
              <a:rPr lang="en-US" dirty="0" smtClean="0"/>
              <a:t> may be bringing skill-biased technical change, which can mean that skilled </a:t>
            </a:r>
            <a:r>
              <a:rPr lang="en-US" dirty="0" err="1" smtClean="0"/>
              <a:t>labour</a:t>
            </a:r>
            <a:r>
              <a:rPr lang="en-US" dirty="0" smtClean="0"/>
              <a:t> may benefit relative to unskilled </a:t>
            </a:r>
            <a:r>
              <a:rPr lang="en-US" dirty="0" err="1" smtClean="0"/>
              <a:t>labour</a:t>
            </a:r>
            <a:r>
              <a:rPr lang="en-US" dirty="0" smtClean="0"/>
              <a:t>. It is noteworthy that the unskilled are primarily employed in non-traded sectors, while exports draw mainly on the semi-skilled. Static gains from trade depend to a large extent on adjusting a country’s output bundle. Hence some people are prone to suffer temporary </a:t>
            </a:r>
            <a:r>
              <a:rPr lang="en-US" dirty="0" err="1" smtClean="0"/>
              <a:t>unfavourable</a:t>
            </a:r>
            <a:r>
              <a:rPr lang="en-US" dirty="0" smtClean="0"/>
              <a:t> shocks, most precisely in the form of unemployment.</a:t>
            </a:r>
          </a:p>
          <a:p>
            <a:r>
              <a:rPr lang="en-US" dirty="0" smtClean="0"/>
              <a:t>Similarly, According to factor endowment theories of international trade, </a:t>
            </a:r>
            <a:r>
              <a:rPr lang="en-US" dirty="0" err="1" smtClean="0"/>
              <a:t>liberalisation</a:t>
            </a:r>
            <a:r>
              <a:rPr lang="en-US" dirty="0" smtClean="0"/>
              <a:t> will be pro-poor both in the short run and in the long run. In the short run, poverty will be reduced because the wages of unskilled </a:t>
            </a:r>
            <a:r>
              <a:rPr lang="en-US" dirty="0" err="1" smtClean="0"/>
              <a:t>labour</a:t>
            </a:r>
            <a:r>
              <a:rPr lang="en-US" dirty="0" smtClean="0"/>
              <a:t> will tend to increase. This happens because countries will tend to export commodities that are using abundant (and therefore relatively cheap) production factors intensively in the production process. This will drive up the demand for and therefore the price of the abundant factor. In the long run, when both capital and </a:t>
            </a:r>
            <a:r>
              <a:rPr lang="en-US" dirty="0" err="1" smtClean="0"/>
              <a:t>labour</a:t>
            </a:r>
            <a:r>
              <a:rPr lang="en-US" dirty="0" smtClean="0"/>
              <a:t> are mobile across sectors, this effect will be reinforced by reallocation of capital into </a:t>
            </a:r>
            <a:r>
              <a:rPr lang="en-US" dirty="0" err="1" smtClean="0"/>
              <a:t>labour</a:t>
            </a:r>
            <a:r>
              <a:rPr lang="en-US" dirty="0" smtClean="0"/>
              <a:t> intensive sectors. When a higher share of the capital stock is used in the </a:t>
            </a:r>
            <a:r>
              <a:rPr lang="en-US" dirty="0" err="1" smtClean="0"/>
              <a:t>labour</a:t>
            </a:r>
            <a:r>
              <a:rPr lang="en-US" dirty="0" smtClean="0"/>
              <a:t> intensive sectors, the scarcity of </a:t>
            </a:r>
            <a:r>
              <a:rPr lang="en-US" dirty="0" err="1" smtClean="0"/>
              <a:t>labour</a:t>
            </a:r>
            <a:r>
              <a:rPr lang="en-US" dirty="0" smtClean="0"/>
              <a:t> will increase even more, and so will the wages of unskilled </a:t>
            </a:r>
            <a:r>
              <a:rPr lang="en-US" dirty="0" err="1" smtClean="0"/>
              <a:t>labour</a:t>
            </a:r>
            <a:r>
              <a:rPr lang="en-US" dirty="0" smtClean="0"/>
              <a:t>.</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39775" y="2292824"/>
            <a:ext cx="7662864" cy="3744439"/>
          </a:xfrm>
        </p:spPr>
        <p:txBody>
          <a:bodyPr>
            <a:normAutofit fontScale="77500" lnSpcReduction="20000"/>
          </a:bodyPr>
          <a:lstStyle/>
          <a:p>
            <a:r>
              <a:rPr lang="x-none" b="1" i="1" smtClean="0"/>
              <a:t>Fiscal</a:t>
            </a:r>
            <a:r>
              <a:rPr lang="en-US" b="1" i="1" dirty="0" smtClean="0"/>
              <a:t>/Government</a:t>
            </a:r>
            <a:r>
              <a:rPr lang="x-none" b="1" i="1" smtClean="0"/>
              <a:t> Channel</a:t>
            </a:r>
            <a:endParaRPr lang="en-US" b="1" dirty="0" smtClean="0"/>
          </a:p>
          <a:p>
            <a:r>
              <a:rPr lang="en-US" dirty="0" err="1" smtClean="0"/>
              <a:t>Matlanyane</a:t>
            </a:r>
            <a:r>
              <a:rPr lang="en-US" dirty="0" smtClean="0"/>
              <a:t> and </a:t>
            </a:r>
            <a:r>
              <a:rPr lang="en-US" dirty="0" err="1" smtClean="0"/>
              <a:t>Harmse</a:t>
            </a:r>
            <a:r>
              <a:rPr lang="en-US" dirty="0" smtClean="0"/>
              <a:t> (2002) pointed out that ‘Trade revenue is affected by the removal of trade barriers, (however) the direction of change is ambiguous’ and indirectly the vulnerable are affected. A reduction in trade tax receipts to the government results in a fall in government revenues. The spending on the poor, such as social services, health and social security and welfare may suffer. On the contrary, trade reforms that ends up with increased quantum of trade taxes through the easing of trade barriers and tariff levels may result in increased revenue. McCulloch et al. (2001) argue, however, that this may not necessarily have a negative impact on the poor. If the taxes are income taxes, for example, the distributional impact may be positive due to the progressive nature of the tax. It is also important to note that cuts in revenue may not necessarily lead to cuts in expenditure, especially pro-poor and redistributive expenditure. Finally, McCulloch et al. (2001) raise the further issue of whether opening up the economy ‘restricts a government’s ability to manage spending and taxation in a way that affects poverty’</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Empirics</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Akmal</a:t>
            </a:r>
            <a:r>
              <a:rPr lang="en-US" dirty="0" smtClean="0"/>
              <a:t> et al. (2007) examined the relationship between trade liberalization and poverty reduction for a developing country, Pakistan. The results showed that in the long run trade openness is good for growth. While in the short run, financial openness reduces poverty. To achieve the major objective of reducing poverty, the government needs to design and implement an active development strategy not only to benefit from openness, but also to help counteract the negative effects of openness.</a:t>
            </a:r>
          </a:p>
          <a:p>
            <a:r>
              <a:rPr lang="en-US" dirty="0" smtClean="0"/>
              <a:t>Another noteworthy study examined liberalization of the cotton market in Zimbabwe during the late 1980s and 1990s. The researcher, Winters (2000) observed that before opening trade, the government was a </a:t>
            </a:r>
            <a:r>
              <a:rPr lang="en-US" dirty="0" err="1" smtClean="0"/>
              <a:t>monopsony</a:t>
            </a:r>
            <a:r>
              <a:rPr lang="en-US" dirty="0" smtClean="0"/>
              <a:t> buyer of cotton from farmers. As a result, the latter paid low prices. Incomes of farmers were low. After liberalization which encompassed elimination of price controls and privatization of the marketing board, there was stronger competition among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r>
              <a:rPr lang="en-US" dirty="0" smtClean="0"/>
              <a:t>On contrary, Liberalization of Zambian maize market had an opposite effect on poverty. Maize producer were cross- subsidies while producers in remote areas were subsidize by prices, set by </a:t>
            </a:r>
            <a:r>
              <a:rPr lang="en-US" dirty="0" err="1" smtClean="0"/>
              <a:t>parastatal</a:t>
            </a:r>
            <a:r>
              <a:rPr lang="en-US" dirty="0" smtClean="0"/>
              <a:t> firm. These aids lowered the cost of inputs considerably. Moreover, the price set was uniform for all seasons and throughout the country. After the removal of subsidies and privatization of </a:t>
            </a:r>
            <a:r>
              <a:rPr lang="en-US" dirty="0" err="1" smtClean="0"/>
              <a:t>parastatal</a:t>
            </a:r>
            <a:r>
              <a:rPr lang="en-US" dirty="0" smtClean="0"/>
              <a:t> firm, larger farmers find no effective change in market conditions while small producers were adversely impacted because of price fluctuation. Further, due to a severe deterioration in transportation infrastructure, remote rural markets for corn completely disappeared, leaving poor farmers without proper incomes. </a:t>
            </a:r>
          </a:p>
          <a:p>
            <a:r>
              <a:rPr lang="en-US" dirty="0" smtClean="0"/>
              <a:t>From these 2 real life examples, in Zimbabwe, the removal of tax benefited the suppliers of exports. In Zambia, the removal of subsidy resulted in a decline in revenue for producers of the import-competing products.</a:t>
            </a:r>
          </a:p>
          <a:p>
            <a:r>
              <a:rPr lang="en-US" dirty="0" smtClean="0"/>
              <a:t>Observing link between trade liberalization and wage inequality, evidence from East Asia pointed out a positive change in income equality after a strong export-led strategy. With the same line of view, Woods (1994) has found evidence of rising demand for unskilled </a:t>
            </a:r>
            <a:r>
              <a:rPr lang="en-US" dirty="0" err="1" smtClean="0"/>
              <a:t>labour</a:t>
            </a:r>
            <a:r>
              <a:rPr lang="en-US" dirty="0" smtClean="0"/>
              <a:t> and a decline in inequality the Republic of Korea, Taiwan (China), and Singapore after liberalization.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nesis">
  <a:themeElements>
    <a:clrScheme name="Genesis">
      <a:dk1>
        <a:sysClr val="windowText" lastClr="000000"/>
      </a:dk1>
      <a:lt1>
        <a:sysClr val="window" lastClr="FFFFFF"/>
      </a:lt1>
      <a:dk2>
        <a:srgbClr val="465466"/>
      </a:dk2>
      <a:lt2>
        <a:srgbClr val="BBD7F8"/>
      </a:lt2>
      <a:accent1>
        <a:srgbClr val="80B606"/>
      </a:accent1>
      <a:accent2>
        <a:srgbClr val="E29F1D"/>
      </a:accent2>
      <a:accent3>
        <a:srgbClr val="2397E2"/>
      </a:accent3>
      <a:accent4>
        <a:srgbClr val="35ACA2"/>
      </a:accent4>
      <a:accent5>
        <a:srgbClr val="5430BB"/>
      </a:accent5>
      <a:accent6>
        <a:srgbClr val="8D34E0"/>
      </a:accent6>
      <a:hlink>
        <a:srgbClr val="00B0F0"/>
      </a:hlink>
      <a:folHlink>
        <a:srgbClr val="0070C0"/>
      </a:folHlink>
    </a:clrScheme>
    <a:fontScheme name="Genesis">
      <a:majorFont>
        <a:latin typeface="Calisto MT"/>
        <a:ea typeface=""/>
        <a:cs typeface=""/>
        <a:font script="Jpan" typeface="ＭＳ 明朝"/>
      </a:majorFont>
      <a:minorFont>
        <a:latin typeface="Calisto MT"/>
        <a:ea typeface=""/>
        <a:cs typeface=""/>
        <a:font script="Jpan" typeface="ＭＳ 明朝"/>
      </a:minorFont>
    </a:fontScheme>
    <a:fmtScheme name="Genesis">
      <a:fillStyleLst>
        <a:solidFill>
          <a:schemeClr val="phClr"/>
        </a:solidFill>
        <a:gradFill rotWithShape="1">
          <a:gsLst>
            <a:gs pos="0">
              <a:schemeClr val="phClr">
                <a:tint val="100000"/>
                <a:shade val="70000"/>
                <a:satMod val="100000"/>
                <a:greenMod val="110000"/>
              </a:schemeClr>
            </a:gs>
            <a:gs pos="75000">
              <a:schemeClr val="phClr">
                <a:tint val="40000"/>
                <a:satMod val="150000"/>
                <a:redMod val="100000"/>
                <a:blueMod val="100000"/>
              </a:schemeClr>
            </a:gs>
            <a:gs pos="100000">
              <a:schemeClr val="phClr">
                <a:tint val="60000"/>
                <a:satMod val="120000"/>
                <a:redMod val="100000"/>
                <a:blueMod val="100000"/>
              </a:schemeClr>
            </a:gs>
          </a:gsLst>
          <a:path path="circle">
            <a:fillToRect l="25000" t="25000" r="5000" b="5000"/>
          </a:path>
        </a:gradFill>
        <a:gradFill rotWithShape="1">
          <a:gsLst>
            <a:gs pos="0">
              <a:schemeClr val="phClr">
                <a:tint val="50000"/>
                <a:shade val="100000"/>
                <a:alpha val="100000"/>
                <a:satMod val="150000"/>
              </a:schemeClr>
            </a:gs>
            <a:gs pos="40000">
              <a:schemeClr val="phClr">
                <a:tint val="70000"/>
                <a:shade val="100000"/>
                <a:alpha val="100000"/>
                <a:satMod val="150000"/>
              </a:schemeClr>
            </a:gs>
            <a:gs pos="100000">
              <a:schemeClr val="phClr">
                <a:shade val="90000"/>
                <a:satMod val="110000"/>
              </a:schemeClr>
            </a:gs>
          </a:gsLst>
          <a:lin ang="5400000" scaled="0"/>
        </a:grad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a:effectStyle>
        <a:effectStyle>
          <a:effectLst>
            <a:innerShdw blurRad="50800" dist="25400" dir="13500000">
              <a:srgbClr val="000000">
                <a:alpha val="75000"/>
              </a:srgbClr>
            </a:innerShdw>
            <a:reflection blurRad="101600" stA="40000" endPos="50000" dist="63500" dir="5400000" fadeDir="7200000" sy="-100000" kx="300000" rotWithShape="0"/>
          </a:effectLst>
          <a:scene3d>
            <a:camera prst="orthographicFront">
              <a:rot lat="0" lon="0" rev="0"/>
            </a:camera>
            <a:lightRig rig="chilly" dir="tr">
              <a:rot lat="0" lon="0" rev="1200000"/>
            </a:lightRig>
          </a:scene3d>
          <a:sp3d prstMaterial="plastic">
            <a:bevelT w="0" h="0"/>
          </a:sp3d>
        </a:effectStyle>
      </a:effectStyleLst>
      <a:bgFillStyleLst>
        <a:blipFill rotWithShape="1">
          <a:blip xmlns:r="http://schemas.openxmlformats.org/officeDocument/2006/relationships" r:embed="rId1"/>
          <a:stretch/>
        </a:blipFill>
        <a:blipFill rotWithShape="1">
          <a:blip xmlns:r="http://schemas.openxmlformats.org/officeDocument/2006/relationships" r:embed="rId2"/>
          <a:stretch/>
        </a:blipFill>
        <a:blipFill rotWithShape="1">
          <a:blip xmlns:r="http://schemas.openxmlformats.org/officeDocument/2006/relationships" r:embed="rId3"/>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Genesis.thmx</Template>
  <TotalTime>1859</TotalTime>
  <Words>2298</Words>
  <Application>Microsoft Office PowerPoint</Application>
  <PresentationFormat>On-screen Show (4:3)</PresentationFormat>
  <Paragraphs>182</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Calibri</vt:lpstr>
      <vt:lpstr>Calisto MT</vt:lpstr>
      <vt:lpstr>Times New Roman</vt:lpstr>
      <vt:lpstr>Wingdings</vt:lpstr>
      <vt:lpstr>Genesis</vt:lpstr>
      <vt:lpstr>TRADE AND POVERTY REDUCTION IN AFRICA  </vt:lpstr>
      <vt:lpstr>Introduction</vt:lpstr>
      <vt:lpstr>Background</vt:lpstr>
      <vt:lpstr>PowerPoint Presentation</vt:lpstr>
      <vt:lpstr>PowerPoint Presentation</vt:lpstr>
      <vt:lpstr>PowerPoint Presentation</vt:lpstr>
      <vt:lpstr>PowerPoint Presentation</vt:lpstr>
      <vt:lpstr>Empirics</vt:lpstr>
      <vt:lpstr>PowerPoint Presentation</vt:lpstr>
      <vt:lpstr>PowerPoint Presentation</vt:lpstr>
      <vt:lpstr>Methodology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Testing a structural model of SME development in Mauritius and Botswana: The role of institutions in a comparative perspective</dc:title>
  <dc:creator>MTETC</dc:creator>
  <cp:lastModifiedBy>Windows User</cp:lastModifiedBy>
  <cp:revision>48</cp:revision>
  <dcterms:created xsi:type="dcterms:W3CDTF">2015-05-20T04:01:17Z</dcterms:created>
  <dcterms:modified xsi:type="dcterms:W3CDTF">2017-12-06T16:17:35Z</dcterms:modified>
</cp:coreProperties>
</file>