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14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26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28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65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8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2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36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631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92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8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141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ADFD-B79E-4CB8-8FB4-2248FEE453F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9C21A-39A7-40F1-9D9F-4DEEFB9965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13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rdi.fr/fr/publication/p93-regional-integration-africa-challenges-and-prospects" TargetMode="External"/><Relationship Id="rId2" Type="http://schemas.openxmlformats.org/officeDocument/2006/relationships/hyperlink" Target="http://documents.worldbank.org/curated/en/404321468741002634/pdf/multi0page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theigc.org/blog/will-west-africas-common-external-tariff-protect-consumers/" TargetMode="External"/><Relationship Id="rId5" Type="http://schemas.openxmlformats.org/officeDocument/2006/relationships/hyperlink" Target="https://www.ictsd.org/bridges-news/bridges-africa/news/a-fresh-look-at-africa%E2%80%99s-integration-in-regional-economic" TargetMode="External"/><Relationship Id="rId4" Type="http://schemas.openxmlformats.org/officeDocument/2006/relationships/hyperlink" Target="http://www.ferdi.fr/fr/publication/p191-integration-along-abuja-road-ma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dpm.org/publications/working-with-the-grain-of-african-integration/" TargetMode="External"/><Relationship Id="rId7" Type="http://schemas.openxmlformats.org/officeDocument/2006/relationships/hyperlink" Target="https://theforum.erf.org.eg/2019/01/28/african-continental-free-trade-area-integration-trilemma/" TargetMode="External"/><Relationship Id="rId2" Type="http://schemas.openxmlformats.org/officeDocument/2006/relationships/hyperlink" Target="http://www.voxeu.org/article/eu-trade-deals-developing-nations-missed-opportunities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theigc.org/blog/regional-trade-agreements-in-africa-success-or-failure/" TargetMode="External"/><Relationship Id="rId5" Type="http://schemas.openxmlformats.org/officeDocument/2006/relationships/hyperlink" Target="http://blogs.worldbank.org/trade/make-preferential-treatment-real-for-africa-relax-rules-of-origin" TargetMode="External"/><Relationship Id="rId4" Type="http://schemas.openxmlformats.org/officeDocument/2006/relationships/hyperlink" Target="http://www.ictsd.org/bridges-news/bridges-africa/news/regional-integration-arrangements-in-africa-is-a-large-membersh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18699"/>
            <a:ext cx="9144000" cy="2297927"/>
          </a:xfrm>
        </p:spPr>
        <p:txBody>
          <a:bodyPr>
            <a:normAutofit/>
          </a:bodyPr>
          <a:lstStyle/>
          <a:p>
            <a:r>
              <a:rPr lang="en-GB" dirty="0" smtClean="0"/>
              <a:t>Regional Integration in Africa: Where do we Stand?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66582"/>
            <a:ext cx="9144000" cy="1655762"/>
          </a:xfrm>
        </p:spPr>
        <p:txBody>
          <a:bodyPr/>
          <a:lstStyle/>
          <a:p>
            <a:r>
              <a:rPr lang="en-GB" dirty="0" smtClean="0"/>
              <a:t>Jaime de Melo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1"/>
            <a:ext cx="2809385" cy="140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68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8998"/>
            <a:ext cx="10515600" cy="847947"/>
          </a:xfrm>
        </p:spPr>
        <p:txBody>
          <a:bodyPr/>
          <a:lstStyle/>
          <a:p>
            <a:pPr algn="ctr"/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33061" y="1065471"/>
            <a:ext cx="1129969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 Primer on the theory of Regional Integration confronted to 20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and 21</a:t>
            </a:r>
            <a:r>
              <a:rPr lang="en-GB" sz="2400" baseline="30000" dirty="0" smtClean="0"/>
              <a:t>st</a:t>
            </a:r>
            <a:r>
              <a:rPr lang="en-GB" sz="2400" dirty="0" smtClean="0"/>
              <a:t> Centuries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The  challenge of integration in Africa along the Regional Economic Communities (RECs)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A first look at overly ambitious RECs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The landscape along the Abuja Roadmap: </a:t>
            </a:r>
            <a:endParaRPr lang="en-GB" sz="2400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GB" sz="2400" dirty="0" smtClean="0"/>
              <a:t>Economic and geography characteristics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GB" sz="2400" dirty="0" smtClean="0"/>
              <a:t>Cultural and institutional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GB" sz="2400" dirty="0" smtClean="0"/>
              <a:t>Correlates of bilateral Trade in Manufactures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GB" sz="2400" dirty="0" smtClean="0"/>
              <a:t>The Africa Continental Free Trade Area (2018) and the triangle of </a:t>
            </a:r>
            <a:r>
              <a:rPr lang="en-GB" sz="2400" dirty="0" err="1" smtClean="0"/>
              <a:t>incompat</a:t>
            </a: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Detecting the Effects of integration: 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GB" sz="2400" dirty="0" smtClean="0"/>
              <a:t>Trade-intensity indices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GB" sz="2400" dirty="0" smtClean="0"/>
              <a:t>Gravity-calibrated trade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Building the RECs: Depth vs- breadth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Towards a provision of regional public goods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07481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7909"/>
            <a:ext cx="10515600" cy="970694"/>
          </a:xfrm>
        </p:spPr>
        <p:txBody>
          <a:bodyPr>
            <a:normAutofit/>
          </a:bodyPr>
          <a:lstStyle/>
          <a:p>
            <a:pPr algn="ctr"/>
            <a:r>
              <a:rPr lang="en-GB" sz="2000" b="1" dirty="0" smtClean="0"/>
              <a:t>References (1)</a:t>
            </a:r>
            <a:endParaRPr lang="en-GB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073422"/>
            <a:ext cx="98563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US" sz="1400" dirty="0"/>
              <a:t>[3] </a:t>
            </a:r>
            <a:r>
              <a:rPr lang="en-GB" sz="1400" dirty="0" smtClean="0"/>
              <a:t>Sapir, A. (2011) “</a:t>
            </a:r>
            <a:r>
              <a:rPr lang="en-US" sz="1400" dirty="0" smtClean="0"/>
              <a:t>European </a:t>
            </a:r>
            <a:r>
              <a:rPr lang="en-US" sz="1400" dirty="0"/>
              <a:t>Integration at the Crossroads: A Review Essay on the 50th Anniversary of Bela Balassa's Theory of Economic </a:t>
            </a:r>
            <a:r>
              <a:rPr lang="en-US" sz="1400" dirty="0" smtClean="0"/>
              <a:t>Integration”, Journal of Economic Literature, 49(4), 1200-1299</a:t>
            </a:r>
          </a:p>
          <a:p>
            <a:endParaRPr lang="en-US" sz="1400" dirty="0" smtClean="0"/>
          </a:p>
          <a:p>
            <a:r>
              <a:rPr lang="en-US" sz="1400" dirty="0"/>
              <a:t>[3] </a:t>
            </a:r>
            <a:r>
              <a:rPr lang="en-US" sz="1400" dirty="0" smtClean="0"/>
              <a:t>Melo, </a:t>
            </a:r>
            <a:r>
              <a:rPr lang="en-US" sz="1400" dirty="0" err="1" smtClean="0"/>
              <a:t>Panagariya</a:t>
            </a:r>
            <a:r>
              <a:rPr lang="en-US" sz="1400" dirty="0" smtClean="0"/>
              <a:t> and </a:t>
            </a:r>
            <a:r>
              <a:rPr lang="en-US" sz="1400" dirty="0" err="1" smtClean="0"/>
              <a:t>Rodrik</a:t>
            </a:r>
            <a:r>
              <a:rPr lang="en-US" sz="1400" dirty="0" smtClean="0"/>
              <a:t> (1992) “The New Regionalism: A </a:t>
            </a:r>
            <a:r>
              <a:rPr lang="en-US" sz="1400" dirty="0"/>
              <a:t>Country Perspective”, </a:t>
            </a:r>
            <a:r>
              <a:rPr lang="en-US" sz="1400" dirty="0">
                <a:hlinkClick r:id="rId2"/>
              </a:rPr>
              <a:t>http://</a:t>
            </a:r>
            <a:r>
              <a:rPr lang="en-US" sz="1400" dirty="0" smtClean="0">
                <a:hlinkClick r:id="rId2"/>
              </a:rPr>
              <a:t>documents.worldbank.org/curated/en/404321468741002634/pdf/multi0page.pdf</a:t>
            </a:r>
            <a:endParaRPr lang="en-US" sz="1400" dirty="0" smtClean="0"/>
          </a:p>
          <a:p>
            <a:endParaRPr lang="en-GB" sz="1400" dirty="0"/>
          </a:p>
          <a:p>
            <a:r>
              <a:rPr lang="en-GB" sz="1400" dirty="0" smtClean="0"/>
              <a:t>[</a:t>
            </a:r>
            <a:r>
              <a:rPr lang="en-GB" sz="1400" dirty="0"/>
              <a:t>1] Melo, Jaime de, and Yvonne </a:t>
            </a:r>
            <a:r>
              <a:rPr lang="en-GB" sz="1400" dirty="0" err="1"/>
              <a:t>Tsikata</a:t>
            </a:r>
            <a:r>
              <a:rPr lang="en-GB" sz="1400" dirty="0"/>
              <a:t> (2015) “Regional Integration in Africa: Challenges and Prospects” in C. </a:t>
            </a:r>
            <a:r>
              <a:rPr lang="en-GB" sz="1400" dirty="0" err="1"/>
              <a:t>Monga</a:t>
            </a:r>
            <a:r>
              <a:rPr lang="en-GB" sz="1400" dirty="0"/>
              <a:t> and J. Lin eds. </a:t>
            </a:r>
            <a:r>
              <a:rPr lang="en-GB" sz="1400" i="1" dirty="0"/>
              <a:t>The Oxford Handbook of Africa and Economics</a:t>
            </a:r>
            <a:r>
              <a:rPr lang="en-GB" sz="1400" dirty="0"/>
              <a:t>, Oxford University Press and </a:t>
            </a:r>
            <a:r>
              <a:rPr lang="en-GB" sz="1400" u="sng" dirty="0">
                <a:hlinkClick r:id="rId3"/>
              </a:rPr>
              <a:t>FERDI-WPI#93</a:t>
            </a:r>
            <a:r>
              <a:rPr lang="en-GB" sz="1400" dirty="0"/>
              <a:t> 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/>
              <a:t>[2] Melo, Jaime de, Mariem Nouar, and Jean-Marc Solleder (2017) «Integration Along the Abuja Road Map”, </a:t>
            </a:r>
            <a:r>
              <a:rPr lang="en-GB" sz="1400" u="sng" dirty="0">
                <a:hlinkClick r:id="rId4"/>
              </a:rPr>
              <a:t>FERDI WP# 191</a:t>
            </a:r>
            <a:r>
              <a:rPr lang="en-GB" sz="1400" dirty="0"/>
              <a:t>, forthcoming in Newfarmer, Page, and Tarp eds. </a:t>
            </a:r>
            <a:r>
              <a:rPr lang="en-GB" sz="1400" i="1" dirty="0"/>
              <a:t>Industrializing Africa without Smokestacks</a:t>
            </a:r>
            <a:r>
              <a:rPr lang="en-GB" sz="1400" dirty="0"/>
              <a:t>, Oxford, Oxford University </a:t>
            </a:r>
            <a:r>
              <a:rPr lang="en-GB" sz="1400" dirty="0" smtClean="0"/>
              <a:t>Press.  Summary here </a:t>
            </a:r>
            <a:r>
              <a:rPr lang="en-US" sz="1400" u="sng" dirty="0">
                <a:hlinkClick r:id="rId5"/>
              </a:rPr>
              <a:t>https://www.ictsd.org/bridges-news/bridges-africa/news/a-fresh-look-at-africa%E2%80%99s-integration-in-regional-economic</a:t>
            </a:r>
            <a:endParaRPr lang="en-GB" sz="1400" dirty="0" smtClean="0"/>
          </a:p>
          <a:p>
            <a:endParaRPr lang="en-US" sz="1400" dirty="0"/>
          </a:p>
          <a:p>
            <a:r>
              <a:rPr lang="en-US" sz="1400" dirty="0" smtClean="0"/>
              <a:t>[5] Will </a:t>
            </a:r>
            <a:r>
              <a:rPr lang="en-US" sz="1400" dirty="0"/>
              <a:t>West Africa’s Common External Tariff Protect Consumers?</a:t>
            </a:r>
            <a:endParaRPr lang="en-GB" sz="1400" dirty="0"/>
          </a:p>
          <a:p>
            <a:r>
              <a:rPr lang="en-US" sz="1400" u="sng" dirty="0">
                <a:hlinkClick r:id="rId6"/>
              </a:rPr>
              <a:t>http://www.theigc.org/blog/will-west-africas-common-external-tariff-protect-consumers</a:t>
            </a:r>
            <a:r>
              <a:rPr lang="en-US" sz="1400" u="sng" dirty="0" smtClean="0">
                <a:hlinkClick r:id="rId6"/>
              </a:rPr>
              <a:t>/</a:t>
            </a:r>
            <a:endParaRPr lang="en-GB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  <a:p>
            <a:r>
              <a:rPr lang="en-GB" sz="1400" dirty="0" smtClean="0"/>
              <a:t>Africa Economic Outlook 2019 “Integration for Africa’s Economic Prosperity”, </a:t>
            </a:r>
            <a:r>
              <a:rPr lang="en-GB" sz="1400" dirty="0" err="1" smtClean="0"/>
              <a:t>chp</a:t>
            </a:r>
            <a:r>
              <a:rPr lang="en-GB" sz="1400" dirty="0" smtClean="0"/>
              <a:t>. 3 of AEO 2019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7033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7"/>
          </a:xfrm>
        </p:spPr>
        <p:txBody>
          <a:bodyPr>
            <a:normAutofit/>
          </a:bodyPr>
          <a:lstStyle/>
          <a:p>
            <a:pPr algn="ctr"/>
            <a:r>
              <a:rPr lang="en-GB" sz="2400" b="1" dirty="0" smtClean="0"/>
              <a:t>References (2)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196961"/>
            <a:ext cx="985630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GB" sz="1400" dirty="0" smtClean="0"/>
              <a:t>[6] </a:t>
            </a:r>
            <a:r>
              <a:rPr lang="en-US" sz="1400" dirty="0"/>
              <a:t>EU Trade Deals with Developing Nations: Missed Opportunities</a:t>
            </a:r>
            <a:endParaRPr lang="en-GB" sz="1400" dirty="0"/>
          </a:p>
          <a:p>
            <a:r>
              <a:rPr lang="en-US" sz="1400" u="sng" dirty="0">
                <a:hlinkClick r:id="rId2"/>
              </a:rPr>
              <a:t>http://www.voxeu.org/article/eu-trade-deals-developing-nations-missed-opportunities</a:t>
            </a:r>
            <a:endParaRPr lang="en-GB" sz="1400" dirty="0"/>
          </a:p>
          <a:p>
            <a:endParaRPr lang="en-GB" sz="1400" dirty="0" smtClean="0"/>
          </a:p>
          <a:p>
            <a:r>
              <a:rPr lang="en-US" sz="1400" dirty="0" smtClean="0"/>
              <a:t>[1] Byers, Melo and Brown (2018) “Working with the Grain of African Integration” (</a:t>
            </a:r>
            <a:r>
              <a:rPr lang="en-US" sz="1400" u="sng" dirty="0" smtClean="0">
                <a:hlinkClick r:id="rId3"/>
              </a:rPr>
              <a:t>https</a:t>
            </a:r>
            <a:r>
              <a:rPr lang="en-US" sz="1400" u="sng" dirty="0">
                <a:hlinkClick r:id="rId3"/>
              </a:rPr>
              <a:t>://ecdpm.org/publications/working-with-the-grain-of-african-integration</a:t>
            </a:r>
            <a:r>
              <a:rPr lang="en-US" sz="1400" u="sng" dirty="0" smtClean="0">
                <a:hlinkClick r:id="rId3"/>
              </a:rPr>
              <a:t>/</a:t>
            </a:r>
            <a:r>
              <a:rPr lang="en-US" sz="1400" dirty="0" smtClean="0"/>
              <a:t>), Policy Brief</a:t>
            </a:r>
            <a:endParaRPr lang="en-US" sz="1400" u="sng" dirty="0"/>
          </a:p>
          <a:p>
            <a:endParaRPr lang="en-GB" sz="1400" dirty="0" smtClean="0"/>
          </a:p>
          <a:p>
            <a:r>
              <a:rPr lang="en-US" sz="1400" dirty="0"/>
              <a:t>[3] </a:t>
            </a:r>
            <a:r>
              <a:rPr lang="en-US" sz="1400" dirty="0" smtClean="0"/>
              <a:t> </a:t>
            </a:r>
            <a:r>
              <a:rPr lang="en-GB" sz="1400" dirty="0" smtClean="0"/>
              <a:t>Regional </a:t>
            </a:r>
            <a:r>
              <a:rPr lang="en-GB" sz="1400" dirty="0"/>
              <a:t>integration arrangements in Africa: Is a large membership the way forward?</a:t>
            </a:r>
          </a:p>
          <a:p>
            <a:r>
              <a:rPr lang="en-GB" sz="1400" u="sng" dirty="0">
                <a:hlinkClick r:id="rId4"/>
              </a:rPr>
              <a:t>http://</a:t>
            </a:r>
            <a:r>
              <a:rPr lang="en-GB" sz="1400" u="sng" dirty="0" smtClean="0">
                <a:hlinkClick r:id="rId4"/>
              </a:rPr>
              <a:t>www.ictsd.org/bridges-news/bridges-africa/news/regional-integration-arrangements-in-africa-is-a-large-membership</a:t>
            </a:r>
            <a:endParaRPr lang="en-GB" sz="1400" dirty="0"/>
          </a:p>
          <a:p>
            <a:endParaRPr lang="en-US" sz="1400" dirty="0" smtClean="0"/>
          </a:p>
          <a:p>
            <a:r>
              <a:rPr lang="en-US" sz="1400" dirty="0" smtClean="0"/>
              <a:t>[</a:t>
            </a:r>
            <a:r>
              <a:rPr lang="en-US" sz="1400" dirty="0"/>
              <a:t>3] Make Preferential Treatment Real for Africa: Relax Rules of Origin</a:t>
            </a:r>
            <a:endParaRPr lang="en-GB" sz="1400" dirty="0"/>
          </a:p>
          <a:p>
            <a:r>
              <a:rPr lang="en-US" sz="1400" u="sng" dirty="0">
                <a:hlinkClick r:id="rId5"/>
              </a:rPr>
              <a:t>http://blogs.worldbank.org/trade/make-preferential-treatment-real-for-africa-relax-rules-of-origin</a:t>
            </a:r>
            <a:endParaRPr lang="en-US" sz="1400" u="sng" dirty="0"/>
          </a:p>
          <a:p>
            <a:endParaRPr lang="en-US" sz="1400" dirty="0"/>
          </a:p>
          <a:p>
            <a:r>
              <a:rPr lang="en-US" sz="1400" dirty="0"/>
              <a:t>[4] Regional trade Agreements in Africa: Success or failure?</a:t>
            </a:r>
            <a:endParaRPr lang="en-GB" sz="1400" dirty="0"/>
          </a:p>
          <a:p>
            <a:r>
              <a:rPr lang="en-US" sz="1400" u="sng" dirty="0">
                <a:hlinkClick r:id="rId6"/>
              </a:rPr>
              <a:t>http://www.theigc.org/blog/regional-trade-agreements-in-africa-success-or-failure</a:t>
            </a:r>
            <a:r>
              <a:rPr lang="en-US" sz="1400" u="sng" dirty="0" smtClean="0">
                <a:hlinkClick r:id="rId6"/>
              </a:rPr>
              <a:t>/</a:t>
            </a:r>
            <a:endParaRPr lang="en-US" sz="1400" u="sng" dirty="0" smtClean="0"/>
          </a:p>
          <a:p>
            <a:endParaRPr lang="en-US" sz="1400" u="sng" dirty="0"/>
          </a:p>
          <a:p>
            <a:r>
              <a:rPr lang="en-US" sz="1400" dirty="0"/>
              <a:t>[4] </a:t>
            </a:r>
            <a:r>
              <a:rPr lang="en-US" sz="1400" dirty="0" smtClean="0"/>
              <a:t> The African Continental Free Trade Area: An Integration Trilemma</a:t>
            </a:r>
          </a:p>
          <a:p>
            <a:r>
              <a:rPr lang="en-GB" sz="1400" dirty="0">
                <a:hlinkClick r:id="rId7"/>
              </a:rPr>
              <a:t>https://theforum.erf.org.eg/2019/01/28/african-continental-free-trade-area-integration-trilemma</a:t>
            </a:r>
            <a:r>
              <a:rPr lang="en-GB" sz="1400" dirty="0" smtClean="0">
                <a:hlinkClick r:id="rId7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265928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428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Regional Integration in Africa: Where do we Stand?</vt:lpstr>
      <vt:lpstr>Outline</vt:lpstr>
      <vt:lpstr>References (1)</vt:lpstr>
      <vt:lpstr>References (2)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Integration in Africa: Where do we Stand?</dc:title>
  <dc:creator>jC:\Users\jaime de Melo\Dropbox\EXCEL-TRAINING</dc:creator>
  <cp:lastModifiedBy>Windows User</cp:lastModifiedBy>
  <cp:revision>11</cp:revision>
  <dcterms:created xsi:type="dcterms:W3CDTF">2018-05-06T13:17:02Z</dcterms:created>
  <dcterms:modified xsi:type="dcterms:W3CDTF">2019-02-18T04:59:54Z</dcterms:modified>
</cp:coreProperties>
</file>