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3.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4.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notesSlides/notesSlide5.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notesSlides/notesSlide6.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notesSlides/notesSlide7.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8.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notesSlides/notesSlide9.xml" ContentType="application/vnd.openxmlformats-officedocument.presentationml.notesSlide+xml"/>
  <Override PartName="/ppt/charts/chart8.xml" ContentType="application/vnd.openxmlformats-officedocument.drawingml.chart+xml"/>
  <Override PartName="/ppt/theme/themeOverride8.xml" ContentType="application/vnd.openxmlformats-officedocument.themeOverride+xml"/>
  <Override PartName="/ppt/notesSlides/notesSlide10.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notesSlides/notesSlide11.xml" ContentType="application/vnd.openxmlformats-officedocument.presentationml.notesSlide+xml"/>
  <Override PartName="/ppt/charts/chart10.xml" ContentType="application/vnd.openxmlformats-officedocument.drawingml.chart+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313" r:id="rId3"/>
    <p:sldId id="316" r:id="rId4"/>
    <p:sldId id="324" r:id="rId5"/>
    <p:sldId id="326" r:id="rId6"/>
    <p:sldId id="307" r:id="rId7"/>
    <p:sldId id="308" r:id="rId8"/>
    <p:sldId id="327" r:id="rId9"/>
    <p:sldId id="328" r:id="rId10"/>
    <p:sldId id="309" r:id="rId11"/>
    <p:sldId id="282"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autoAdjust="0"/>
    <p:restoredTop sz="68502" autoAdjust="0"/>
  </p:normalViewPr>
  <p:slideViewPr>
    <p:cSldViewPr snapToGrid="0" snapToObjects="1">
      <p:cViewPr varScale="1">
        <p:scale>
          <a:sx n="75" d="100"/>
          <a:sy n="75" d="100"/>
        </p:scale>
        <p:origin x="2680" y="176"/>
      </p:cViewPr>
      <p:guideLst>
        <p:guide orient="horz" pos="2160"/>
        <p:guide pos="2880"/>
      </p:guideLst>
    </p:cSldViewPr>
  </p:slideViewPr>
  <p:outlineViewPr>
    <p:cViewPr>
      <p:scale>
        <a:sx n="33" d="100"/>
        <a:sy n="33" d="100"/>
      </p:scale>
      <p:origin x="8" y="1944"/>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70" d="100"/>
          <a:sy n="70" d="100"/>
        </p:scale>
        <p:origin x="-276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10.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6786732058864603E-2"/>
          <c:y val="3.2026270253119903E-2"/>
          <c:w val="0.89577092583321705"/>
          <c:h val="0.723807004239297"/>
        </c:manualLayout>
      </c:layout>
      <c:barChart>
        <c:barDir val="col"/>
        <c:grouping val="stacked"/>
        <c:varyColors val="0"/>
        <c:dLbls>
          <c:showLegendKey val="0"/>
          <c:showVal val="1"/>
          <c:showCatName val="0"/>
          <c:showSerName val="0"/>
          <c:showPercent val="0"/>
          <c:showBubbleSize val="0"/>
        </c:dLbls>
        <c:gapWidth val="0"/>
        <c:overlap val="100"/>
        <c:axId val="2110700696"/>
        <c:axId val="2074227384"/>
      </c:barChart>
      <c:catAx>
        <c:axId val="2110700696"/>
        <c:scaling>
          <c:orientation val="minMax"/>
        </c:scaling>
        <c:delete val="0"/>
        <c:axPos val="b"/>
        <c:numFmt formatCode="General" sourceLinked="0"/>
        <c:majorTickMark val="out"/>
        <c:minorTickMark val="none"/>
        <c:tickLblPos val="nextTo"/>
        <c:txPr>
          <a:bodyPr rot="-5400000" vert="horz"/>
          <a:lstStyle/>
          <a:p>
            <a:pPr>
              <a:defRPr/>
            </a:pPr>
            <a:endParaRPr lang="en-TR"/>
          </a:p>
        </c:txPr>
        <c:crossAx val="2074227384"/>
        <c:crosses val="autoZero"/>
        <c:auto val="1"/>
        <c:lblAlgn val="ctr"/>
        <c:lblOffset val="100"/>
        <c:noMultiLvlLbl val="0"/>
      </c:catAx>
      <c:valAx>
        <c:axId val="2074227384"/>
        <c:scaling>
          <c:orientation val="minMax"/>
        </c:scaling>
        <c:delete val="1"/>
        <c:axPos val="l"/>
        <c:numFmt formatCode="General" sourceLinked="1"/>
        <c:majorTickMark val="out"/>
        <c:minorTickMark val="none"/>
        <c:tickLblPos val="nextTo"/>
        <c:crossAx val="2110700696"/>
        <c:crosses val="autoZero"/>
        <c:crossBetween val="between"/>
      </c:valAx>
    </c:plotArea>
    <c:plotVisOnly val="1"/>
    <c:dispBlanksAs val="gap"/>
    <c:showDLblsOverMax val="0"/>
  </c:chart>
  <c:txPr>
    <a:bodyPr/>
    <a:lstStyle/>
    <a:p>
      <a:pPr>
        <a:defRPr sz="1100">
          <a:latin typeface="Candara" pitchFamily="34" charset="0"/>
        </a:defRPr>
      </a:pPr>
      <a:endParaRPr lang="en-TR"/>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6786732058864603E-2"/>
          <c:y val="3.2026270253119903E-2"/>
          <c:w val="0.89577092583321705"/>
          <c:h val="0.723807004239297"/>
        </c:manualLayout>
      </c:layout>
      <c:barChart>
        <c:barDir val="col"/>
        <c:grouping val="stacked"/>
        <c:varyColors val="0"/>
        <c:dLbls>
          <c:showLegendKey val="0"/>
          <c:showVal val="1"/>
          <c:showCatName val="0"/>
          <c:showSerName val="0"/>
          <c:showPercent val="0"/>
          <c:showBubbleSize val="0"/>
        </c:dLbls>
        <c:gapWidth val="0"/>
        <c:overlap val="100"/>
        <c:axId val="2111503464"/>
        <c:axId val="2111506104"/>
      </c:barChart>
      <c:catAx>
        <c:axId val="2111503464"/>
        <c:scaling>
          <c:orientation val="minMax"/>
        </c:scaling>
        <c:delete val="0"/>
        <c:axPos val="b"/>
        <c:numFmt formatCode="General" sourceLinked="0"/>
        <c:majorTickMark val="out"/>
        <c:minorTickMark val="none"/>
        <c:tickLblPos val="nextTo"/>
        <c:txPr>
          <a:bodyPr rot="-5400000" vert="horz"/>
          <a:lstStyle/>
          <a:p>
            <a:pPr>
              <a:defRPr/>
            </a:pPr>
            <a:endParaRPr lang="en-TR"/>
          </a:p>
        </c:txPr>
        <c:crossAx val="2111506104"/>
        <c:crosses val="autoZero"/>
        <c:auto val="1"/>
        <c:lblAlgn val="ctr"/>
        <c:lblOffset val="100"/>
        <c:noMultiLvlLbl val="0"/>
      </c:catAx>
      <c:valAx>
        <c:axId val="2111506104"/>
        <c:scaling>
          <c:orientation val="minMax"/>
        </c:scaling>
        <c:delete val="1"/>
        <c:axPos val="l"/>
        <c:numFmt formatCode="General" sourceLinked="1"/>
        <c:majorTickMark val="out"/>
        <c:minorTickMark val="none"/>
        <c:tickLblPos val="nextTo"/>
        <c:crossAx val="2111503464"/>
        <c:crosses val="autoZero"/>
        <c:crossBetween val="between"/>
      </c:valAx>
    </c:plotArea>
    <c:plotVisOnly val="1"/>
    <c:dispBlanksAs val="gap"/>
    <c:showDLblsOverMax val="0"/>
  </c:chart>
  <c:txPr>
    <a:bodyPr/>
    <a:lstStyle/>
    <a:p>
      <a:pPr>
        <a:defRPr sz="1100">
          <a:latin typeface="Candara" pitchFamily="34" charset="0"/>
        </a:defRPr>
      </a:pPr>
      <a:endParaRPr lang="en-TR"/>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6786732058864603E-2"/>
          <c:y val="3.2026270253119903E-2"/>
          <c:w val="0.89577092583321705"/>
          <c:h val="0.723807004239297"/>
        </c:manualLayout>
      </c:layout>
      <c:barChart>
        <c:barDir val="col"/>
        <c:grouping val="stacked"/>
        <c:varyColors val="0"/>
        <c:dLbls>
          <c:showLegendKey val="0"/>
          <c:showVal val="1"/>
          <c:showCatName val="0"/>
          <c:showSerName val="0"/>
          <c:showPercent val="0"/>
          <c:showBubbleSize val="0"/>
        </c:dLbls>
        <c:gapWidth val="0"/>
        <c:overlap val="100"/>
        <c:axId val="2104868536"/>
        <c:axId val="2104871768"/>
      </c:barChart>
      <c:catAx>
        <c:axId val="2104868536"/>
        <c:scaling>
          <c:orientation val="minMax"/>
        </c:scaling>
        <c:delete val="0"/>
        <c:axPos val="b"/>
        <c:numFmt formatCode="General" sourceLinked="0"/>
        <c:majorTickMark val="out"/>
        <c:minorTickMark val="none"/>
        <c:tickLblPos val="nextTo"/>
        <c:txPr>
          <a:bodyPr rot="-5400000" vert="horz"/>
          <a:lstStyle/>
          <a:p>
            <a:pPr>
              <a:defRPr/>
            </a:pPr>
            <a:endParaRPr lang="en-TR"/>
          </a:p>
        </c:txPr>
        <c:crossAx val="2104871768"/>
        <c:crosses val="autoZero"/>
        <c:auto val="1"/>
        <c:lblAlgn val="ctr"/>
        <c:lblOffset val="100"/>
        <c:noMultiLvlLbl val="0"/>
      </c:catAx>
      <c:valAx>
        <c:axId val="2104871768"/>
        <c:scaling>
          <c:orientation val="minMax"/>
        </c:scaling>
        <c:delete val="1"/>
        <c:axPos val="l"/>
        <c:numFmt formatCode="General" sourceLinked="1"/>
        <c:majorTickMark val="out"/>
        <c:minorTickMark val="none"/>
        <c:tickLblPos val="nextTo"/>
        <c:crossAx val="2104868536"/>
        <c:crosses val="autoZero"/>
        <c:crossBetween val="between"/>
      </c:valAx>
    </c:plotArea>
    <c:plotVisOnly val="1"/>
    <c:dispBlanksAs val="gap"/>
    <c:showDLblsOverMax val="0"/>
  </c:chart>
  <c:txPr>
    <a:bodyPr/>
    <a:lstStyle/>
    <a:p>
      <a:pPr>
        <a:defRPr sz="1100">
          <a:latin typeface="Candara" pitchFamily="34" charset="0"/>
        </a:defRPr>
      </a:pPr>
      <a:endParaRPr lang="en-TR"/>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6786732058864603E-2"/>
          <c:y val="3.2026270253119903E-2"/>
          <c:w val="0.89577092583321705"/>
          <c:h val="0.723807004239297"/>
        </c:manualLayout>
      </c:layout>
      <c:barChart>
        <c:barDir val="col"/>
        <c:grouping val="stacked"/>
        <c:varyColors val="0"/>
        <c:dLbls>
          <c:showLegendKey val="0"/>
          <c:showVal val="1"/>
          <c:showCatName val="0"/>
          <c:showSerName val="0"/>
          <c:showPercent val="0"/>
          <c:showBubbleSize val="0"/>
        </c:dLbls>
        <c:gapWidth val="0"/>
        <c:overlap val="100"/>
        <c:axId val="2106357960"/>
        <c:axId val="2106344104"/>
      </c:barChart>
      <c:catAx>
        <c:axId val="2106357960"/>
        <c:scaling>
          <c:orientation val="minMax"/>
        </c:scaling>
        <c:delete val="0"/>
        <c:axPos val="b"/>
        <c:numFmt formatCode="General" sourceLinked="0"/>
        <c:majorTickMark val="out"/>
        <c:minorTickMark val="none"/>
        <c:tickLblPos val="nextTo"/>
        <c:txPr>
          <a:bodyPr rot="-5400000" vert="horz"/>
          <a:lstStyle/>
          <a:p>
            <a:pPr>
              <a:defRPr/>
            </a:pPr>
            <a:endParaRPr lang="en-TR"/>
          </a:p>
        </c:txPr>
        <c:crossAx val="2106344104"/>
        <c:crosses val="autoZero"/>
        <c:auto val="1"/>
        <c:lblAlgn val="ctr"/>
        <c:lblOffset val="100"/>
        <c:noMultiLvlLbl val="0"/>
      </c:catAx>
      <c:valAx>
        <c:axId val="2106344104"/>
        <c:scaling>
          <c:orientation val="minMax"/>
        </c:scaling>
        <c:delete val="1"/>
        <c:axPos val="l"/>
        <c:numFmt formatCode="General" sourceLinked="1"/>
        <c:majorTickMark val="out"/>
        <c:minorTickMark val="none"/>
        <c:tickLblPos val="nextTo"/>
        <c:crossAx val="2106357960"/>
        <c:crosses val="autoZero"/>
        <c:crossBetween val="between"/>
      </c:valAx>
    </c:plotArea>
    <c:plotVisOnly val="1"/>
    <c:dispBlanksAs val="gap"/>
    <c:showDLblsOverMax val="0"/>
  </c:chart>
  <c:txPr>
    <a:bodyPr/>
    <a:lstStyle/>
    <a:p>
      <a:pPr>
        <a:defRPr sz="1100">
          <a:latin typeface="Candara" pitchFamily="34" charset="0"/>
        </a:defRPr>
      </a:pPr>
      <a:endParaRPr lang="en-TR"/>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6786732058864603E-2"/>
          <c:y val="3.2026270253119903E-2"/>
          <c:w val="0.89577092583321705"/>
          <c:h val="0.723807004239297"/>
        </c:manualLayout>
      </c:layout>
      <c:barChart>
        <c:barDir val="col"/>
        <c:grouping val="stacked"/>
        <c:varyColors val="0"/>
        <c:dLbls>
          <c:showLegendKey val="0"/>
          <c:showVal val="1"/>
          <c:showCatName val="0"/>
          <c:showSerName val="0"/>
          <c:showPercent val="0"/>
          <c:showBubbleSize val="0"/>
        </c:dLbls>
        <c:gapWidth val="0"/>
        <c:overlap val="100"/>
        <c:axId val="2104598760"/>
        <c:axId val="2088344264"/>
      </c:barChart>
      <c:catAx>
        <c:axId val="2104598760"/>
        <c:scaling>
          <c:orientation val="minMax"/>
        </c:scaling>
        <c:delete val="0"/>
        <c:axPos val="b"/>
        <c:numFmt formatCode="General" sourceLinked="0"/>
        <c:majorTickMark val="out"/>
        <c:minorTickMark val="none"/>
        <c:tickLblPos val="nextTo"/>
        <c:txPr>
          <a:bodyPr rot="-5400000" vert="horz"/>
          <a:lstStyle/>
          <a:p>
            <a:pPr>
              <a:defRPr/>
            </a:pPr>
            <a:endParaRPr lang="en-TR"/>
          </a:p>
        </c:txPr>
        <c:crossAx val="2088344264"/>
        <c:crosses val="autoZero"/>
        <c:auto val="1"/>
        <c:lblAlgn val="ctr"/>
        <c:lblOffset val="100"/>
        <c:noMultiLvlLbl val="0"/>
      </c:catAx>
      <c:valAx>
        <c:axId val="2088344264"/>
        <c:scaling>
          <c:orientation val="minMax"/>
        </c:scaling>
        <c:delete val="1"/>
        <c:axPos val="l"/>
        <c:numFmt formatCode="General" sourceLinked="1"/>
        <c:majorTickMark val="out"/>
        <c:minorTickMark val="none"/>
        <c:tickLblPos val="nextTo"/>
        <c:crossAx val="2104598760"/>
        <c:crosses val="autoZero"/>
        <c:crossBetween val="between"/>
      </c:valAx>
    </c:plotArea>
    <c:plotVisOnly val="1"/>
    <c:dispBlanksAs val="gap"/>
    <c:showDLblsOverMax val="0"/>
  </c:chart>
  <c:txPr>
    <a:bodyPr/>
    <a:lstStyle/>
    <a:p>
      <a:pPr>
        <a:defRPr sz="1100">
          <a:latin typeface="Candara" pitchFamily="34" charset="0"/>
        </a:defRPr>
      </a:pPr>
      <a:endParaRPr lang="en-TR"/>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6786732058864603E-2"/>
          <c:y val="3.2026270253119903E-2"/>
          <c:w val="0.89577092583321705"/>
          <c:h val="0.723807004239297"/>
        </c:manualLayout>
      </c:layout>
      <c:barChart>
        <c:barDir val="col"/>
        <c:grouping val="stacked"/>
        <c:varyColors val="0"/>
        <c:dLbls>
          <c:showLegendKey val="0"/>
          <c:showVal val="1"/>
          <c:showCatName val="0"/>
          <c:showSerName val="0"/>
          <c:showPercent val="0"/>
          <c:showBubbleSize val="0"/>
        </c:dLbls>
        <c:gapWidth val="0"/>
        <c:overlap val="100"/>
        <c:axId val="2104762776"/>
        <c:axId val="2104781976"/>
      </c:barChart>
      <c:catAx>
        <c:axId val="2104762776"/>
        <c:scaling>
          <c:orientation val="minMax"/>
        </c:scaling>
        <c:delete val="0"/>
        <c:axPos val="b"/>
        <c:numFmt formatCode="General" sourceLinked="0"/>
        <c:majorTickMark val="out"/>
        <c:minorTickMark val="none"/>
        <c:tickLblPos val="nextTo"/>
        <c:txPr>
          <a:bodyPr rot="-5400000" vert="horz"/>
          <a:lstStyle/>
          <a:p>
            <a:pPr>
              <a:defRPr/>
            </a:pPr>
            <a:endParaRPr lang="en-TR"/>
          </a:p>
        </c:txPr>
        <c:crossAx val="2104781976"/>
        <c:crosses val="autoZero"/>
        <c:auto val="1"/>
        <c:lblAlgn val="ctr"/>
        <c:lblOffset val="100"/>
        <c:noMultiLvlLbl val="0"/>
      </c:catAx>
      <c:valAx>
        <c:axId val="2104781976"/>
        <c:scaling>
          <c:orientation val="minMax"/>
        </c:scaling>
        <c:delete val="1"/>
        <c:axPos val="l"/>
        <c:numFmt formatCode="General" sourceLinked="1"/>
        <c:majorTickMark val="out"/>
        <c:minorTickMark val="none"/>
        <c:tickLblPos val="nextTo"/>
        <c:crossAx val="2104762776"/>
        <c:crosses val="autoZero"/>
        <c:crossBetween val="between"/>
      </c:valAx>
    </c:plotArea>
    <c:plotVisOnly val="1"/>
    <c:dispBlanksAs val="gap"/>
    <c:showDLblsOverMax val="0"/>
  </c:chart>
  <c:txPr>
    <a:bodyPr/>
    <a:lstStyle/>
    <a:p>
      <a:pPr>
        <a:defRPr sz="1100">
          <a:latin typeface="Candara" pitchFamily="34" charset="0"/>
        </a:defRPr>
      </a:pPr>
      <a:endParaRPr lang="en-TR"/>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6786732058864603E-2"/>
          <c:y val="3.2026270253119903E-2"/>
          <c:w val="0.89577092583321705"/>
          <c:h val="0.723807004239297"/>
        </c:manualLayout>
      </c:layout>
      <c:barChart>
        <c:barDir val="col"/>
        <c:grouping val="stacked"/>
        <c:varyColors val="0"/>
        <c:dLbls>
          <c:showLegendKey val="0"/>
          <c:showVal val="1"/>
          <c:showCatName val="0"/>
          <c:showSerName val="0"/>
          <c:showPercent val="0"/>
          <c:showBubbleSize val="0"/>
        </c:dLbls>
        <c:gapWidth val="0"/>
        <c:overlap val="100"/>
        <c:axId val="2110947992"/>
        <c:axId val="2093952104"/>
      </c:barChart>
      <c:catAx>
        <c:axId val="2110947992"/>
        <c:scaling>
          <c:orientation val="minMax"/>
        </c:scaling>
        <c:delete val="0"/>
        <c:axPos val="b"/>
        <c:numFmt formatCode="General" sourceLinked="0"/>
        <c:majorTickMark val="out"/>
        <c:minorTickMark val="none"/>
        <c:tickLblPos val="nextTo"/>
        <c:txPr>
          <a:bodyPr rot="-5400000" vert="horz"/>
          <a:lstStyle/>
          <a:p>
            <a:pPr>
              <a:defRPr/>
            </a:pPr>
            <a:endParaRPr lang="en-TR"/>
          </a:p>
        </c:txPr>
        <c:crossAx val="2093952104"/>
        <c:crosses val="autoZero"/>
        <c:auto val="1"/>
        <c:lblAlgn val="ctr"/>
        <c:lblOffset val="100"/>
        <c:noMultiLvlLbl val="0"/>
      </c:catAx>
      <c:valAx>
        <c:axId val="2093952104"/>
        <c:scaling>
          <c:orientation val="minMax"/>
        </c:scaling>
        <c:delete val="1"/>
        <c:axPos val="l"/>
        <c:numFmt formatCode="General" sourceLinked="1"/>
        <c:majorTickMark val="out"/>
        <c:minorTickMark val="none"/>
        <c:tickLblPos val="nextTo"/>
        <c:crossAx val="2110947992"/>
        <c:crosses val="autoZero"/>
        <c:crossBetween val="between"/>
      </c:valAx>
    </c:plotArea>
    <c:plotVisOnly val="1"/>
    <c:dispBlanksAs val="gap"/>
    <c:showDLblsOverMax val="0"/>
  </c:chart>
  <c:txPr>
    <a:bodyPr/>
    <a:lstStyle/>
    <a:p>
      <a:pPr>
        <a:defRPr sz="1100">
          <a:latin typeface="Candara" pitchFamily="34" charset="0"/>
        </a:defRPr>
      </a:pPr>
      <a:endParaRPr lang="en-TR"/>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6786732058864603E-2"/>
          <c:y val="3.2026270253119903E-2"/>
          <c:w val="0.89577092583321705"/>
          <c:h val="0.723807004239297"/>
        </c:manualLayout>
      </c:layout>
      <c:barChart>
        <c:barDir val="col"/>
        <c:grouping val="stacked"/>
        <c:varyColors val="0"/>
        <c:dLbls>
          <c:showLegendKey val="0"/>
          <c:showVal val="1"/>
          <c:showCatName val="0"/>
          <c:showSerName val="0"/>
          <c:showPercent val="0"/>
          <c:showBubbleSize val="0"/>
        </c:dLbls>
        <c:gapWidth val="0"/>
        <c:overlap val="100"/>
        <c:axId val="2110947992"/>
        <c:axId val="2093952104"/>
      </c:barChart>
      <c:catAx>
        <c:axId val="2110947992"/>
        <c:scaling>
          <c:orientation val="minMax"/>
        </c:scaling>
        <c:delete val="0"/>
        <c:axPos val="b"/>
        <c:numFmt formatCode="General" sourceLinked="0"/>
        <c:majorTickMark val="out"/>
        <c:minorTickMark val="none"/>
        <c:tickLblPos val="nextTo"/>
        <c:txPr>
          <a:bodyPr rot="-5400000" vert="horz"/>
          <a:lstStyle/>
          <a:p>
            <a:pPr>
              <a:defRPr/>
            </a:pPr>
            <a:endParaRPr lang="en-TR"/>
          </a:p>
        </c:txPr>
        <c:crossAx val="2093952104"/>
        <c:crosses val="autoZero"/>
        <c:auto val="1"/>
        <c:lblAlgn val="ctr"/>
        <c:lblOffset val="100"/>
        <c:noMultiLvlLbl val="0"/>
      </c:catAx>
      <c:valAx>
        <c:axId val="2093952104"/>
        <c:scaling>
          <c:orientation val="minMax"/>
        </c:scaling>
        <c:delete val="1"/>
        <c:axPos val="l"/>
        <c:numFmt formatCode="General" sourceLinked="1"/>
        <c:majorTickMark val="out"/>
        <c:minorTickMark val="none"/>
        <c:tickLblPos val="nextTo"/>
        <c:crossAx val="2110947992"/>
        <c:crosses val="autoZero"/>
        <c:crossBetween val="between"/>
      </c:valAx>
    </c:plotArea>
    <c:plotVisOnly val="1"/>
    <c:dispBlanksAs val="gap"/>
    <c:showDLblsOverMax val="0"/>
  </c:chart>
  <c:txPr>
    <a:bodyPr/>
    <a:lstStyle/>
    <a:p>
      <a:pPr>
        <a:defRPr sz="1100">
          <a:latin typeface="Candara" pitchFamily="34" charset="0"/>
        </a:defRPr>
      </a:pPr>
      <a:endParaRPr lang="en-TR"/>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6786732058864603E-2"/>
          <c:y val="3.2026270253119903E-2"/>
          <c:w val="0.89577092583321705"/>
          <c:h val="0.723807004239297"/>
        </c:manualLayout>
      </c:layout>
      <c:barChart>
        <c:barDir val="col"/>
        <c:grouping val="stacked"/>
        <c:varyColors val="0"/>
        <c:dLbls>
          <c:showLegendKey val="0"/>
          <c:showVal val="1"/>
          <c:showCatName val="0"/>
          <c:showSerName val="0"/>
          <c:showPercent val="0"/>
          <c:showBubbleSize val="0"/>
        </c:dLbls>
        <c:gapWidth val="0"/>
        <c:overlap val="100"/>
        <c:axId val="2110947992"/>
        <c:axId val="2093952104"/>
      </c:barChart>
      <c:catAx>
        <c:axId val="2110947992"/>
        <c:scaling>
          <c:orientation val="minMax"/>
        </c:scaling>
        <c:delete val="0"/>
        <c:axPos val="b"/>
        <c:numFmt formatCode="General" sourceLinked="0"/>
        <c:majorTickMark val="out"/>
        <c:minorTickMark val="none"/>
        <c:tickLblPos val="nextTo"/>
        <c:txPr>
          <a:bodyPr rot="-5400000" vert="horz"/>
          <a:lstStyle/>
          <a:p>
            <a:pPr>
              <a:defRPr/>
            </a:pPr>
            <a:endParaRPr lang="en-TR"/>
          </a:p>
        </c:txPr>
        <c:crossAx val="2093952104"/>
        <c:crosses val="autoZero"/>
        <c:auto val="1"/>
        <c:lblAlgn val="ctr"/>
        <c:lblOffset val="100"/>
        <c:noMultiLvlLbl val="0"/>
      </c:catAx>
      <c:valAx>
        <c:axId val="2093952104"/>
        <c:scaling>
          <c:orientation val="minMax"/>
        </c:scaling>
        <c:delete val="1"/>
        <c:axPos val="l"/>
        <c:numFmt formatCode="General" sourceLinked="1"/>
        <c:majorTickMark val="out"/>
        <c:minorTickMark val="none"/>
        <c:tickLblPos val="nextTo"/>
        <c:crossAx val="2110947992"/>
        <c:crosses val="autoZero"/>
        <c:crossBetween val="between"/>
      </c:valAx>
    </c:plotArea>
    <c:plotVisOnly val="1"/>
    <c:dispBlanksAs val="gap"/>
    <c:showDLblsOverMax val="0"/>
  </c:chart>
  <c:txPr>
    <a:bodyPr/>
    <a:lstStyle/>
    <a:p>
      <a:pPr>
        <a:defRPr sz="1100">
          <a:latin typeface="Candara" pitchFamily="34" charset="0"/>
        </a:defRPr>
      </a:pPr>
      <a:endParaRPr lang="en-TR"/>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6786732058864603E-2"/>
          <c:y val="3.2026270253119903E-2"/>
          <c:w val="0.89577092583321705"/>
          <c:h val="0.723807004239297"/>
        </c:manualLayout>
      </c:layout>
      <c:barChart>
        <c:barDir val="col"/>
        <c:grouping val="stacked"/>
        <c:varyColors val="0"/>
        <c:dLbls>
          <c:showLegendKey val="0"/>
          <c:showVal val="1"/>
          <c:showCatName val="0"/>
          <c:showSerName val="0"/>
          <c:showPercent val="0"/>
          <c:showBubbleSize val="0"/>
        </c:dLbls>
        <c:gapWidth val="0"/>
        <c:overlap val="100"/>
        <c:axId val="2110743160"/>
        <c:axId val="2110731336"/>
      </c:barChart>
      <c:catAx>
        <c:axId val="2110743160"/>
        <c:scaling>
          <c:orientation val="minMax"/>
        </c:scaling>
        <c:delete val="0"/>
        <c:axPos val="b"/>
        <c:numFmt formatCode="General" sourceLinked="0"/>
        <c:majorTickMark val="out"/>
        <c:minorTickMark val="none"/>
        <c:tickLblPos val="nextTo"/>
        <c:txPr>
          <a:bodyPr rot="-5400000" vert="horz"/>
          <a:lstStyle/>
          <a:p>
            <a:pPr>
              <a:defRPr/>
            </a:pPr>
            <a:endParaRPr lang="en-TR"/>
          </a:p>
        </c:txPr>
        <c:crossAx val="2110731336"/>
        <c:crosses val="autoZero"/>
        <c:auto val="1"/>
        <c:lblAlgn val="ctr"/>
        <c:lblOffset val="100"/>
        <c:noMultiLvlLbl val="0"/>
      </c:catAx>
      <c:valAx>
        <c:axId val="2110731336"/>
        <c:scaling>
          <c:orientation val="minMax"/>
        </c:scaling>
        <c:delete val="1"/>
        <c:axPos val="l"/>
        <c:numFmt formatCode="General" sourceLinked="1"/>
        <c:majorTickMark val="out"/>
        <c:minorTickMark val="none"/>
        <c:tickLblPos val="nextTo"/>
        <c:crossAx val="2110743160"/>
        <c:crosses val="autoZero"/>
        <c:crossBetween val="between"/>
      </c:valAx>
    </c:plotArea>
    <c:plotVisOnly val="1"/>
    <c:dispBlanksAs val="gap"/>
    <c:showDLblsOverMax val="0"/>
  </c:chart>
  <c:txPr>
    <a:bodyPr/>
    <a:lstStyle/>
    <a:p>
      <a:pPr>
        <a:defRPr sz="1100">
          <a:latin typeface="Candara" pitchFamily="34" charset="0"/>
        </a:defRPr>
      </a:pPr>
      <a:endParaRPr lang="en-TR"/>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EA1F0E-E788-4C63-AAF1-1FC2127C66E5}" type="datetimeFigureOut">
              <a:rPr lang="tr-TR" smtClean="0"/>
              <a:t>8.07.2021</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Tree>
    <p:extLst>
      <p:ext uri="{BB962C8B-B14F-4D97-AF65-F5344CB8AC3E}">
        <p14:creationId xmlns:p14="http://schemas.microsoft.com/office/powerpoint/2010/main" val="1938176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35270923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Tree>
    <p:extLst>
      <p:ext uri="{BB962C8B-B14F-4D97-AF65-F5344CB8AC3E}">
        <p14:creationId xmlns:p14="http://schemas.microsoft.com/office/powerpoint/2010/main" val="12318217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Tree>
    <p:extLst>
      <p:ext uri="{BB962C8B-B14F-4D97-AF65-F5344CB8AC3E}">
        <p14:creationId xmlns:p14="http://schemas.microsoft.com/office/powerpoint/2010/main" val="1231821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Tree>
    <p:extLst>
      <p:ext uri="{BB962C8B-B14F-4D97-AF65-F5344CB8AC3E}">
        <p14:creationId xmlns:p14="http://schemas.microsoft.com/office/powerpoint/2010/main" val="1231821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Tree>
    <p:extLst>
      <p:ext uri="{BB962C8B-B14F-4D97-AF65-F5344CB8AC3E}">
        <p14:creationId xmlns:p14="http://schemas.microsoft.com/office/powerpoint/2010/main" val="12318217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dirty="0"/>
          </a:p>
        </p:txBody>
      </p:sp>
    </p:spTree>
    <p:extLst>
      <p:ext uri="{BB962C8B-B14F-4D97-AF65-F5344CB8AC3E}">
        <p14:creationId xmlns:p14="http://schemas.microsoft.com/office/powerpoint/2010/main" val="1231821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err="1"/>
              <a:t>Increasingly</a:t>
            </a:r>
            <a:r>
              <a:rPr lang="tr-TR" dirty="0"/>
              <a:t>, </a:t>
            </a:r>
            <a:r>
              <a:rPr lang="tr-TR" dirty="0" err="1"/>
              <a:t>trade</a:t>
            </a:r>
            <a:r>
              <a:rPr lang="tr-TR" dirty="0"/>
              <a:t> </a:t>
            </a:r>
            <a:r>
              <a:rPr lang="tr-TR" dirty="0" err="1"/>
              <a:t>agreements</a:t>
            </a:r>
            <a:r>
              <a:rPr lang="tr-TR" dirty="0"/>
              <a:t> </a:t>
            </a:r>
            <a:r>
              <a:rPr lang="tr-TR" dirty="0" err="1"/>
              <a:t>contain</a:t>
            </a:r>
            <a:r>
              <a:rPr lang="tr-TR" dirty="0"/>
              <a:t> </a:t>
            </a:r>
            <a:r>
              <a:rPr lang="tr-TR" dirty="0" err="1"/>
              <a:t>labour</a:t>
            </a:r>
            <a:r>
              <a:rPr lang="tr-TR" dirty="0"/>
              <a:t> </a:t>
            </a:r>
            <a:r>
              <a:rPr lang="tr-TR" dirty="0" err="1"/>
              <a:t>conditionalities</a:t>
            </a:r>
            <a:r>
              <a:rPr lang="tr-TR" dirty="0"/>
              <a:t>. </a:t>
            </a:r>
            <a:r>
              <a:rPr lang="tr-TR" dirty="0" err="1"/>
              <a:t>Accordingly</a:t>
            </a:r>
            <a:r>
              <a:rPr lang="tr-TR" dirty="0"/>
              <a:t>, </a:t>
            </a:r>
            <a:r>
              <a:rPr lang="tr-TR" dirty="0" err="1"/>
              <a:t>the</a:t>
            </a:r>
            <a:r>
              <a:rPr lang="tr-TR" dirty="0"/>
              <a:t> final </a:t>
            </a:r>
            <a:r>
              <a:rPr lang="tr-TR" dirty="0" err="1"/>
              <a:t>component</a:t>
            </a:r>
            <a:r>
              <a:rPr lang="tr-TR" dirty="0"/>
              <a:t> of </a:t>
            </a:r>
            <a:r>
              <a:rPr lang="tr-TR" dirty="0" err="1"/>
              <a:t>the</a:t>
            </a:r>
            <a:r>
              <a:rPr lang="tr-TR" dirty="0"/>
              <a:t> </a:t>
            </a:r>
            <a:r>
              <a:rPr lang="tr-TR" dirty="0" err="1"/>
              <a:t>research</a:t>
            </a:r>
            <a:r>
              <a:rPr lang="tr-TR" dirty="0"/>
              <a:t> </a:t>
            </a:r>
            <a:r>
              <a:rPr lang="tr-TR" dirty="0" err="1"/>
              <a:t>will</a:t>
            </a:r>
            <a:r>
              <a:rPr lang="tr-TR" dirty="0"/>
              <a:t> </a:t>
            </a:r>
            <a:r>
              <a:rPr lang="tr-TR" dirty="0" err="1"/>
              <a:t>examine</a:t>
            </a:r>
            <a:r>
              <a:rPr lang="tr-TR" dirty="0"/>
              <a:t> </a:t>
            </a:r>
            <a:r>
              <a:rPr lang="tr-TR" dirty="0" err="1"/>
              <a:t>the</a:t>
            </a:r>
            <a:r>
              <a:rPr lang="tr-TR" dirty="0"/>
              <a:t> </a:t>
            </a:r>
            <a:r>
              <a:rPr lang="tr-TR" dirty="0" err="1"/>
              <a:t>potential</a:t>
            </a:r>
            <a:r>
              <a:rPr lang="tr-TR" dirty="0"/>
              <a:t> </a:t>
            </a:r>
            <a:r>
              <a:rPr lang="tr-TR" dirty="0" err="1"/>
              <a:t>implications</a:t>
            </a:r>
            <a:r>
              <a:rPr lang="tr-TR" dirty="0"/>
              <a:t> of </a:t>
            </a:r>
            <a:r>
              <a:rPr lang="tr-TR" dirty="0" err="1"/>
              <a:t>this</a:t>
            </a:r>
            <a:r>
              <a:rPr lang="tr-TR" dirty="0"/>
              <a:t> trend </a:t>
            </a:r>
            <a:r>
              <a:rPr lang="tr-TR" dirty="0" err="1"/>
              <a:t>for</a:t>
            </a:r>
            <a:r>
              <a:rPr lang="tr-TR" dirty="0"/>
              <a:t> </a:t>
            </a:r>
            <a:r>
              <a:rPr lang="tr-TR" dirty="0" err="1"/>
              <a:t>the</a:t>
            </a:r>
            <a:r>
              <a:rPr lang="tr-TR" dirty="0"/>
              <a:t> </a:t>
            </a:r>
            <a:r>
              <a:rPr lang="tr-TR" dirty="0" err="1"/>
              <a:t>trade</a:t>
            </a:r>
            <a:r>
              <a:rPr lang="tr-TR" dirty="0"/>
              <a:t> </a:t>
            </a:r>
            <a:r>
              <a:rPr lang="tr-TR" dirty="0" err="1"/>
              <a:t>agreements</a:t>
            </a:r>
            <a:r>
              <a:rPr lang="tr-TR" dirty="0"/>
              <a:t> </a:t>
            </a:r>
            <a:r>
              <a:rPr lang="tr-TR" dirty="0" err="1"/>
              <a:t>that</a:t>
            </a:r>
            <a:r>
              <a:rPr lang="tr-TR" dirty="0"/>
              <a:t> </a:t>
            </a:r>
            <a:r>
              <a:rPr lang="tr-TR" dirty="0" err="1"/>
              <a:t>Turkey</a:t>
            </a:r>
            <a:r>
              <a:rPr lang="tr-TR" dirty="0"/>
              <a:t> is a </a:t>
            </a:r>
            <a:r>
              <a:rPr lang="tr-TR" dirty="0" err="1"/>
              <a:t>party</a:t>
            </a:r>
            <a:r>
              <a:rPr lang="tr-TR" dirty="0"/>
              <a:t> </a:t>
            </a:r>
            <a:r>
              <a:rPr lang="tr-TR" dirty="0" err="1"/>
              <a:t>to</a:t>
            </a:r>
            <a:r>
              <a:rPr lang="tr-TR" dirty="0"/>
              <a:t> </a:t>
            </a:r>
            <a:r>
              <a:rPr lang="tr-TR" dirty="0" err="1"/>
              <a:t>or</a:t>
            </a:r>
            <a:r>
              <a:rPr lang="tr-TR" dirty="0"/>
              <a:t> </a:t>
            </a:r>
            <a:r>
              <a:rPr lang="tr-TR" dirty="0" err="1"/>
              <a:t>will</a:t>
            </a:r>
            <a:r>
              <a:rPr lang="tr-TR" dirty="0"/>
              <a:t> </a:t>
            </a:r>
            <a:r>
              <a:rPr lang="tr-TR" dirty="0" err="1"/>
              <a:t>eventually</a:t>
            </a:r>
            <a:r>
              <a:rPr lang="tr-TR" dirty="0"/>
              <a:t> </a:t>
            </a:r>
            <a:r>
              <a:rPr lang="tr-TR" dirty="0" err="1"/>
              <a:t>conclude</a:t>
            </a:r>
            <a:r>
              <a:rPr lang="tr-TR" dirty="0"/>
              <a:t> </a:t>
            </a:r>
            <a:r>
              <a:rPr lang="tr-TR" dirty="0" err="1"/>
              <a:t>where</a:t>
            </a:r>
            <a:r>
              <a:rPr lang="tr-TR" dirty="0"/>
              <a:t> </a:t>
            </a:r>
            <a:r>
              <a:rPr lang="tr-TR" dirty="0" err="1"/>
              <a:t>sanction</a:t>
            </a:r>
            <a:r>
              <a:rPr lang="tr-TR" dirty="0"/>
              <a:t> </a:t>
            </a:r>
            <a:r>
              <a:rPr lang="tr-TR" dirty="0" err="1"/>
              <a:t>mechanisms</a:t>
            </a:r>
            <a:r>
              <a:rPr lang="tr-TR" dirty="0"/>
              <a:t> </a:t>
            </a:r>
            <a:r>
              <a:rPr lang="tr-TR" dirty="0" err="1"/>
              <a:t>may</a:t>
            </a:r>
            <a:r>
              <a:rPr lang="tr-TR" dirty="0"/>
              <a:t> be </a:t>
            </a:r>
            <a:r>
              <a:rPr lang="tr-TR" dirty="0" err="1"/>
              <a:t>embedded</a:t>
            </a:r>
            <a:r>
              <a:rPr lang="tr-TR" dirty="0"/>
              <a:t> </a:t>
            </a:r>
            <a:r>
              <a:rPr lang="tr-TR" dirty="0" err="1"/>
              <a:t>within</a:t>
            </a:r>
            <a:r>
              <a:rPr lang="tr-TR" dirty="0"/>
              <a:t> </a:t>
            </a:r>
            <a:r>
              <a:rPr lang="tr-TR" dirty="0" err="1"/>
              <a:t>the</a:t>
            </a:r>
            <a:r>
              <a:rPr lang="tr-TR" dirty="0"/>
              <a:t> </a:t>
            </a:r>
            <a:r>
              <a:rPr lang="tr-TR" dirty="0" err="1"/>
              <a:t>context</a:t>
            </a:r>
            <a:r>
              <a:rPr lang="tr-TR" dirty="0"/>
              <a:t> of </a:t>
            </a:r>
            <a:r>
              <a:rPr lang="tr-TR" dirty="0" err="1"/>
              <a:t>violation</a:t>
            </a:r>
            <a:r>
              <a:rPr lang="tr-TR" dirty="0"/>
              <a:t> of </a:t>
            </a:r>
            <a:r>
              <a:rPr lang="tr-TR" dirty="0" err="1"/>
              <a:t>labour</a:t>
            </a:r>
            <a:r>
              <a:rPr lang="tr-TR" dirty="0"/>
              <a:t> </a:t>
            </a:r>
            <a:r>
              <a:rPr lang="tr-TR" dirty="0" err="1"/>
              <a:t>provisions</a:t>
            </a:r>
            <a:r>
              <a:rPr lang="tr-TR" dirty="0"/>
              <a:t>. Since </a:t>
            </a:r>
            <a:r>
              <a:rPr lang="tr-TR" dirty="0" err="1"/>
              <a:t>this</a:t>
            </a:r>
            <a:r>
              <a:rPr lang="tr-TR" dirty="0"/>
              <a:t> can </a:t>
            </a:r>
            <a:r>
              <a:rPr lang="tr-TR" dirty="0" err="1"/>
              <a:t>affect</a:t>
            </a:r>
            <a:r>
              <a:rPr lang="tr-TR" dirty="0"/>
              <a:t> </a:t>
            </a:r>
            <a:r>
              <a:rPr lang="tr-TR" dirty="0" err="1"/>
              <a:t>the</a:t>
            </a:r>
            <a:r>
              <a:rPr lang="tr-TR" dirty="0"/>
              <a:t> </a:t>
            </a:r>
            <a:r>
              <a:rPr lang="tr-TR" dirty="0" err="1"/>
              <a:t>foreign</a:t>
            </a:r>
            <a:r>
              <a:rPr lang="tr-TR" dirty="0"/>
              <a:t> </a:t>
            </a:r>
            <a:r>
              <a:rPr lang="tr-TR" dirty="0" err="1"/>
              <a:t>trade</a:t>
            </a:r>
            <a:r>
              <a:rPr lang="tr-TR" dirty="0"/>
              <a:t> </a:t>
            </a:r>
            <a:r>
              <a:rPr lang="tr-TR" dirty="0" err="1"/>
              <a:t>capacity</a:t>
            </a:r>
            <a:r>
              <a:rPr lang="tr-TR" dirty="0"/>
              <a:t> </a:t>
            </a:r>
            <a:r>
              <a:rPr lang="tr-TR" dirty="0" err="1"/>
              <a:t>and</a:t>
            </a:r>
            <a:r>
              <a:rPr lang="tr-TR" dirty="0"/>
              <a:t> </a:t>
            </a:r>
            <a:r>
              <a:rPr lang="tr-TR" dirty="0" err="1"/>
              <a:t>operations</a:t>
            </a:r>
            <a:r>
              <a:rPr lang="tr-TR" dirty="0"/>
              <a:t> of </a:t>
            </a:r>
            <a:r>
              <a:rPr lang="tr-TR" dirty="0" err="1"/>
              <a:t>firms</a:t>
            </a:r>
            <a:r>
              <a:rPr lang="tr-TR" dirty="0"/>
              <a:t> (</a:t>
            </a:r>
            <a:r>
              <a:rPr lang="tr-TR" dirty="0" err="1"/>
              <a:t>notably</a:t>
            </a:r>
            <a:r>
              <a:rPr lang="tr-TR" dirty="0"/>
              <a:t> </a:t>
            </a:r>
            <a:r>
              <a:rPr lang="tr-TR" dirty="0" err="1"/>
              <a:t>members</a:t>
            </a:r>
            <a:r>
              <a:rPr lang="tr-TR" dirty="0"/>
              <a:t> of TURKTRADE </a:t>
            </a:r>
            <a:r>
              <a:rPr lang="tr-TR" dirty="0" err="1"/>
              <a:t>and</a:t>
            </a:r>
            <a:r>
              <a:rPr lang="tr-TR" dirty="0"/>
              <a:t> </a:t>
            </a:r>
            <a:r>
              <a:rPr lang="tr-TR" dirty="0" err="1"/>
              <a:t>Turkish</a:t>
            </a:r>
            <a:r>
              <a:rPr lang="tr-TR" dirty="0"/>
              <a:t> </a:t>
            </a:r>
            <a:r>
              <a:rPr lang="tr-TR" dirty="0" err="1"/>
              <a:t>Exporters</a:t>
            </a:r>
            <a:r>
              <a:rPr lang="tr-TR" dirty="0"/>
              <a:t> Assembly), </a:t>
            </a:r>
            <a:r>
              <a:rPr lang="tr-TR" dirty="0" err="1"/>
              <a:t>various</a:t>
            </a:r>
            <a:r>
              <a:rPr lang="tr-TR" dirty="0"/>
              <a:t> </a:t>
            </a:r>
            <a:r>
              <a:rPr lang="tr-TR" dirty="0" err="1"/>
              <a:t>stakeholders</a:t>
            </a:r>
            <a:r>
              <a:rPr lang="tr-TR" dirty="0"/>
              <a:t>, </a:t>
            </a:r>
            <a:r>
              <a:rPr lang="tr-TR" dirty="0" err="1"/>
              <a:t>including</a:t>
            </a:r>
            <a:r>
              <a:rPr lang="tr-TR" dirty="0"/>
              <a:t> </a:t>
            </a:r>
            <a:r>
              <a:rPr lang="tr-TR" dirty="0" err="1"/>
              <a:t>government</a:t>
            </a:r>
            <a:r>
              <a:rPr lang="tr-TR" dirty="0"/>
              <a:t> </a:t>
            </a:r>
            <a:r>
              <a:rPr lang="tr-TR" dirty="0" err="1"/>
              <a:t>officials</a:t>
            </a:r>
            <a:r>
              <a:rPr lang="tr-TR" dirty="0"/>
              <a:t>, </a:t>
            </a:r>
            <a:r>
              <a:rPr lang="tr-TR" dirty="0" err="1"/>
              <a:t>will</a:t>
            </a:r>
            <a:r>
              <a:rPr lang="tr-TR" dirty="0"/>
              <a:t> be </a:t>
            </a:r>
            <a:r>
              <a:rPr lang="tr-TR" dirty="0" err="1"/>
              <a:t>included</a:t>
            </a:r>
            <a:r>
              <a:rPr lang="tr-TR" dirty="0"/>
              <a:t> in </a:t>
            </a:r>
            <a:r>
              <a:rPr lang="tr-TR" dirty="0" err="1"/>
              <a:t>the</a:t>
            </a:r>
            <a:r>
              <a:rPr lang="tr-TR" dirty="0"/>
              <a:t> </a:t>
            </a:r>
            <a:r>
              <a:rPr lang="tr-TR" dirty="0" err="1"/>
              <a:t>information</a:t>
            </a:r>
            <a:r>
              <a:rPr lang="tr-TR" dirty="0"/>
              <a:t> </a:t>
            </a:r>
            <a:r>
              <a:rPr lang="tr-TR" dirty="0" err="1"/>
              <a:t>dissemination</a:t>
            </a:r>
            <a:r>
              <a:rPr lang="tr-TR" dirty="0"/>
              <a:t> </a:t>
            </a:r>
            <a:r>
              <a:rPr lang="tr-TR" dirty="0" err="1"/>
              <a:t>to</a:t>
            </a:r>
            <a:r>
              <a:rPr lang="tr-TR" dirty="0"/>
              <a:t> </a:t>
            </a:r>
            <a:r>
              <a:rPr lang="tr-TR" dirty="0" err="1"/>
              <a:t>increase</a:t>
            </a:r>
            <a:r>
              <a:rPr lang="tr-TR" dirty="0"/>
              <a:t> </a:t>
            </a:r>
            <a:r>
              <a:rPr lang="tr-TR" dirty="0" err="1"/>
              <a:t>the</a:t>
            </a:r>
            <a:r>
              <a:rPr lang="tr-TR" dirty="0"/>
              <a:t> </a:t>
            </a:r>
            <a:r>
              <a:rPr lang="tr-TR" dirty="0" err="1"/>
              <a:t>awareness</a:t>
            </a:r>
            <a:r>
              <a:rPr lang="tr-TR" dirty="0"/>
              <a:t> in </a:t>
            </a:r>
            <a:r>
              <a:rPr lang="tr-TR" dirty="0" err="1"/>
              <a:t>this</a:t>
            </a:r>
            <a:r>
              <a:rPr lang="tr-TR" dirty="0"/>
              <a:t> </a:t>
            </a:r>
            <a:r>
              <a:rPr lang="tr-TR" dirty="0" err="1"/>
              <a:t>matter</a:t>
            </a:r>
            <a:r>
              <a:rPr lang="tr-TR" dirty="0"/>
              <a:t> </a:t>
            </a:r>
            <a:r>
              <a:rPr lang="tr-TR" dirty="0" err="1"/>
              <a:t>and</a:t>
            </a:r>
            <a:r>
              <a:rPr lang="tr-TR" dirty="0"/>
              <a:t> </a:t>
            </a:r>
            <a:r>
              <a:rPr lang="tr-TR" dirty="0" err="1"/>
              <a:t>also</a:t>
            </a:r>
            <a:r>
              <a:rPr lang="tr-TR" dirty="0"/>
              <a:t> </a:t>
            </a:r>
            <a:r>
              <a:rPr lang="tr-TR" dirty="0" err="1"/>
              <a:t>to</a:t>
            </a:r>
            <a:r>
              <a:rPr lang="tr-TR" dirty="0"/>
              <a:t> </a:t>
            </a:r>
            <a:r>
              <a:rPr lang="tr-TR" dirty="0" err="1"/>
              <a:t>build</a:t>
            </a:r>
            <a:r>
              <a:rPr lang="tr-TR" dirty="0"/>
              <a:t> </a:t>
            </a:r>
            <a:r>
              <a:rPr lang="tr-TR" dirty="0" err="1"/>
              <a:t>relevant</a:t>
            </a:r>
            <a:r>
              <a:rPr lang="tr-TR" dirty="0"/>
              <a:t> </a:t>
            </a:r>
            <a:r>
              <a:rPr lang="tr-TR" dirty="0" err="1"/>
              <a:t>capacity</a:t>
            </a:r>
            <a:r>
              <a:rPr lang="tr-TR" dirty="0"/>
              <a:t>. </a:t>
            </a:r>
            <a:r>
              <a:rPr lang="tr-TR" dirty="0" err="1"/>
              <a:t>This</a:t>
            </a:r>
            <a:r>
              <a:rPr lang="tr-TR" dirty="0"/>
              <a:t> </a:t>
            </a:r>
            <a:r>
              <a:rPr lang="tr-TR" dirty="0" err="1"/>
              <a:t>will</a:t>
            </a:r>
            <a:r>
              <a:rPr lang="tr-TR" dirty="0"/>
              <a:t> </a:t>
            </a:r>
            <a:r>
              <a:rPr lang="tr-TR" dirty="0" err="1"/>
              <a:t>eventually</a:t>
            </a:r>
            <a:r>
              <a:rPr lang="tr-TR" dirty="0"/>
              <a:t> </a:t>
            </a:r>
            <a:r>
              <a:rPr lang="tr-TR" dirty="0" err="1"/>
              <a:t>have</a:t>
            </a:r>
            <a:r>
              <a:rPr lang="tr-TR" dirty="0"/>
              <a:t> an </a:t>
            </a:r>
            <a:r>
              <a:rPr lang="tr-TR" dirty="0" err="1"/>
              <a:t>impact</a:t>
            </a:r>
            <a:r>
              <a:rPr lang="tr-TR" dirty="0"/>
              <a:t> on </a:t>
            </a:r>
            <a:r>
              <a:rPr lang="tr-TR" dirty="0" err="1"/>
              <a:t>trade</a:t>
            </a:r>
            <a:r>
              <a:rPr lang="tr-TR" dirty="0"/>
              <a:t> </a:t>
            </a:r>
            <a:r>
              <a:rPr lang="tr-TR" dirty="0" err="1"/>
              <a:t>and</a:t>
            </a:r>
            <a:r>
              <a:rPr lang="tr-TR" dirty="0"/>
              <a:t> </a:t>
            </a:r>
            <a:r>
              <a:rPr lang="tr-TR" dirty="0" err="1"/>
              <a:t>labour</a:t>
            </a:r>
            <a:r>
              <a:rPr lang="tr-TR" dirty="0"/>
              <a:t> </a:t>
            </a:r>
            <a:r>
              <a:rPr lang="tr-TR" dirty="0" err="1"/>
              <a:t>related</a:t>
            </a:r>
            <a:r>
              <a:rPr lang="tr-TR" dirty="0"/>
              <a:t> </a:t>
            </a:r>
            <a:r>
              <a:rPr lang="tr-TR" dirty="0" err="1"/>
              <a:t>policies</a:t>
            </a:r>
            <a:r>
              <a:rPr lang="tr-TR" dirty="0"/>
              <a:t> in </a:t>
            </a:r>
            <a:r>
              <a:rPr lang="tr-TR" dirty="0" err="1"/>
              <a:t>Turkey</a:t>
            </a:r>
            <a:r>
              <a:rPr lang="tr-TR" dirty="0"/>
              <a:t> since it </a:t>
            </a:r>
            <a:r>
              <a:rPr lang="tr-TR" dirty="0" err="1"/>
              <a:t>will</a:t>
            </a:r>
            <a:r>
              <a:rPr lang="tr-TR" dirty="0"/>
              <a:t> </a:t>
            </a:r>
            <a:r>
              <a:rPr lang="tr-TR" dirty="0" err="1"/>
              <a:t>serve</a:t>
            </a:r>
            <a:r>
              <a:rPr lang="tr-TR" dirty="0"/>
              <a:t> as a </a:t>
            </a:r>
            <a:r>
              <a:rPr lang="tr-TR" dirty="0" err="1"/>
              <a:t>basis</a:t>
            </a:r>
            <a:r>
              <a:rPr lang="tr-TR" dirty="0"/>
              <a:t> </a:t>
            </a:r>
            <a:r>
              <a:rPr lang="tr-TR" dirty="0" err="1"/>
              <a:t>for</a:t>
            </a:r>
            <a:r>
              <a:rPr lang="tr-TR" dirty="0"/>
              <a:t> </a:t>
            </a:r>
            <a:r>
              <a:rPr lang="tr-TR" dirty="0" err="1"/>
              <a:t>the</a:t>
            </a:r>
            <a:r>
              <a:rPr lang="tr-TR" dirty="0"/>
              <a:t> </a:t>
            </a:r>
            <a:r>
              <a:rPr lang="tr-TR" dirty="0" err="1"/>
              <a:t>study</a:t>
            </a:r>
            <a:r>
              <a:rPr lang="tr-TR" dirty="0"/>
              <a:t> </a:t>
            </a:r>
            <a:r>
              <a:rPr lang="tr-TR" dirty="0" err="1"/>
              <a:t>where</a:t>
            </a:r>
            <a:r>
              <a:rPr lang="tr-TR" dirty="0"/>
              <a:t> </a:t>
            </a:r>
            <a:r>
              <a:rPr lang="tr-TR" dirty="0" err="1"/>
              <a:t>possible</a:t>
            </a:r>
            <a:r>
              <a:rPr lang="tr-TR" dirty="0"/>
              <a:t> </a:t>
            </a:r>
            <a:r>
              <a:rPr lang="tr-TR" dirty="0" err="1"/>
              <a:t>risks</a:t>
            </a:r>
            <a:r>
              <a:rPr lang="tr-TR" dirty="0"/>
              <a:t> </a:t>
            </a:r>
            <a:r>
              <a:rPr lang="tr-TR" dirty="0" err="1"/>
              <a:t>to</a:t>
            </a:r>
            <a:r>
              <a:rPr lang="tr-TR" dirty="0"/>
              <a:t> be </a:t>
            </a:r>
            <a:r>
              <a:rPr lang="tr-TR" dirty="0" err="1"/>
              <a:t>encountered</a:t>
            </a:r>
            <a:r>
              <a:rPr lang="tr-TR" dirty="0"/>
              <a:t> </a:t>
            </a:r>
            <a:r>
              <a:rPr lang="tr-TR" dirty="0" err="1"/>
              <a:t>will</a:t>
            </a:r>
            <a:r>
              <a:rPr lang="tr-TR" dirty="0"/>
              <a:t> be </a:t>
            </a:r>
            <a:r>
              <a:rPr lang="tr-TR" dirty="0" err="1"/>
              <a:t>identified</a:t>
            </a:r>
            <a:r>
              <a:rPr lang="tr-TR" dirty="0"/>
              <a:t>, </a:t>
            </a:r>
            <a:r>
              <a:rPr lang="tr-TR" dirty="0" err="1"/>
              <a:t>and</a:t>
            </a:r>
            <a:r>
              <a:rPr lang="tr-TR" dirty="0"/>
              <a:t> </a:t>
            </a:r>
            <a:r>
              <a:rPr lang="tr-TR" dirty="0" err="1"/>
              <a:t>solutions</a:t>
            </a:r>
            <a:r>
              <a:rPr lang="tr-TR" dirty="0"/>
              <a:t> </a:t>
            </a:r>
            <a:r>
              <a:rPr lang="tr-TR" dirty="0" err="1"/>
              <a:t>will</a:t>
            </a:r>
            <a:r>
              <a:rPr lang="tr-TR" dirty="0"/>
              <a:t> be </a:t>
            </a:r>
            <a:r>
              <a:rPr lang="tr-TR" dirty="0" err="1"/>
              <a:t>developed</a:t>
            </a:r>
            <a:r>
              <a:rPr lang="tr-TR" dirty="0"/>
              <a:t>. </a:t>
            </a:r>
            <a:r>
              <a:rPr lang="tr-TR" dirty="0" err="1"/>
              <a:t>Moreover</a:t>
            </a:r>
            <a:r>
              <a:rPr lang="tr-TR" dirty="0"/>
              <a:t>, </a:t>
            </a:r>
            <a:r>
              <a:rPr lang="tr-TR" dirty="0" err="1"/>
              <a:t>revealing</a:t>
            </a:r>
            <a:r>
              <a:rPr lang="tr-TR" dirty="0"/>
              <a:t> </a:t>
            </a:r>
            <a:r>
              <a:rPr lang="tr-TR" dirty="0" err="1"/>
              <a:t>the</a:t>
            </a:r>
            <a:r>
              <a:rPr lang="tr-TR" dirty="0"/>
              <a:t> </a:t>
            </a:r>
            <a:r>
              <a:rPr lang="tr-TR" dirty="0" err="1"/>
              <a:t>difficulties</a:t>
            </a:r>
            <a:r>
              <a:rPr lang="tr-TR" dirty="0"/>
              <a:t> </a:t>
            </a:r>
            <a:r>
              <a:rPr lang="tr-TR" dirty="0" err="1"/>
              <a:t>encountered</a:t>
            </a:r>
            <a:r>
              <a:rPr lang="tr-TR" dirty="0"/>
              <a:t> in </a:t>
            </a:r>
            <a:r>
              <a:rPr lang="tr-TR" dirty="0" err="1"/>
              <a:t>implementing</a:t>
            </a:r>
            <a:r>
              <a:rPr lang="tr-TR" dirty="0"/>
              <a:t> </a:t>
            </a:r>
            <a:r>
              <a:rPr lang="tr-TR" dirty="0" err="1"/>
              <a:t>the</a:t>
            </a:r>
            <a:r>
              <a:rPr lang="tr-TR" dirty="0"/>
              <a:t> </a:t>
            </a:r>
            <a:r>
              <a:rPr lang="tr-TR" dirty="0" err="1"/>
              <a:t>provisions</a:t>
            </a:r>
            <a:r>
              <a:rPr lang="tr-TR" dirty="0"/>
              <a:t> of </a:t>
            </a:r>
            <a:r>
              <a:rPr lang="tr-TR" dirty="0" err="1"/>
              <a:t>the</a:t>
            </a:r>
            <a:r>
              <a:rPr lang="tr-TR" dirty="0"/>
              <a:t> </a:t>
            </a:r>
            <a:r>
              <a:rPr lang="tr-TR" dirty="0" err="1"/>
              <a:t>legislation</a:t>
            </a:r>
            <a:r>
              <a:rPr lang="tr-TR" dirty="0"/>
              <a:t> </a:t>
            </a:r>
            <a:r>
              <a:rPr lang="tr-TR" dirty="0" err="1"/>
              <a:t>will</a:t>
            </a:r>
            <a:r>
              <a:rPr lang="tr-TR" dirty="0"/>
              <a:t> </a:t>
            </a:r>
            <a:r>
              <a:rPr lang="tr-TR" dirty="0" err="1"/>
              <a:t>help</a:t>
            </a:r>
            <a:r>
              <a:rPr lang="tr-TR" dirty="0"/>
              <a:t> </a:t>
            </a:r>
            <a:r>
              <a:rPr lang="tr-TR" dirty="0" err="1"/>
              <a:t>develop</a:t>
            </a:r>
            <a:r>
              <a:rPr lang="tr-TR" dirty="0"/>
              <a:t> </a:t>
            </a:r>
            <a:r>
              <a:rPr lang="tr-TR" dirty="0" err="1"/>
              <a:t>more</a:t>
            </a:r>
            <a:r>
              <a:rPr lang="tr-TR" dirty="0"/>
              <a:t> </a:t>
            </a:r>
            <a:r>
              <a:rPr lang="tr-TR" dirty="0" err="1"/>
              <a:t>effective</a:t>
            </a:r>
            <a:r>
              <a:rPr lang="tr-TR" dirty="0"/>
              <a:t> </a:t>
            </a:r>
            <a:r>
              <a:rPr lang="tr-TR" dirty="0" err="1"/>
              <a:t>policies</a:t>
            </a:r>
            <a:r>
              <a:rPr lang="tr-TR" dirty="0"/>
              <a:t> in </a:t>
            </a:r>
            <a:r>
              <a:rPr lang="tr-TR" dirty="0" err="1"/>
              <a:t>achieving</a:t>
            </a:r>
            <a:r>
              <a:rPr lang="tr-TR" dirty="0"/>
              <a:t> </a:t>
            </a:r>
            <a:r>
              <a:rPr lang="tr-TR" dirty="0" err="1"/>
              <a:t>gender</a:t>
            </a:r>
            <a:r>
              <a:rPr lang="tr-TR" dirty="0"/>
              <a:t> </a:t>
            </a:r>
            <a:r>
              <a:rPr lang="tr-TR" dirty="0" err="1"/>
              <a:t>equality</a:t>
            </a:r>
            <a:r>
              <a:rPr lang="tr-TR" dirty="0"/>
              <a:t> </a:t>
            </a:r>
            <a:r>
              <a:rPr lang="tr-TR" dirty="0" err="1"/>
              <a:t>and</a:t>
            </a:r>
            <a:r>
              <a:rPr lang="tr-TR" dirty="0"/>
              <a:t> </a:t>
            </a:r>
            <a:r>
              <a:rPr lang="tr-TR" dirty="0" err="1"/>
              <a:t>more</a:t>
            </a:r>
            <a:r>
              <a:rPr lang="tr-TR" dirty="0"/>
              <a:t> </a:t>
            </a:r>
            <a:r>
              <a:rPr lang="tr-TR" dirty="0" err="1"/>
              <a:t>inclusiveness</a:t>
            </a:r>
            <a:r>
              <a:rPr lang="tr-TR" dirty="0"/>
              <a:t> in </a:t>
            </a:r>
            <a:r>
              <a:rPr lang="tr-TR" dirty="0" err="1"/>
              <a:t>trade</a:t>
            </a:r>
            <a:r>
              <a:rPr lang="tr-TR" dirty="0"/>
              <a:t>.</a:t>
            </a:r>
          </a:p>
        </p:txBody>
      </p:sp>
    </p:spTree>
    <p:extLst>
      <p:ext uri="{BB962C8B-B14F-4D97-AF65-F5344CB8AC3E}">
        <p14:creationId xmlns:p14="http://schemas.microsoft.com/office/powerpoint/2010/main" val="1231821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Tree>
    <p:extLst>
      <p:ext uri="{BB962C8B-B14F-4D97-AF65-F5344CB8AC3E}">
        <p14:creationId xmlns:p14="http://schemas.microsoft.com/office/powerpoint/2010/main" val="1231821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TR"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"Inclusive Trade in Turkey: Legal and Economic Perspectives on Gender and Employment" related topics will be integrated into the following courses as modules:</a:t>
            </a:r>
            <a:endParaRPr lang="en-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 2 courses in International Political Economy Master Program; </a:t>
            </a:r>
            <a:endParaRPr lang="en-TR"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   – 2 courses in Business Administration undergraduate programs. </a:t>
            </a:r>
            <a:endParaRPr lang="en-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 2 Law Faculty undergraduate courses </a:t>
            </a:r>
            <a:endParaRPr lang="en-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Approximately 750 students will follow the above-mentioned courses. </a:t>
            </a:r>
            <a:endParaRPr lang="tr-TR" dirty="0"/>
          </a:p>
        </p:txBody>
      </p:sp>
    </p:spTree>
    <p:extLst>
      <p:ext uri="{BB962C8B-B14F-4D97-AF65-F5344CB8AC3E}">
        <p14:creationId xmlns:p14="http://schemas.microsoft.com/office/powerpoint/2010/main" val="12318217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review chapter with a theoretical model and finely tuned hypotheses will be prepared, drawing on the recent literature on gender equality and decent working conditions. To further discuss this review and the theoretical model pertinent thereof, a conceptual paper will be submitted to the Turkish National Management and Organization Congress to be held in September 2021. Together with the feedback from the scholarly discussions in the Congress, this chapter will take its final form and pave the way for the survey development. This research stage is planned to be carried out substantially between June and July 2021 and wrapped up with the participation in the National Congress in September. </a:t>
            </a:r>
          </a:p>
          <a:p>
            <a:pPr lvl="0" fontAlgn="base"/>
            <a:r>
              <a:rPr lang="en-US" sz="1200" kern="1200" dirty="0">
                <a:solidFill>
                  <a:schemeClr val="tx1"/>
                </a:solidFill>
                <a:effectLst/>
                <a:latin typeface="+mn-lt"/>
                <a:ea typeface="+mn-ea"/>
                <a:cs typeface="+mn-cs"/>
              </a:rPr>
              <a:t>Survey development and pilot testing: </a:t>
            </a:r>
            <a:r>
              <a:rPr lang="tr-TR" sz="1200" kern="1200" dirty="0" err="1">
                <a:solidFill>
                  <a:schemeClr val="tx1"/>
                </a:solidFill>
                <a:effectLst/>
                <a:latin typeface="+mn-lt"/>
                <a:ea typeface="+mn-ea"/>
                <a:cs typeface="+mn-cs"/>
              </a:rPr>
              <a:t>Survey</a:t>
            </a:r>
            <a:r>
              <a:rPr lang="tr-TR" sz="1200" kern="1200" dirty="0">
                <a:solidFill>
                  <a:schemeClr val="tx1"/>
                </a:solidFill>
                <a:effectLst/>
                <a:latin typeface="+mn-lt"/>
                <a:ea typeface="+mn-ea"/>
                <a:cs typeface="+mn-cs"/>
              </a:rPr>
              <a:t> </a:t>
            </a:r>
            <a:r>
              <a:rPr lang="tr-TR" sz="1200" kern="1200" dirty="0" err="1">
                <a:solidFill>
                  <a:schemeClr val="tx1"/>
                </a:solidFill>
                <a:effectLst/>
                <a:latin typeface="+mn-lt"/>
                <a:ea typeface="+mn-ea"/>
                <a:cs typeface="+mn-cs"/>
              </a:rPr>
              <a:t>development</a:t>
            </a:r>
            <a:r>
              <a:rPr lang="en-US" sz="1200" kern="1200" dirty="0">
                <a:solidFill>
                  <a:schemeClr val="tx1"/>
                </a:solidFill>
                <a:effectLst/>
                <a:latin typeface="+mn-lt"/>
                <a:ea typeface="+mn-ea"/>
                <a:cs typeface="+mn-cs"/>
              </a:rPr>
              <a:t>: One of the ultimate goals of this research is to develop a replicable survey for measuring the concepts of gender equality and decent work conditions applicable in the Turkish context. The survey will be designed by the end of August 2021.</a:t>
            </a:r>
            <a:endParaRPr lang="en-TR" sz="1200" kern="1200" dirty="0">
              <a:solidFill>
                <a:schemeClr val="tx1"/>
              </a:solidFill>
              <a:effectLst/>
              <a:latin typeface="+mn-lt"/>
              <a:ea typeface="+mn-ea"/>
              <a:cs typeface="+mn-cs"/>
            </a:endParaRPr>
          </a:p>
          <a:p>
            <a:pPr fontAlgn="base"/>
            <a:r>
              <a:rPr lang="en-US" sz="1200" kern="1200" dirty="0">
                <a:solidFill>
                  <a:schemeClr val="tx1"/>
                </a:solidFill>
                <a:effectLst/>
                <a:latin typeface="+mn-lt"/>
                <a:ea typeface="+mn-ea"/>
                <a:cs typeface="+mn-cs"/>
              </a:rPr>
              <a:t> </a:t>
            </a:r>
            <a:endParaRPr lang="en-TR" sz="1200" kern="1200" dirty="0">
              <a:solidFill>
                <a:schemeClr val="tx1"/>
              </a:solidFill>
              <a:effectLst/>
              <a:latin typeface="+mn-lt"/>
              <a:ea typeface="+mn-ea"/>
              <a:cs typeface="+mn-cs"/>
            </a:endParaRPr>
          </a:p>
          <a:p>
            <a:pPr lvl="0" fontAlgn="base"/>
            <a:r>
              <a:rPr lang="en-US" sz="1200" kern="1200" dirty="0">
                <a:solidFill>
                  <a:schemeClr val="tx1"/>
                </a:solidFill>
                <a:effectLst/>
                <a:latin typeface="+mn-lt"/>
                <a:ea typeface="+mn-ea"/>
                <a:cs typeface="+mn-cs"/>
              </a:rPr>
              <a:t>Pilot testing: Before using the survey at the industry level, it will be tested on employees working in a pilot company involved in trade to understand the reliability and validity of the survey items, the conceptual dimensions, and the overall survey. Conducting exploratory and confirmatory factor analyses to the theoretical model will help revise the survey if necessary. The selection of the sample organization will be jointly decided by the WCP team members and the representatives of TURKTRADE ASSOCIATION. Considering the small sample size, researchers will deliver the survey online to the target employees by September 2021. This process will be completed at the end of October 2021, two months after the survey's first launch. </a:t>
            </a:r>
          </a:p>
          <a:p>
            <a:pPr lvl="0" fontAlgn="base"/>
            <a:r>
              <a:rPr lang="en-US" sz="1200" kern="1200" dirty="0">
                <a:solidFill>
                  <a:schemeClr val="tx1"/>
                </a:solidFill>
                <a:effectLst/>
                <a:latin typeface="+mn-lt"/>
                <a:ea typeface="+mn-ea"/>
                <a:cs typeface="+mn-cs"/>
              </a:rPr>
              <a:t>The survey responses will be analyzed employing two statistical software packages: </a:t>
            </a:r>
            <a:r>
              <a:rPr lang="en-US" sz="1200" kern="1200" dirty="0" err="1">
                <a:solidFill>
                  <a:schemeClr val="tx1"/>
                </a:solidFill>
                <a:effectLst/>
                <a:latin typeface="+mn-lt"/>
                <a:ea typeface="+mn-ea"/>
                <a:cs typeface="+mn-cs"/>
              </a:rPr>
              <a:t>MPlus</a:t>
            </a:r>
            <a:r>
              <a:rPr lang="en-US" sz="1200" kern="1200" dirty="0">
                <a:solidFill>
                  <a:schemeClr val="tx1"/>
                </a:solidFill>
                <a:effectLst/>
                <a:latin typeface="+mn-lt"/>
                <a:ea typeface="+mn-ea"/>
                <a:cs typeface="+mn-cs"/>
              </a:rPr>
              <a:t> and Stata. This analysis will take place in November before reporting the research findings in December 2021. </a:t>
            </a:r>
          </a:p>
          <a:p>
            <a:pPr lvl="0" fontAlgn="base"/>
            <a:r>
              <a:rPr lang="en-US" sz="1200" kern="1200" dirty="0">
                <a:solidFill>
                  <a:schemeClr val="tx1"/>
                </a:solidFill>
                <a:effectLst/>
                <a:latin typeface="+mn-lt"/>
                <a:ea typeface="+mn-ea"/>
                <a:cs typeface="+mn-cs"/>
              </a:rPr>
              <a:t>The application of the developed survey to 34 trade companies affiliated with the </a:t>
            </a:r>
            <a:r>
              <a:rPr lang="en-US" sz="1200" kern="1200" dirty="0" err="1">
                <a:solidFill>
                  <a:schemeClr val="tx1"/>
                </a:solidFill>
                <a:effectLst/>
                <a:latin typeface="+mn-lt"/>
                <a:ea typeface="+mn-ea"/>
                <a:cs typeface="+mn-cs"/>
              </a:rPr>
              <a:t>TurkTrade</a:t>
            </a:r>
            <a:r>
              <a:rPr lang="en-US" sz="1200" kern="1200" dirty="0">
                <a:solidFill>
                  <a:schemeClr val="tx1"/>
                </a:solidFill>
                <a:effectLst/>
                <a:latin typeface="+mn-lt"/>
                <a:ea typeface="+mn-ea"/>
                <a:cs typeface="+mn-cs"/>
              </a:rPr>
              <a:t> Association and data analysis extend beyond the deadline set by the current WTO Chairs Program. </a:t>
            </a:r>
            <a:endParaRPr lang="en-TR" sz="1200" kern="1200" dirty="0">
              <a:solidFill>
                <a:schemeClr val="tx1"/>
              </a:solidFill>
              <a:effectLst/>
              <a:latin typeface="+mn-lt"/>
              <a:ea typeface="+mn-ea"/>
              <a:cs typeface="+mn-cs"/>
            </a:endParaRPr>
          </a:p>
          <a:p>
            <a:endParaRPr lang="tr-TR" dirty="0"/>
          </a:p>
        </p:txBody>
      </p:sp>
    </p:spTree>
    <p:extLst>
      <p:ext uri="{BB962C8B-B14F-4D97-AF65-F5344CB8AC3E}">
        <p14:creationId xmlns:p14="http://schemas.microsoft.com/office/powerpoint/2010/main" val="2220442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This is a one-day workshop in collaboration with the academic community, experts, and researchers engaged in gender equality practice and measurement. Approximately 50 people are expected to attend the meeting. </a:t>
            </a:r>
            <a:endParaRPr lang="en-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meeting will serve to increase the knowledge sharing and exchange of views between academia, NGOs, public servants, and local stakeholders and will form the backdrop of research activities of the project.</a:t>
            </a:r>
            <a:endParaRPr lang="en-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TR" sz="1200" kern="1200" dirty="0">
              <a:solidFill>
                <a:schemeClr val="tx1"/>
              </a:solidFill>
              <a:effectLst/>
              <a:latin typeface="+mn-lt"/>
              <a:ea typeface="+mn-ea"/>
              <a:cs typeface="+mn-cs"/>
            </a:endParaRPr>
          </a:p>
          <a:p>
            <a:r>
              <a:rPr lang="en-TR"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 An open access book on </a:t>
            </a:r>
            <a:r>
              <a:rPr lang="en-US" sz="1200" kern="1200" dirty="0" err="1">
                <a:solidFill>
                  <a:schemeClr val="tx1"/>
                </a:solidFill>
                <a:effectLst/>
                <a:latin typeface="+mn-lt"/>
                <a:ea typeface="+mn-ea"/>
                <a:cs typeface="+mn-cs"/>
              </a:rPr>
              <a:t>labour</a:t>
            </a:r>
            <a:r>
              <a:rPr lang="en-US" sz="1200" kern="1200" dirty="0">
                <a:solidFill>
                  <a:schemeClr val="tx1"/>
                </a:solidFill>
                <a:effectLst/>
                <a:latin typeface="+mn-lt"/>
                <a:ea typeface="+mn-ea"/>
                <a:cs typeface="+mn-cs"/>
              </a:rPr>
              <a:t> conditionality in global trade agreements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Considering that the increasing linkage between trade and </a:t>
            </a:r>
            <a:r>
              <a:rPr lang="en-US" sz="1200" kern="1200" dirty="0" err="1">
                <a:solidFill>
                  <a:schemeClr val="tx1"/>
                </a:solidFill>
                <a:effectLst/>
                <a:latin typeface="+mn-lt"/>
                <a:ea typeface="+mn-ea"/>
                <a:cs typeface="+mn-cs"/>
              </a:rPr>
              <a:t>labour</a:t>
            </a:r>
            <a:r>
              <a:rPr lang="en-US" sz="1200" kern="1200" dirty="0">
                <a:solidFill>
                  <a:schemeClr val="tx1"/>
                </a:solidFill>
                <a:effectLst/>
                <a:latin typeface="+mn-lt"/>
                <a:ea typeface="+mn-ea"/>
                <a:cs typeface="+mn-cs"/>
              </a:rPr>
              <a:t> is not 'discovered' yet in Turkey, this workshop and the consequent book will make an important contribution to the academic and social awareness in the field</a:t>
            </a:r>
          </a:p>
          <a:p>
            <a:r>
              <a:rPr lang="tr-TR" dirty="0"/>
              <a:t>- </a:t>
            </a:r>
          </a:p>
        </p:txBody>
      </p:sp>
    </p:spTree>
    <p:extLst>
      <p:ext uri="{BB962C8B-B14F-4D97-AF65-F5344CB8AC3E}">
        <p14:creationId xmlns:p14="http://schemas.microsoft.com/office/powerpoint/2010/main" val="2241847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Click to edit Master subtitle style</a:t>
            </a:r>
            <a:endParaRPr lang="en-US"/>
          </a:p>
        </p:txBody>
      </p:sp>
      <p:sp>
        <p:nvSpPr>
          <p:cNvPr id="4" name="Date Placeholder 3"/>
          <p:cNvSpPr>
            <a:spLocks noGrp="1"/>
          </p:cNvSpPr>
          <p:nvPr>
            <p:ph type="dt" sz="half" idx="10"/>
          </p:nvPr>
        </p:nvSpPr>
        <p:spPr/>
        <p:txBody>
          <a:bodyPr/>
          <a:lstStyle/>
          <a:p>
            <a:fld id="{2F71A868-E9E1-1548-8C76-697F220B1C9C}" type="datetimeFigureOut">
              <a:rPr lang="en-US" smtClean="0"/>
              <a:t>7/8/21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6DB5C-A9A0-4E4A-B59B-2473C4309BF0}" type="slidenum">
              <a:rPr lang="en-US" smtClean="0"/>
              <a:t>‹#›</a:t>
            </a:fld>
            <a:endParaRPr lang="en-US"/>
          </a:p>
        </p:txBody>
      </p:sp>
    </p:spTree>
    <p:extLst>
      <p:ext uri="{BB962C8B-B14F-4D97-AF65-F5344CB8AC3E}">
        <p14:creationId xmlns:p14="http://schemas.microsoft.com/office/powerpoint/2010/main" val="197224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2F71A868-E9E1-1548-8C76-697F220B1C9C}" type="datetimeFigureOut">
              <a:rPr lang="en-US" smtClean="0"/>
              <a:t>7/8/21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6DB5C-A9A0-4E4A-B59B-2473C4309BF0}" type="slidenum">
              <a:rPr lang="en-US" smtClean="0"/>
              <a:t>‹#›</a:t>
            </a:fld>
            <a:endParaRPr lang="en-US"/>
          </a:p>
        </p:txBody>
      </p:sp>
    </p:spTree>
    <p:extLst>
      <p:ext uri="{BB962C8B-B14F-4D97-AF65-F5344CB8AC3E}">
        <p14:creationId xmlns:p14="http://schemas.microsoft.com/office/powerpoint/2010/main" val="1365219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2F71A868-E9E1-1548-8C76-697F220B1C9C}" type="datetimeFigureOut">
              <a:rPr lang="en-US" smtClean="0"/>
              <a:t>7/8/21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6DB5C-A9A0-4E4A-B59B-2473C4309BF0}" type="slidenum">
              <a:rPr lang="en-US" smtClean="0"/>
              <a:t>‹#›</a:t>
            </a:fld>
            <a:endParaRPr lang="en-US"/>
          </a:p>
        </p:txBody>
      </p:sp>
    </p:spTree>
    <p:extLst>
      <p:ext uri="{BB962C8B-B14F-4D97-AF65-F5344CB8AC3E}">
        <p14:creationId xmlns:p14="http://schemas.microsoft.com/office/powerpoint/2010/main" val="3814668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Content Placeholder 2"/>
          <p:cNvSpPr>
            <a:spLocks noGrp="1"/>
          </p:cNvSpPr>
          <p:nvPr>
            <p:ph idx="1"/>
          </p:nvPr>
        </p:nvSpPr>
        <p:spPr/>
        <p:txBody>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2F71A868-E9E1-1548-8C76-697F220B1C9C}" type="datetimeFigureOut">
              <a:rPr lang="en-US" smtClean="0"/>
              <a:t>7/8/21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6DB5C-A9A0-4E4A-B59B-2473C4309BF0}" type="slidenum">
              <a:rPr lang="en-US" smtClean="0"/>
              <a:t>‹#›</a:t>
            </a:fld>
            <a:endParaRPr lang="en-US"/>
          </a:p>
        </p:txBody>
      </p:sp>
    </p:spTree>
    <p:extLst>
      <p:ext uri="{BB962C8B-B14F-4D97-AF65-F5344CB8AC3E}">
        <p14:creationId xmlns:p14="http://schemas.microsoft.com/office/powerpoint/2010/main" val="183993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Click to edit Master text styles</a:t>
            </a:r>
          </a:p>
        </p:txBody>
      </p:sp>
      <p:sp>
        <p:nvSpPr>
          <p:cNvPr id="4" name="Date Placeholder 3"/>
          <p:cNvSpPr>
            <a:spLocks noGrp="1"/>
          </p:cNvSpPr>
          <p:nvPr>
            <p:ph type="dt" sz="half" idx="10"/>
          </p:nvPr>
        </p:nvSpPr>
        <p:spPr/>
        <p:txBody>
          <a:bodyPr/>
          <a:lstStyle/>
          <a:p>
            <a:fld id="{2F71A868-E9E1-1548-8C76-697F220B1C9C}" type="datetimeFigureOut">
              <a:rPr lang="en-US" smtClean="0"/>
              <a:t>7/8/21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6DB5C-A9A0-4E4A-B59B-2473C4309BF0}" type="slidenum">
              <a:rPr lang="en-US" smtClean="0"/>
              <a:t>‹#›</a:t>
            </a:fld>
            <a:endParaRPr lang="en-US"/>
          </a:p>
        </p:txBody>
      </p:sp>
    </p:spTree>
    <p:extLst>
      <p:ext uri="{BB962C8B-B14F-4D97-AF65-F5344CB8AC3E}">
        <p14:creationId xmlns:p14="http://schemas.microsoft.com/office/powerpoint/2010/main" val="3146621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5" name="Date Placeholder 4"/>
          <p:cNvSpPr>
            <a:spLocks noGrp="1"/>
          </p:cNvSpPr>
          <p:nvPr>
            <p:ph type="dt" sz="half" idx="10"/>
          </p:nvPr>
        </p:nvSpPr>
        <p:spPr/>
        <p:txBody>
          <a:bodyPr/>
          <a:lstStyle/>
          <a:p>
            <a:fld id="{2F71A868-E9E1-1548-8C76-697F220B1C9C}" type="datetimeFigureOut">
              <a:rPr lang="en-US" smtClean="0"/>
              <a:t>7/8/21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06DB5C-A9A0-4E4A-B59B-2473C4309BF0}" type="slidenum">
              <a:rPr lang="en-US" smtClean="0"/>
              <a:t>‹#›</a:t>
            </a:fld>
            <a:endParaRPr lang="en-US"/>
          </a:p>
        </p:txBody>
      </p:sp>
    </p:spTree>
    <p:extLst>
      <p:ext uri="{BB962C8B-B14F-4D97-AF65-F5344CB8AC3E}">
        <p14:creationId xmlns:p14="http://schemas.microsoft.com/office/powerpoint/2010/main" val="1269649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7" name="Date Placeholder 6"/>
          <p:cNvSpPr>
            <a:spLocks noGrp="1"/>
          </p:cNvSpPr>
          <p:nvPr>
            <p:ph type="dt" sz="half" idx="10"/>
          </p:nvPr>
        </p:nvSpPr>
        <p:spPr/>
        <p:txBody>
          <a:bodyPr/>
          <a:lstStyle/>
          <a:p>
            <a:fld id="{2F71A868-E9E1-1548-8C76-697F220B1C9C}" type="datetimeFigureOut">
              <a:rPr lang="en-US" smtClean="0"/>
              <a:t>7/8/21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06DB5C-A9A0-4E4A-B59B-2473C4309BF0}" type="slidenum">
              <a:rPr lang="en-US" smtClean="0"/>
              <a:t>‹#›</a:t>
            </a:fld>
            <a:endParaRPr lang="en-US"/>
          </a:p>
        </p:txBody>
      </p:sp>
    </p:spTree>
    <p:extLst>
      <p:ext uri="{BB962C8B-B14F-4D97-AF65-F5344CB8AC3E}">
        <p14:creationId xmlns:p14="http://schemas.microsoft.com/office/powerpoint/2010/main" val="2954452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Date Placeholder 2"/>
          <p:cNvSpPr>
            <a:spLocks noGrp="1"/>
          </p:cNvSpPr>
          <p:nvPr>
            <p:ph type="dt" sz="half" idx="10"/>
          </p:nvPr>
        </p:nvSpPr>
        <p:spPr/>
        <p:txBody>
          <a:bodyPr/>
          <a:lstStyle/>
          <a:p>
            <a:fld id="{2F71A868-E9E1-1548-8C76-697F220B1C9C}" type="datetimeFigureOut">
              <a:rPr lang="en-US" smtClean="0"/>
              <a:t>7/8/21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06DB5C-A9A0-4E4A-B59B-2473C4309BF0}" type="slidenum">
              <a:rPr lang="en-US" smtClean="0"/>
              <a:t>‹#›</a:t>
            </a:fld>
            <a:endParaRPr lang="en-US"/>
          </a:p>
        </p:txBody>
      </p:sp>
    </p:spTree>
    <p:extLst>
      <p:ext uri="{BB962C8B-B14F-4D97-AF65-F5344CB8AC3E}">
        <p14:creationId xmlns:p14="http://schemas.microsoft.com/office/powerpoint/2010/main" val="3753156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71A868-E9E1-1548-8C76-697F220B1C9C}" type="datetimeFigureOut">
              <a:rPr lang="en-US" smtClean="0"/>
              <a:t>7/8/21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06DB5C-A9A0-4E4A-B59B-2473C4309BF0}" type="slidenum">
              <a:rPr lang="en-US" smtClean="0"/>
              <a:t>‹#›</a:t>
            </a:fld>
            <a:endParaRPr lang="en-US"/>
          </a:p>
        </p:txBody>
      </p:sp>
    </p:spTree>
    <p:extLst>
      <p:ext uri="{BB962C8B-B14F-4D97-AF65-F5344CB8AC3E}">
        <p14:creationId xmlns:p14="http://schemas.microsoft.com/office/powerpoint/2010/main" val="137347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5" name="Date Placeholder 4"/>
          <p:cNvSpPr>
            <a:spLocks noGrp="1"/>
          </p:cNvSpPr>
          <p:nvPr>
            <p:ph type="dt" sz="half" idx="10"/>
          </p:nvPr>
        </p:nvSpPr>
        <p:spPr/>
        <p:txBody>
          <a:bodyPr/>
          <a:lstStyle/>
          <a:p>
            <a:fld id="{2F71A868-E9E1-1548-8C76-697F220B1C9C}" type="datetimeFigureOut">
              <a:rPr lang="en-US" smtClean="0"/>
              <a:t>7/8/21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06DB5C-A9A0-4E4A-B59B-2473C4309BF0}" type="slidenum">
              <a:rPr lang="en-US" smtClean="0"/>
              <a:t>‹#›</a:t>
            </a:fld>
            <a:endParaRPr lang="en-US"/>
          </a:p>
        </p:txBody>
      </p:sp>
    </p:spTree>
    <p:extLst>
      <p:ext uri="{BB962C8B-B14F-4D97-AF65-F5344CB8AC3E}">
        <p14:creationId xmlns:p14="http://schemas.microsoft.com/office/powerpoint/2010/main" val="3840461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5" name="Date Placeholder 4"/>
          <p:cNvSpPr>
            <a:spLocks noGrp="1"/>
          </p:cNvSpPr>
          <p:nvPr>
            <p:ph type="dt" sz="half" idx="10"/>
          </p:nvPr>
        </p:nvSpPr>
        <p:spPr/>
        <p:txBody>
          <a:bodyPr/>
          <a:lstStyle/>
          <a:p>
            <a:fld id="{2F71A868-E9E1-1548-8C76-697F220B1C9C}" type="datetimeFigureOut">
              <a:rPr lang="en-US" smtClean="0"/>
              <a:t>7/8/21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06DB5C-A9A0-4E4A-B59B-2473C4309BF0}" type="slidenum">
              <a:rPr lang="en-US" smtClean="0"/>
              <a:t>‹#›</a:t>
            </a:fld>
            <a:endParaRPr lang="en-US"/>
          </a:p>
        </p:txBody>
      </p:sp>
    </p:spTree>
    <p:extLst>
      <p:ext uri="{BB962C8B-B14F-4D97-AF65-F5344CB8AC3E}">
        <p14:creationId xmlns:p14="http://schemas.microsoft.com/office/powerpoint/2010/main" val="1947600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71A868-E9E1-1548-8C76-697F220B1C9C}" type="datetimeFigureOut">
              <a:rPr lang="en-US" smtClean="0"/>
              <a:t>7/8/21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6DB5C-A9A0-4E4A-B59B-2473C4309BF0}" type="slidenum">
              <a:rPr lang="en-US" smtClean="0"/>
              <a:t>‹#›</a:t>
            </a:fld>
            <a:endParaRPr lang="en-US"/>
          </a:p>
        </p:txBody>
      </p:sp>
    </p:spTree>
    <p:extLst>
      <p:ext uri="{BB962C8B-B14F-4D97-AF65-F5344CB8AC3E}">
        <p14:creationId xmlns:p14="http://schemas.microsoft.com/office/powerpoint/2010/main" val="11601937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chart" Target="../charts/chart9.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s://utitam-wcp.bilgi.edu.tr/en/" TargetMode="External"/><Relationship Id="rId4" Type="http://schemas.openxmlformats.org/officeDocument/2006/relationships/chart" Target="../charts/chart10.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chart" Target="../charts/char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3883"/>
            <a:ext cx="7772400" cy="2046568"/>
          </a:xfrm>
        </p:spPr>
        <p:txBody>
          <a:bodyPr>
            <a:noAutofit/>
          </a:bodyPr>
          <a:lstStyle/>
          <a:p>
            <a:br>
              <a:rPr lang="en-US" sz="3200" b="1" dirty="0"/>
            </a:br>
            <a:r>
              <a:rPr lang="en-US" sz="3200" dirty="0">
                <a:solidFill>
                  <a:schemeClr val="bg1"/>
                </a:solidFill>
                <a:latin typeface="American Typewriter" panose="02090604020004020304" pitchFamily="18" charset="77"/>
              </a:rPr>
              <a:t>“Inclusive Trade in Turkey: Legal and Economic Perspectives on </a:t>
            </a:r>
            <a:r>
              <a:rPr lang="en-US" sz="3200" dirty="0" err="1">
                <a:solidFill>
                  <a:schemeClr val="bg1"/>
                </a:solidFill>
                <a:latin typeface="American Typewriter" panose="02090604020004020304" pitchFamily="18" charset="77"/>
              </a:rPr>
              <a:t>Labour</a:t>
            </a:r>
            <a:r>
              <a:rPr lang="en-US" sz="3200" dirty="0">
                <a:solidFill>
                  <a:schemeClr val="bg1"/>
                </a:solidFill>
                <a:latin typeface="American Typewriter" panose="02090604020004020304" pitchFamily="18" charset="77"/>
              </a:rPr>
              <a:t> and Gender”</a:t>
            </a:r>
            <a:endParaRPr lang="en-US" sz="2800" i="1" dirty="0">
              <a:solidFill>
                <a:schemeClr val="bg1"/>
              </a:solidFill>
              <a:latin typeface="American Typewriter" panose="02090604020004020304" pitchFamily="18" charset="77"/>
            </a:endParaRPr>
          </a:p>
        </p:txBody>
      </p:sp>
      <p:sp>
        <p:nvSpPr>
          <p:cNvPr id="3" name="Subtitle 2"/>
          <p:cNvSpPr>
            <a:spLocks noGrp="1"/>
          </p:cNvSpPr>
          <p:nvPr>
            <p:ph type="subTitle" idx="1"/>
          </p:nvPr>
        </p:nvSpPr>
        <p:spPr/>
        <p:txBody>
          <a:bodyPr>
            <a:normAutofit fontScale="70000" lnSpcReduction="20000"/>
          </a:bodyPr>
          <a:lstStyle/>
          <a:p>
            <a:r>
              <a:rPr lang="en-US" dirty="0">
                <a:solidFill>
                  <a:schemeClr val="bg1"/>
                </a:solidFill>
                <a:latin typeface="American Typewriter" panose="02090604020004020304" pitchFamily="18" charset="77"/>
              </a:rPr>
              <a:t>Asst. Prof. </a:t>
            </a:r>
            <a:r>
              <a:rPr lang="en-US" dirty="0" err="1">
                <a:solidFill>
                  <a:schemeClr val="bg1"/>
                </a:solidFill>
                <a:latin typeface="American Typewriter" panose="02090604020004020304" pitchFamily="18" charset="77"/>
              </a:rPr>
              <a:t>Pınar</a:t>
            </a:r>
            <a:r>
              <a:rPr lang="en-US" dirty="0">
                <a:solidFill>
                  <a:schemeClr val="bg1"/>
                </a:solidFill>
                <a:latin typeface="American Typewriter" panose="02090604020004020304" pitchFamily="18" charset="77"/>
              </a:rPr>
              <a:t> </a:t>
            </a:r>
            <a:r>
              <a:rPr lang="en-US" dirty="0" err="1">
                <a:solidFill>
                  <a:schemeClr val="bg1"/>
                </a:solidFill>
                <a:latin typeface="American Typewriter" panose="02090604020004020304" pitchFamily="18" charset="77"/>
              </a:rPr>
              <a:t>Artıran</a:t>
            </a:r>
            <a:r>
              <a:rPr lang="en-US" i="1" dirty="0">
                <a:solidFill>
                  <a:schemeClr val="bg1"/>
                </a:solidFill>
                <a:latin typeface="American Typewriter" panose="02090604020004020304" pitchFamily="18" charset="77"/>
              </a:rPr>
              <a:t>, </a:t>
            </a:r>
            <a:r>
              <a:rPr lang="en-US" sz="2900" dirty="0">
                <a:solidFill>
                  <a:schemeClr val="bg1"/>
                </a:solidFill>
                <a:latin typeface="American Typewriter" panose="02090604020004020304" pitchFamily="18" charset="77"/>
              </a:rPr>
              <a:t>WTO Chair Holder</a:t>
            </a:r>
          </a:p>
          <a:p>
            <a:r>
              <a:rPr lang="en-US" sz="3100" dirty="0">
                <a:solidFill>
                  <a:schemeClr val="bg1"/>
                </a:solidFill>
                <a:latin typeface="American Typewriter" panose="02090604020004020304" pitchFamily="18" charset="77"/>
              </a:rPr>
              <a:t>Prof. </a:t>
            </a:r>
            <a:r>
              <a:rPr lang="en-US" sz="3100" dirty="0" err="1">
                <a:solidFill>
                  <a:schemeClr val="bg1"/>
                </a:solidFill>
                <a:latin typeface="American Typewriter" panose="02090604020004020304" pitchFamily="18" charset="77"/>
              </a:rPr>
              <a:t>Kübra</a:t>
            </a:r>
            <a:r>
              <a:rPr lang="en-US" sz="3100" dirty="0">
                <a:solidFill>
                  <a:schemeClr val="bg1"/>
                </a:solidFill>
                <a:latin typeface="American Typewriter" panose="02090604020004020304" pitchFamily="18" charset="77"/>
              </a:rPr>
              <a:t> </a:t>
            </a:r>
            <a:r>
              <a:rPr lang="en-US" sz="3100" dirty="0" err="1">
                <a:solidFill>
                  <a:schemeClr val="bg1"/>
                </a:solidFill>
                <a:latin typeface="American Typewriter" panose="02090604020004020304" pitchFamily="18" charset="77"/>
              </a:rPr>
              <a:t>Doğan</a:t>
            </a:r>
            <a:r>
              <a:rPr lang="en-US" sz="3100" dirty="0">
                <a:solidFill>
                  <a:schemeClr val="bg1"/>
                </a:solidFill>
                <a:latin typeface="American Typewriter" panose="02090604020004020304" pitchFamily="18" charset="77"/>
              </a:rPr>
              <a:t> </a:t>
            </a:r>
            <a:r>
              <a:rPr lang="en-US" sz="3100" dirty="0" err="1">
                <a:solidFill>
                  <a:schemeClr val="bg1"/>
                </a:solidFill>
                <a:latin typeface="American Typewriter" panose="02090604020004020304" pitchFamily="18" charset="77"/>
              </a:rPr>
              <a:t>Yenisey</a:t>
            </a:r>
            <a:endParaRPr lang="en-US" sz="3100" dirty="0">
              <a:solidFill>
                <a:schemeClr val="bg1"/>
              </a:solidFill>
              <a:latin typeface="American Typewriter" panose="02090604020004020304" pitchFamily="18" charset="77"/>
            </a:endParaRPr>
          </a:p>
          <a:p>
            <a:r>
              <a:rPr lang="en-US" sz="3100" dirty="0">
                <a:solidFill>
                  <a:schemeClr val="bg1"/>
                </a:solidFill>
                <a:latin typeface="American Typewriter" panose="02090604020004020304" pitchFamily="18" charset="77"/>
              </a:rPr>
              <a:t>Assoc. Prof. Yelda </a:t>
            </a:r>
            <a:r>
              <a:rPr lang="en-US" sz="3100" dirty="0" err="1">
                <a:solidFill>
                  <a:schemeClr val="bg1"/>
                </a:solidFill>
                <a:latin typeface="American Typewriter" panose="02090604020004020304" pitchFamily="18" charset="77"/>
              </a:rPr>
              <a:t>Yücel</a:t>
            </a:r>
            <a:endParaRPr lang="en-US" sz="3100" dirty="0">
              <a:solidFill>
                <a:schemeClr val="bg1"/>
              </a:solidFill>
              <a:latin typeface="American Typewriter" panose="02090604020004020304" pitchFamily="18" charset="77"/>
            </a:endParaRPr>
          </a:p>
          <a:p>
            <a:r>
              <a:rPr lang="en-US" sz="3100" dirty="0">
                <a:solidFill>
                  <a:schemeClr val="bg1"/>
                </a:solidFill>
                <a:latin typeface="American Typewriter" panose="02090604020004020304" pitchFamily="18" charset="77"/>
              </a:rPr>
              <a:t>Asst. Prof. </a:t>
            </a:r>
            <a:r>
              <a:rPr lang="en-US" sz="3100" dirty="0" err="1">
                <a:solidFill>
                  <a:schemeClr val="bg1"/>
                </a:solidFill>
                <a:latin typeface="American Typewriter" panose="02090604020004020304" pitchFamily="18" charset="77"/>
              </a:rPr>
              <a:t>Cemil</a:t>
            </a:r>
            <a:r>
              <a:rPr lang="en-US" sz="3100" dirty="0">
                <a:solidFill>
                  <a:schemeClr val="bg1"/>
                </a:solidFill>
                <a:latin typeface="American Typewriter" panose="02090604020004020304" pitchFamily="18" charset="77"/>
              </a:rPr>
              <a:t> Ozan </a:t>
            </a:r>
            <a:r>
              <a:rPr lang="en-US" sz="3100" dirty="0" err="1">
                <a:solidFill>
                  <a:schemeClr val="bg1"/>
                </a:solidFill>
                <a:latin typeface="American Typewriter" panose="02090604020004020304" pitchFamily="18" charset="77"/>
              </a:rPr>
              <a:t>Soydemir</a:t>
            </a:r>
            <a:endParaRPr lang="en-US" sz="3100" dirty="0">
              <a:solidFill>
                <a:schemeClr val="bg1"/>
              </a:solidFill>
              <a:latin typeface="American Typewriter" panose="02090604020004020304" pitchFamily="18" charset="77"/>
            </a:endParaRPr>
          </a:p>
          <a:p>
            <a:endParaRPr lang="en-US" dirty="0"/>
          </a:p>
        </p:txBody>
      </p:sp>
      <p:pic>
        <p:nvPicPr>
          <p:cNvPr id="4" name="Picture 3"/>
          <p:cNvPicPr>
            <a:picLocks noChangeAspect="1"/>
          </p:cNvPicPr>
          <p:nvPr/>
        </p:nvPicPr>
        <p:blipFill>
          <a:blip r:embed="rId4"/>
          <a:stretch>
            <a:fillRect/>
          </a:stretch>
        </p:blipFill>
        <p:spPr>
          <a:xfrm>
            <a:off x="5145" y="5900134"/>
            <a:ext cx="2460149" cy="957865"/>
          </a:xfrm>
          <a:prstGeom prst="rect">
            <a:avLst/>
          </a:prstGeom>
        </p:spPr>
      </p:pic>
      <p:pic>
        <p:nvPicPr>
          <p:cNvPr id="7" name="Picture 6"/>
          <p:cNvPicPr>
            <a:picLocks noChangeAspect="1"/>
          </p:cNvPicPr>
          <p:nvPr/>
        </p:nvPicPr>
        <p:blipFill>
          <a:blip r:embed="rId5"/>
          <a:stretch>
            <a:fillRect/>
          </a:stretch>
        </p:blipFill>
        <p:spPr>
          <a:xfrm>
            <a:off x="8113059" y="16435"/>
            <a:ext cx="1033680" cy="1026153"/>
          </a:xfrm>
          <a:prstGeom prst="rect">
            <a:avLst/>
          </a:prstGeom>
        </p:spPr>
      </p:pic>
    </p:spTree>
    <p:extLst>
      <p:ext uri="{BB962C8B-B14F-4D97-AF65-F5344CB8AC3E}">
        <p14:creationId xmlns:p14="http://schemas.microsoft.com/office/powerpoint/2010/main" val="1057548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5" name="Title 1"/>
          <p:cNvSpPr txBox="1">
            <a:spLocks/>
          </p:cNvSpPr>
          <p:nvPr/>
        </p:nvSpPr>
        <p:spPr>
          <a:xfrm>
            <a:off x="239482" y="144009"/>
            <a:ext cx="8588826"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tr-TR" sz="4000" dirty="0"/>
          </a:p>
        </p:txBody>
      </p:sp>
      <p:graphicFrame>
        <p:nvGraphicFramePr>
          <p:cNvPr id="14" name="Grafik 1"/>
          <p:cNvGraphicFramePr/>
          <p:nvPr>
            <p:extLst>
              <p:ext uri="{D42A27DB-BD31-4B8C-83A1-F6EECF244321}">
                <p14:modId xmlns:p14="http://schemas.microsoft.com/office/powerpoint/2010/main" val="3679955080"/>
              </p:ext>
            </p:extLst>
          </p:nvPr>
        </p:nvGraphicFramePr>
        <p:xfrm>
          <a:off x="218571" y="1007220"/>
          <a:ext cx="2071399" cy="4362044"/>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p:cNvSpPr>
            <a:spLocks noGrp="1"/>
          </p:cNvSpPr>
          <p:nvPr>
            <p:ph type="title"/>
          </p:nvPr>
        </p:nvSpPr>
        <p:spPr/>
        <p:txBody>
          <a:bodyPr>
            <a:normAutofit/>
          </a:bodyPr>
          <a:lstStyle/>
          <a:p>
            <a:r>
              <a:rPr lang="en-US" sz="3600" b="1" dirty="0">
                <a:latin typeface="American Typewriter" panose="02090604020004020304" pitchFamily="18" charset="77"/>
              </a:rPr>
              <a:t>Expected Outcomes</a:t>
            </a:r>
          </a:p>
        </p:txBody>
      </p:sp>
      <p:sp>
        <p:nvSpPr>
          <p:cNvPr id="3" name="Content Placeholder 2"/>
          <p:cNvSpPr>
            <a:spLocks noGrp="1"/>
          </p:cNvSpPr>
          <p:nvPr>
            <p:ph idx="1"/>
          </p:nvPr>
        </p:nvSpPr>
        <p:spPr/>
        <p:txBody>
          <a:bodyPr>
            <a:normAutofit fontScale="62500" lnSpcReduction="20000"/>
          </a:bodyPr>
          <a:lstStyle/>
          <a:p>
            <a:r>
              <a:rPr lang="en-US" sz="3600" dirty="0">
                <a:latin typeface="American Typewriter" panose="02090604020004020304" pitchFamily="18" charset="77"/>
              </a:rPr>
              <a:t>Research to highlight particular interactions of firms with different institutional structures that determine their approach to gender equality</a:t>
            </a:r>
          </a:p>
          <a:p>
            <a:pPr lvl="1"/>
            <a:r>
              <a:rPr lang="en-US" sz="3600" dirty="0">
                <a:latin typeface="American Typewriter" panose="02090604020004020304" pitchFamily="18" charset="77"/>
              </a:rPr>
              <a:t>Export-oriented firms are projected to be more sensitive to equality, especially if their major int’l partners are prone to gender equality. </a:t>
            </a:r>
          </a:p>
          <a:p>
            <a:pPr lvl="1"/>
            <a:r>
              <a:rPr lang="en-US" sz="3600" dirty="0">
                <a:latin typeface="American Typewriter" panose="02090604020004020304" pitchFamily="18" charset="77"/>
              </a:rPr>
              <a:t>Import and domestic market-oriented firms are projected to lack external supervision and hence likelihood of worse indicators of gender equality.</a:t>
            </a:r>
          </a:p>
          <a:p>
            <a:pPr lvl="1"/>
            <a:r>
              <a:rPr lang="en-US" sz="3600" dirty="0">
                <a:latin typeface="American Typewriter" panose="02090604020004020304" pitchFamily="18" charset="77"/>
              </a:rPr>
              <a:t>Engagement in trade networks may alleviate gender awareness in international trade firms</a:t>
            </a:r>
          </a:p>
          <a:p>
            <a:r>
              <a:rPr lang="en-US" sz="3600" dirty="0">
                <a:latin typeface="American Typewriter" panose="02090604020004020304" pitchFamily="18" charset="77"/>
              </a:rPr>
              <a:t>Legal structures and international human rights covenants and agreements may affect firms' approach to gender equality</a:t>
            </a:r>
            <a:r>
              <a:rPr lang="en-US" sz="3600" dirty="0"/>
              <a:t>.  </a:t>
            </a:r>
          </a:p>
          <a:p>
            <a:pPr algn="just"/>
            <a:endParaRPr lang="en-US" dirty="0"/>
          </a:p>
          <a:p>
            <a:pPr marL="0" indent="0" algn="just">
              <a:buNone/>
            </a:pPr>
            <a:endParaRPr lang="en-US" dirty="0"/>
          </a:p>
          <a:p>
            <a:pPr algn="just"/>
            <a:endParaRPr lang="en-US" b="1" dirty="0"/>
          </a:p>
          <a:p>
            <a:endParaRPr lang="en-US" dirty="0"/>
          </a:p>
          <a:p>
            <a:pPr marL="0" indent="0">
              <a:buNone/>
            </a:pPr>
            <a:endParaRPr lang="en-US" sz="2400" dirty="0"/>
          </a:p>
        </p:txBody>
      </p:sp>
      <p:pic>
        <p:nvPicPr>
          <p:cNvPr id="6" name="Picture 5"/>
          <p:cNvPicPr>
            <a:picLocks noChangeAspect="1"/>
          </p:cNvPicPr>
          <p:nvPr/>
        </p:nvPicPr>
        <p:blipFill>
          <a:blip r:embed="rId5"/>
          <a:stretch>
            <a:fillRect/>
          </a:stretch>
        </p:blipFill>
        <p:spPr>
          <a:xfrm>
            <a:off x="5145" y="6126163"/>
            <a:ext cx="2284825" cy="731836"/>
          </a:xfrm>
          <a:prstGeom prst="rect">
            <a:avLst/>
          </a:prstGeom>
        </p:spPr>
      </p:pic>
      <p:pic>
        <p:nvPicPr>
          <p:cNvPr id="9" name="Picture 8"/>
          <p:cNvPicPr>
            <a:picLocks noChangeAspect="1"/>
          </p:cNvPicPr>
          <p:nvPr/>
        </p:nvPicPr>
        <p:blipFill>
          <a:blip r:embed="rId6"/>
          <a:stretch>
            <a:fillRect/>
          </a:stretch>
        </p:blipFill>
        <p:spPr>
          <a:xfrm>
            <a:off x="8113059" y="16435"/>
            <a:ext cx="1033680" cy="1026153"/>
          </a:xfrm>
          <a:prstGeom prst="rect">
            <a:avLst/>
          </a:prstGeom>
        </p:spPr>
      </p:pic>
    </p:spTree>
    <p:extLst>
      <p:ext uri="{BB962C8B-B14F-4D97-AF65-F5344CB8AC3E}">
        <p14:creationId xmlns:p14="http://schemas.microsoft.com/office/powerpoint/2010/main" val="1911908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5" name="Title 1"/>
          <p:cNvSpPr txBox="1">
            <a:spLocks/>
          </p:cNvSpPr>
          <p:nvPr/>
        </p:nvSpPr>
        <p:spPr>
          <a:xfrm>
            <a:off x="239482" y="144009"/>
            <a:ext cx="8588826"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tr-TR" sz="4000" dirty="0"/>
          </a:p>
        </p:txBody>
      </p:sp>
      <p:graphicFrame>
        <p:nvGraphicFramePr>
          <p:cNvPr id="14" name="Grafik 1"/>
          <p:cNvGraphicFramePr/>
          <p:nvPr>
            <p:extLst>
              <p:ext uri="{D42A27DB-BD31-4B8C-83A1-F6EECF244321}">
                <p14:modId xmlns:p14="http://schemas.microsoft.com/office/powerpoint/2010/main" val="1021479142"/>
              </p:ext>
            </p:extLst>
          </p:nvPr>
        </p:nvGraphicFramePr>
        <p:xfrm>
          <a:off x="218571" y="1007220"/>
          <a:ext cx="2071399" cy="4362044"/>
        </p:xfrm>
        <a:graphic>
          <a:graphicData uri="http://schemas.openxmlformats.org/drawingml/2006/chart">
            <c:chart xmlns:c="http://schemas.openxmlformats.org/drawingml/2006/chart" xmlns:r="http://schemas.openxmlformats.org/officeDocument/2006/relationships" r:id="rId4"/>
          </a:graphicData>
        </a:graphic>
      </p:graphicFrame>
      <p:sp>
        <p:nvSpPr>
          <p:cNvPr id="3" name="Content Placeholder 2"/>
          <p:cNvSpPr>
            <a:spLocks noGrp="1"/>
          </p:cNvSpPr>
          <p:nvPr>
            <p:ph idx="1"/>
          </p:nvPr>
        </p:nvSpPr>
        <p:spPr/>
        <p:txBody>
          <a:bodyPr>
            <a:normAutofit/>
          </a:bodyPr>
          <a:lstStyle/>
          <a:p>
            <a:pPr marL="0" indent="0" algn="ctr">
              <a:buNone/>
            </a:pPr>
            <a:endParaRPr lang="en-US" sz="2400" dirty="0"/>
          </a:p>
          <a:p>
            <a:pPr marL="0" indent="0" algn="ctr">
              <a:buNone/>
            </a:pPr>
            <a:endParaRPr lang="en-US" sz="2400" dirty="0"/>
          </a:p>
          <a:p>
            <a:pPr marL="0" indent="0" algn="ctr">
              <a:buNone/>
            </a:pPr>
            <a:r>
              <a:rPr lang="en-US" sz="3600" b="1" dirty="0"/>
              <a:t>Thank you</a:t>
            </a:r>
            <a:r>
              <a:rPr lang="mr-IN" sz="3600" b="1" dirty="0"/>
              <a:t>…</a:t>
            </a:r>
            <a:endParaRPr lang="en-US" sz="3600" b="1" dirty="0"/>
          </a:p>
          <a:p>
            <a:pPr marL="0" indent="0" algn="ctr">
              <a:buNone/>
            </a:pPr>
            <a:r>
              <a:rPr lang="en-US" sz="2400" b="1" dirty="0"/>
              <a:t>Dr. Pınar </a:t>
            </a:r>
            <a:r>
              <a:rPr lang="en-US" sz="2400" b="1" dirty="0" err="1"/>
              <a:t>Artıran</a:t>
            </a:r>
            <a:endParaRPr lang="en-US" sz="2400" b="1" dirty="0"/>
          </a:p>
          <a:p>
            <a:pPr marL="0" indent="0" algn="ctr">
              <a:buNone/>
            </a:pPr>
            <a:r>
              <a:rPr lang="en-US" sz="2400" b="1" i="1" dirty="0"/>
              <a:t>WTO Chair</a:t>
            </a:r>
          </a:p>
          <a:p>
            <a:pPr marL="0" indent="0" algn="ctr">
              <a:buNone/>
            </a:pPr>
            <a:r>
              <a:rPr lang="en-US" sz="2400" b="1" i="1" dirty="0"/>
              <a:t> Director of the Research Center for International Trade Law and Arbitration, İstanbul </a:t>
            </a:r>
            <a:r>
              <a:rPr lang="en-US" sz="2400" b="1" i="1" dirty="0" err="1"/>
              <a:t>Bilgi</a:t>
            </a:r>
            <a:r>
              <a:rPr lang="en-US" sz="2400" b="1" i="1" dirty="0"/>
              <a:t> University</a:t>
            </a:r>
          </a:p>
          <a:p>
            <a:pPr marL="0" indent="0" algn="ctr">
              <a:buNone/>
            </a:pPr>
            <a:r>
              <a:rPr lang="en-US" sz="2800" b="1" i="1" dirty="0">
                <a:hlinkClick r:id="rId5"/>
              </a:rPr>
              <a:t>https://utitam-wcp.bilgi.edu.tr/en/</a:t>
            </a:r>
            <a:r>
              <a:rPr lang="en-US" sz="2800" b="1" i="1" dirty="0"/>
              <a:t> </a:t>
            </a:r>
          </a:p>
          <a:p>
            <a:pPr marL="0" indent="0" algn="ctr">
              <a:buNone/>
            </a:pPr>
            <a:endParaRPr lang="en-US" sz="2800" b="1" i="1" dirty="0"/>
          </a:p>
        </p:txBody>
      </p:sp>
      <p:pic>
        <p:nvPicPr>
          <p:cNvPr id="5" name="Picture 4"/>
          <p:cNvPicPr>
            <a:picLocks noChangeAspect="1"/>
          </p:cNvPicPr>
          <p:nvPr/>
        </p:nvPicPr>
        <p:blipFill>
          <a:blip r:embed="rId6"/>
          <a:stretch>
            <a:fillRect/>
          </a:stretch>
        </p:blipFill>
        <p:spPr>
          <a:xfrm>
            <a:off x="5145" y="5900134"/>
            <a:ext cx="2460149" cy="957865"/>
          </a:xfrm>
          <a:prstGeom prst="rect">
            <a:avLst/>
          </a:prstGeom>
        </p:spPr>
      </p:pic>
      <p:pic>
        <p:nvPicPr>
          <p:cNvPr id="6" name="Picture 5"/>
          <p:cNvPicPr>
            <a:picLocks noChangeAspect="1"/>
          </p:cNvPicPr>
          <p:nvPr/>
        </p:nvPicPr>
        <p:blipFill>
          <a:blip r:embed="rId7"/>
          <a:stretch>
            <a:fillRect/>
          </a:stretch>
        </p:blipFill>
        <p:spPr>
          <a:xfrm>
            <a:off x="8113059" y="16435"/>
            <a:ext cx="1033680" cy="1026153"/>
          </a:xfrm>
          <a:prstGeom prst="rect">
            <a:avLst/>
          </a:prstGeom>
        </p:spPr>
      </p:pic>
    </p:spTree>
    <p:extLst>
      <p:ext uri="{BB962C8B-B14F-4D97-AF65-F5344CB8AC3E}">
        <p14:creationId xmlns:p14="http://schemas.microsoft.com/office/powerpoint/2010/main" val="64823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5" name="Title 1"/>
          <p:cNvSpPr txBox="1">
            <a:spLocks/>
          </p:cNvSpPr>
          <p:nvPr/>
        </p:nvSpPr>
        <p:spPr>
          <a:xfrm>
            <a:off x="239482" y="144009"/>
            <a:ext cx="8588826"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tr-TR" sz="4000" dirty="0"/>
          </a:p>
        </p:txBody>
      </p:sp>
      <p:graphicFrame>
        <p:nvGraphicFramePr>
          <p:cNvPr id="14" name="Grafik 1"/>
          <p:cNvGraphicFramePr/>
          <p:nvPr>
            <p:extLst>
              <p:ext uri="{D42A27DB-BD31-4B8C-83A1-F6EECF244321}">
                <p14:modId xmlns:p14="http://schemas.microsoft.com/office/powerpoint/2010/main" val="494407381"/>
              </p:ext>
            </p:extLst>
          </p:nvPr>
        </p:nvGraphicFramePr>
        <p:xfrm>
          <a:off x="218571" y="1007220"/>
          <a:ext cx="2071399" cy="4362044"/>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p:cNvSpPr>
            <a:spLocks noGrp="1"/>
          </p:cNvSpPr>
          <p:nvPr>
            <p:ph type="title"/>
          </p:nvPr>
        </p:nvSpPr>
        <p:spPr/>
        <p:txBody>
          <a:bodyPr/>
          <a:lstStyle/>
          <a:p>
            <a:r>
              <a:rPr lang="en-US" b="1" dirty="0">
                <a:latin typeface="American Typewriter" panose="02090604020004020304" pitchFamily="18" charset="77"/>
              </a:rPr>
              <a:t>Roadmap</a:t>
            </a:r>
          </a:p>
        </p:txBody>
      </p:sp>
      <p:sp>
        <p:nvSpPr>
          <p:cNvPr id="3" name="Content Placeholder 2"/>
          <p:cNvSpPr>
            <a:spLocks noGrp="1"/>
          </p:cNvSpPr>
          <p:nvPr>
            <p:ph idx="1"/>
          </p:nvPr>
        </p:nvSpPr>
        <p:spPr/>
        <p:txBody>
          <a:bodyPr>
            <a:normAutofit/>
          </a:bodyPr>
          <a:lstStyle/>
          <a:p>
            <a:r>
              <a:rPr lang="en-US" dirty="0">
                <a:latin typeface="American Typewriter" panose="02090604020004020304" pitchFamily="18" charset="77"/>
              </a:rPr>
              <a:t>Purpose / rationale of the project</a:t>
            </a:r>
          </a:p>
          <a:p>
            <a:r>
              <a:rPr lang="en-US" dirty="0">
                <a:latin typeface="American Typewriter" panose="02090604020004020304" pitchFamily="18" charset="77"/>
              </a:rPr>
              <a:t>Work plan</a:t>
            </a:r>
          </a:p>
          <a:p>
            <a:r>
              <a:rPr lang="en-US" dirty="0">
                <a:latin typeface="American Typewriter" panose="02090604020004020304" pitchFamily="18" charset="77"/>
              </a:rPr>
              <a:t>Expected outcomes</a:t>
            </a:r>
          </a:p>
          <a:p>
            <a:pPr marL="0" indent="0">
              <a:buNone/>
            </a:pPr>
            <a:endParaRPr lang="en-US" dirty="0"/>
          </a:p>
        </p:txBody>
      </p:sp>
      <p:pic>
        <p:nvPicPr>
          <p:cNvPr id="6" name="Picture 5"/>
          <p:cNvPicPr>
            <a:picLocks noChangeAspect="1"/>
          </p:cNvPicPr>
          <p:nvPr/>
        </p:nvPicPr>
        <p:blipFill>
          <a:blip r:embed="rId5"/>
          <a:stretch>
            <a:fillRect/>
          </a:stretch>
        </p:blipFill>
        <p:spPr>
          <a:xfrm>
            <a:off x="5145" y="6126163"/>
            <a:ext cx="2284825" cy="731836"/>
          </a:xfrm>
          <a:prstGeom prst="rect">
            <a:avLst/>
          </a:prstGeom>
        </p:spPr>
      </p:pic>
      <p:pic>
        <p:nvPicPr>
          <p:cNvPr id="9" name="Picture 8"/>
          <p:cNvPicPr>
            <a:picLocks noChangeAspect="1"/>
          </p:cNvPicPr>
          <p:nvPr/>
        </p:nvPicPr>
        <p:blipFill>
          <a:blip r:embed="rId6"/>
          <a:stretch>
            <a:fillRect/>
          </a:stretch>
        </p:blipFill>
        <p:spPr>
          <a:xfrm>
            <a:off x="8113059" y="16435"/>
            <a:ext cx="1033680" cy="1026153"/>
          </a:xfrm>
          <a:prstGeom prst="rect">
            <a:avLst/>
          </a:prstGeom>
        </p:spPr>
      </p:pic>
    </p:spTree>
    <p:extLst>
      <p:ext uri="{BB962C8B-B14F-4D97-AF65-F5344CB8AC3E}">
        <p14:creationId xmlns:p14="http://schemas.microsoft.com/office/powerpoint/2010/main" val="1638154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5" name="Title 1"/>
          <p:cNvSpPr txBox="1">
            <a:spLocks/>
          </p:cNvSpPr>
          <p:nvPr/>
        </p:nvSpPr>
        <p:spPr>
          <a:xfrm>
            <a:off x="239482" y="144009"/>
            <a:ext cx="8588826"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tr-TR" sz="4000" dirty="0"/>
          </a:p>
        </p:txBody>
      </p:sp>
      <p:graphicFrame>
        <p:nvGraphicFramePr>
          <p:cNvPr id="14" name="Grafik 1"/>
          <p:cNvGraphicFramePr/>
          <p:nvPr>
            <p:extLst>
              <p:ext uri="{D42A27DB-BD31-4B8C-83A1-F6EECF244321}">
                <p14:modId xmlns:p14="http://schemas.microsoft.com/office/powerpoint/2010/main" val="3341119964"/>
              </p:ext>
            </p:extLst>
          </p:nvPr>
        </p:nvGraphicFramePr>
        <p:xfrm>
          <a:off x="218571" y="1007220"/>
          <a:ext cx="2071399" cy="4362044"/>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p:cNvSpPr>
            <a:spLocks noGrp="1"/>
          </p:cNvSpPr>
          <p:nvPr>
            <p:ph type="title"/>
          </p:nvPr>
        </p:nvSpPr>
        <p:spPr/>
        <p:txBody>
          <a:bodyPr/>
          <a:lstStyle/>
          <a:p>
            <a:r>
              <a:rPr lang="en-US" b="1" dirty="0">
                <a:latin typeface="American Typewriter" panose="02090604020004020304" pitchFamily="18" charset="77"/>
              </a:rPr>
              <a:t>Purpose / Rationale</a:t>
            </a:r>
          </a:p>
        </p:txBody>
      </p:sp>
      <p:sp>
        <p:nvSpPr>
          <p:cNvPr id="3" name="Content Placeholder 2"/>
          <p:cNvSpPr>
            <a:spLocks noGrp="1"/>
          </p:cNvSpPr>
          <p:nvPr>
            <p:ph idx="1"/>
          </p:nvPr>
        </p:nvSpPr>
        <p:spPr/>
        <p:txBody>
          <a:bodyPr>
            <a:normAutofit fontScale="70000" lnSpcReduction="20000"/>
          </a:bodyPr>
          <a:lstStyle/>
          <a:p>
            <a:r>
              <a:rPr lang="en-US" dirty="0">
                <a:latin typeface="American Typewriter" panose="02090604020004020304" pitchFamily="18" charset="77"/>
              </a:rPr>
              <a:t>Reflect upon discussions on women and trade that take place within the larger WTO context and draw conclusions on how to better achieve the inclusiveness in trade</a:t>
            </a:r>
          </a:p>
          <a:p>
            <a:r>
              <a:rPr lang="en-US" dirty="0">
                <a:latin typeface="American Typewriter" panose="02090604020004020304" pitchFamily="18" charset="77"/>
              </a:rPr>
              <a:t>Examine the relationship between international trade orientation and gender equality at the firm level in Turkey</a:t>
            </a:r>
          </a:p>
          <a:p>
            <a:r>
              <a:rPr lang="en-US" dirty="0">
                <a:latin typeface="American Typewriter" panose="02090604020004020304" pitchFamily="18" charset="77"/>
              </a:rPr>
              <a:t>Provide a new approach to analyze gender equality in firms by bringing together economic and international legal and human rights frameworks</a:t>
            </a:r>
          </a:p>
          <a:p>
            <a:r>
              <a:rPr lang="en-US" dirty="0">
                <a:latin typeface="American Typewriter" panose="02090604020004020304" pitchFamily="18" charset="77"/>
              </a:rPr>
              <a:t>Contribute to gender equality in trade and employment policies at the national level, along with firms' business making</a:t>
            </a:r>
          </a:p>
        </p:txBody>
      </p:sp>
      <p:pic>
        <p:nvPicPr>
          <p:cNvPr id="6" name="Picture 5"/>
          <p:cNvPicPr>
            <a:picLocks noChangeAspect="1"/>
          </p:cNvPicPr>
          <p:nvPr/>
        </p:nvPicPr>
        <p:blipFill>
          <a:blip r:embed="rId5"/>
          <a:stretch>
            <a:fillRect/>
          </a:stretch>
        </p:blipFill>
        <p:spPr>
          <a:xfrm>
            <a:off x="5145" y="6126163"/>
            <a:ext cx="2284825" cy="731836"/>
          </a:xfrm>
          <a:prstGeom prst="rect">
            <a:avLst/>
          </a:prstGeom>
        </p:spPr>
      </p:pic>
      <p:pic>
        <p:nvPicPr>
          <p:cNvPr id="9" name="Picture 8"/>
          <p:cNvPicPr>
            <a:picLocks noChangeAspect="1"/>
          </p:cNvPicPr>
          <p:nvPr/>
        </p:nvPicPr>
        <p:blipFill>
          <a:blip r:embed="rId6"/>
          <a:stretch>
            <a:fillRect/>
          </a:stretch>
        </p:blipFill>
        <p:spPr>
          <a:xfrm>
            <a:off x="8113059" y="16435"/>
            <a:ext cx="1033680" cy="1026153"/>
          </a:xfrm>
          <a:prstGeom prst="rect">
            <a:avLst/>
          </a:prstGeom>
        </p:spPr>
      </p:pic>
    </p:spTree>
    <p:extLst>
      <p:ext uri="{BB962C8B-B14F-4D97-AF65-F5344CB8AC3E}">
        <p14:creationId xmlns:p14="http://schemas.microsoft.com/office/powerpoint/2010/main" val="416697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5" name="Title 1"/>
          <p:cNvSpPr txBox="1">
            <a:spLocks/>
          </p:cNvSpPr>
          <p:nvPr/>
        </p:nvSpPr>
        <p:spPr>
          <a:xfrm>
            <a:off x="239482" y="144009"/>
            <a:ext cx="8588826"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tr-TR" sz="4000" dirty="0"/>
          </a:p>
        </p:txBody>
      </p:sp>
      <p:graphicFrame>
        <p:nvGraphicFramePr>
          <p:cNvPr id="14" name="Grafik 1"/>
          <p:cNvGraphicFramePr/>
          <p:nvPr>
            <p:extLst>
              <p:ext uri="{D42A27DB-BD31-4B8C-83A1-F6EECF244321}">
                <p14:modId xmlns:p14="http://schemas.microsoft.com/office/powerpoint/2010/main" val="2190538965"/>
              </p:ext>
            </p:extLst>
          </p:nvPr>
        </p:nvGraphicFramePr>
        <p:xfrm>
          <a:off x="218571" y="1007220"/>
          <a:ext cx="2071399" cy="4362044"/>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p:cNvSpPr>
            <a:spLocks noGrp="1"/>
          </p:cNvSpPr>
          <p:nvPr>
            <p:ph type="title"/>
          </p:nvPr>
        </p:nvSpPr>
        <p:spPr/>
        <p:txBody>
          <a:bodyPr>
            <a:normAutofit/>
          </a:bodyPr>
          <a:lstStyle/>
          <a:p>
            <a:r>
              <a:rPr lang="en-US" sz="2800" b="1" dirty="0">
                <a:latin typeface="American Typewriter" panose="02090604020004020304" pitchFamily="18" charset="77"/>
              </a:rPr>
              <a:t>Purpose / Rationale</a:t>
            </a:r>
          </a:p>
        </p:txBody>
      </p:sp>
      <p:sp>
        <p:nvSpPr>
          <p:cNvPr id="3" name="Content Placeholder 2"/>
          <p:cNvSpPr>
            <a:spLocks noGrp="1"/>
          </p:cNvSpPr>
          <p:nvPr>
            <p:ph idx="1"/>
          </p:nvPr>
        </p:nvSpPr>
        <p:spPr/>
        <p:txBody>
          <a:bodyPr>
            <a:normAutofit fontScale="92500" lnSpcReduction="20000"/>
          </a:bodyPr>
          <a:lstStyle/>
          <a:p>
            <a:r>
              <a:rPr lang="en-US" dirty="0">
                <a:latin typeface="American Typewriter" panose="02090604020004020304" pitchFamily="18" charset="77"/>
              </a:rPr>
              <a:t>Closer look at the relationship between international trade and gender equality in foreign trade-oriented companies. </a:t>
            </a:r>
          </a:p>
          <a:p>
            <a:r>
              <a:rPr lang="en-US" dirty="0">
                <a:latin typeface="American Typewriter" panose="02090604020004020304" pitchFamily="18" charset="77"/>
              </a:rPr>
              <a:t>Medium-term output of the project is to reveal the gender gaps in the workplace. </a:t>
            </a:r>
          </a:p>
          <a:p>
            <a:r>
              <a:rPr lang="en-US" dirty="0">
                <a:latin typeface="American Typewriter" panose="02090604020004020304" pitchFamily="18" charset="77"/>
              </a:rPr>
              <a:t>Decent employment environment and job quality as prerequisites of gender equality. </a:t>
            </a:r>
          </a:p>
          <a:p>
            <a:r>
              <a:rPr lang="en-US" dirty="0">
                <a:latin typeface="American Typewriter" panose="02090604020004020304" pitchFamily="18" charset="77"/>
              </a:rPr>
              <a:t>Extension of the employment coverage to include a gender approach to employment and human resource policies. </a:t>
            </a:r>
          </a:p>
        </p:txBody>
      </p:sp>
      <p:pic>
        <p:nvPicPr>
          <p:cNvPr id="6" name="Picture 5"/>
          <p:cNvPicPr>
            <a:picLocks noChangeAspect="1"/>
          </p:cNvPicPr>
          <p:nvPr/>
        </p:nvPicPr>
        <p:blipFill>
          <a:blip r:embed="rId5"/>
          <a:stretch>
            <a:fillRect/>
          </a:stretch>
        </p:blipFill>
        <p:spPr>
          <a:xfrm>
            <a:off x="5145" y="6126163"/>
            <a:ext cx="2284825" cy="731836"/>
          </a:xfrm>
          <a:prstGeom prst="rect">
            <a:avLst/>
          </a:prstGeom>
        </p:spPr>
      </p:pic>
      <p:pic>
        <p:nvPicPr>
          <p:cNvPr id="9" name="Picture 8"/>
          <p:cNvPicPr>
            <a:picLocks noChangeAspect="1"/>
          </p:cNvPicPr>
          <p:nvPr/>
        </p:nvPicPr>
        <p:blipFill>
          <a:blip r:embed="rId6"/>
          <a:stretch>
            <a:fillRect/>
          </a:stretch>
        </p:blipFill>
        <p:spPr>
          <a:xfrm>
            <a:off x="8247529" y="16436"/>
            <a:ext cx="899210" cy="892662"/>
          </a:xfrm>
          <a:prstGeom prst="rect">
            <a:avLst/>
          </a:prstGeom>
        </p:spPr>
      </p:pic>
    </p:spTree>
    <p:extLst>
      <p:ext uri="{BB962C8B-B14F-4D97-AF65-F5344CB8AC3E}">
        <p14:creationId xmlns:p14="http://schemas.microsoft.com/office/powerpoint/2010/main" val="1833596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5" name="Title 1"/>
          <p:cNvSpPr txBox="1">
            <a:spLocks/>
          </p:cNvSpPr>
          <p:nvPr/>
        </p:nvSpPr>
        <p:spPr>
          <a:xfrm>
            <a:off x="239482" y="144009"/>
            <a:ext cx="8588826"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tr-TR" sz="4000" dirty="0"/>
          </a:p>
        </p:txBody>
      </p:sp>
      <p:graphicFrame>
        <p:nvGraphicFramePr>
          <p:cNvPr id="14" name="Grafik 1"/>
          <p:cNvGraphicFramePr/>
          <p:nvPr>
            <p:extLst>
              <p:ext uri="{D42A27DB-BD31-4B8C-83A1-F6EECF244321}">
                <p14:modId xmlns:p14="http://schemas.microsoft.com/office/powerpoint/2010/main" val="724085556"/>
              </p:ext>
            </p:extLst>
          </p:nvPr>
        </p:nvGraphicFramePr>
        <p:xfrm>
          <a:off x="218571" y="1007220"/>
          <a:ext cx="2071399" cy="4362044"/>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p:cNvSpPr>
            <a:spLocks noGrp="1"/>
          </p:cNvSpPr>
          <p:nvPr>
            <p:ph type="title"/>
          </p:nvPr>
        </p:nvSpPr>
        <p:spPr/>
        <p:txBody>
          <a:bodyPr>
            <a:normAutofit/>
          </a:bodyPr>
          <a:lstStyle/>
          <a:p>
            <a:r>
              <a:rPr lang="en-US" sz="2800" b="1" dirty="0">
                <a:latin typeface="American Typewriter" panose="02090604020004020304" pitchFamily="18" charset="77"/>
              </a:rPr>
              <a:t>Work Plan / Methodology</a:t>
            </a:r>
          </a:p>
        </p:txBody>
      </p:sp>
      <p:sp>
        <p:nvSpPr>
          <p:cNvPr id="3" name="Content Placeholder 2"/>
          <p:cNvSpPr>
            <a:spLocks noGrp="1"/>
          </p:cNvSpPr>
          <p:nvPr>
            <p:ph idx="1"/>
          </p:nvPr>
        </p:nvSpPr>
        <p:spPr/>
        <p:txBody>
          <a:bodyPr>
            <a:normAutofit fontScale="55000" lnSpcReduction="20000"/>
          </a:bodyPr>
          <a:lstStyle/>
          <a:p>
            <a:r>
              <a:rPr lang="en-US" sz="4000" dirty="0">
                <a:latin typeface="American Typewriter" panose="02090604020004020304" pitchFamily="18" charset="77"/>
              </a:rPr>
              <a:t>Development of  a survey to assess the working conditions. </a:t>
            </a:r>
          </a:p>
          <a:p>
            <a:r>
              <a:rPr lang="en-US" sz="4000" dirty="0">
                <a:latin typeface="American Typewriter" panose="02090604020004020304" pitchFamily="18" charset="77"/>
              </a:rPr>
              <a:t>Survey to become a tool:</a:t>
            </a:r>
          </a:p>
          <a:p>
            <a:pPr lvl="1"/>
            <a:r>
              <a:rPr lang="en-US" sz="4000" dirty="0">
                <a:latin typeface="American Typewriter" panose="02090604020004020304" pitchFamily="18" charset="77"/>
              </a:rPr>
              <a:t>to assess gender equality in workplaces in the external sector. </a:t>
            </a:r>
          </a:p>
          <a:p>
            <a:pPr lvl="1"/>
            <a:r>
              <a:rPr lang="en-US" sz="4000" dirty="0">
                <a:latin typeface="American Typewriter" panose="02090604020004020304" pitchFamily="18" charset="77"/>
              </a:rPr>
              <a:t>portray difficulties and barriers women face and the opportunities to be enhanced in foreign trade-oriented firms. </a:t>
            </a:r>
          </a:p>
          <a:p>
            <a:pPr lvl="1"/>
            <a:r>
              <a:rPr lang="en-US" sz="4000" dirty="0">
                <a:latin typeface="American Typewriter" panose="02090604020004020304" pitchFamily="18" charset="77"/>
              </a:rPr>
              <a:t>Annual repetition of the survey to reveal progress in these dimensions and encourage firms to improve their capacity to design gender-sensitive workplace policies. </a:t>
            </a:r>
          </a:p>
          <a:p>
            <a:r>
              <a:rPr lang="en-US" sz="4000" dirty="0">
                <a:latin typeface="American Typewriter" panose="02090604020004020304" pitchFamily="18" charset="77"/>
              </a:rPr>
              <a:t>Examination of </a:t>
            </a:r>
            <a:r>
              <a:rPr lang="en-US" sz="4000" dirty="0" err="1">
                <a:latin typeface="American Typewriter" panose="02090604020004020304" pitchFamily="18" charset="77"/>
              </a:rPr>
              <a:t>labour</a:t>
            </a:r>
            <a:r>
              <a:rPr lang="en-US" sz="4000" dirty="0">
                <a:latin typeface="American Typewriter" panose="02090604020004020304" pitchFamily="18" charset="77"/>
              </a:rPr>
              <a:t> conditionality in trade agreements to be signed by Turkey and its implications for Turkish exporters and Turkey’s trade and </a:t>
            </a:r>
            <a:r>
              <a:rPr lang="en-US" sz="4000" dirty="0" err="1">
                <a:latin typeface="American Typewriter" panose="02090604020004020304" pitchFamily="18" charset="77"/>
              </a:rPr>
              <a:t>labour</a:t>
            </a:r>
            <a:r>
              <a:rPr lang="en-US" sz="4000" dirty="0">
                <a:latin typeface="American Typewriter" panose="02090604020004020304" pitchFamily="18" charset="77"/>
              </a:rPr>
              <a:t> policies</a:t>
            </a:r>
          </a:p>
          <a:p>
            <a:endParaRPr lang="en-US" sz="3600" dirty="0">
              <a:latin typeface="American Typewriter" panose="02090604020004020304" pitchFamily="18" charset="77"/>
            </a:endParaRPr>
          </a:p>
          <a:p>
            <a:pPr marL="0" indent="0">
              <a:buNone/>
            </a:pPr>
            <a:endParaRPr lang="en-US" dirty="0"/>
          </a:p>
          <a:p>
            <a:pPr marL="0" indent="0">
              <a:buNone/>
            </a:pPr>
            <a:endParaRPr lang="en-US" dirty="0"/>
          </a:p>
          <a:p>
            <a:pPr marL="0" indent="0">
              <a:buNone/>
            </a:pPr>
            <a:endParaRPr lang="en-US" dirty="0"/>
          </a:p>
        </p:txBody>
      </p:sp>
      <p:pic>
        <p:nvPicPr>
          <p:cNvPr id="6" name="Picture 5"/>
          <p:cNvPicPr>
            <a:picLocks noChangeAspect="1"/>
          </p:cNvPicPr>
          <p:nvPr/>
        </p:nvPicPr>
        <p:blipFill>
          <a:blip r:embed="rId5"/>
          <a:stretch>
            <a:fillRect/>
          </a:stretch>
        </p:blipFill>
        <p:spPr>
          <a:xfrm>
            <a:off x="5145" y="6126163"/>
            <a:ext cx="2284825" cy="731836"/>
          </a:xfrm>
          <a:prstGeom prst="rect">
            <a:avLst/>
          </a:prstGeom>
        </p:spPr>
      </p:pic>
      <p:pic>
        <p:nvPicPr>
          <p:cNvPr id="9" name="Picture 8"/>
          <p:cNvPicPr>
            <a:picLocks noChangeAspect="1"/>
          </p:cNvPicPr>
          <p:nvPr/>
        </p:nvPicPr>
        <p:blipFill>
          <a:blip r:embed="rId6"/>
          <a:stretch>
            <a:fillRect/>
          </a:stretch>
        </p:blipFill>
        <p:spPr>
          <a:xfrm>
            <a:off x="8247529" y="16436"/>
            <a:ext cx="899210" cy="892662"/>
          </a:xfrm>
          <a:prstGeom prst="rect">
            <a:avLst/>
          </a:prstGeom>
        </p:spPr>
      </p:pic>
    </p:spTree>
    <p:extLst>
      <p:ext uri="{BB962C8B-B14F-4D97-AF65-F5344CB8AC3E}">
        <p14:creationId xmlns:p14="http://schemas.microsoft.com/office/powerpoint/2010/main" val="3748924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5" name="Title 1"/>
          <p:cNvSpPr txBox="1">
            <a:spLocks/>
          </p:cNvSpPr>
          <p:nvPr/>
        </p:nvSpPr>
        <p:spPr>
          <a:xfrm>
            <a:off x="239482" y="144009"/>
            <a:ext cx="8588826"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tr-TR" sz="4000" dirty="0"/>
          </a:p>
        </p:txBody>
      </p:sp>
      <p:graphicFrame>
        <p:nvGraphicFramePr>
          <p:cNvPr id="14" name="Grafik 1"/>
          <p:cNvGraphicFramePr/>
          <p:nvPr>
            <p:extLst>
              <p:ext uri="{D42A27DB-BD31-4B8C-83A1-F6EECF244321}">
                <p14:modId xmlns:p14="http://schemas.microsoft.com/office/powerpoint/2010/main" val="2572564770"/>
              </p:ext>
            </p:extLst>
          </p:nvPr>
        </p:nvGraphicFramePr>
        <p:xfrm>
          <a:off x="218571" y="1007220"/>
          <a:ext cx="2071399" cy="4362044"/>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p:cNvSpPr>
            <a:spLocks noGrp="1"/>
          </p:cNvSpPr>
          <p:nvPr>
            <p:ph type="title"/>
          </p:nvPr>
        </p:nvSpPr>
        <p:spPr/>
        <p:txBody>
          <a:bodyPr>
            <a:normAutofit/>
          </a:bodyPr>
          <a:lstStyle/>
          <a:p>
            <a:r>
              <a:rPr lang="en-US" sz="3000" b="1" dirty="0">
                <a:latin typeface="American Typewriter" panose="02090604020004020304" pitchFamily="18" charset="77"/>
              </a:rPr>
              <a:t>Work Plan / Methodology</a:t>
            </a:r>
          </a:p>
        </p:txBody>
      </p:sp>
      <p:sp>
        <p:nvSpPr>
          <p:cNvPr id="3" name="Content Placeholder 2"/>
          <p:cNvSpPr>
            <a:spLocks noGrp="1"/>
          </p:cNvSpPr>
          <p:nvPr>
            <p:ph idx="1"/>
          </p:nvPr>
        </p:nvSpPr>
        <p:spPr/>
        <p:txBody>
          <a:bodyPr>
            <a:normAutofit fontScale="85000" lnSpcReduction="10000"/>
          </a:bodyPr>
          <a:lstStyle/>
          <a:p>
            <a:r>
              <a:rPr lang="en-US" dirty="0">
                <a:latin typeface="American Typewriter" panose="02090604020004020304" pitchFamily="18" charset="77"/>
              </a:rPr>
              <a:t>Full implementation of the survey and data analysis is expected to last 15 months. </a:t>
            </a:r>
          </a:p>
          <a:p>
            <a:r>
              <a:rPr lang="en-US" dirty="0">
                <a:latin typeface="American Typewriter" panose="02090604020004020304" pitchFamily="18" charset="77"/>
              </a:rPr>
              <a:t>However, due to limited scheme of the recent WCP Call For Proposals, WCP Team at Istanbul Bilgi University proposed a work plan that consists of activities to take place in seven months until the end of December 2021.</a:t>
            </a:r>
          </a:p>
          <a:p>
            <a:r>
              <a:rPr lang="en-US" dirty="0">
                <a:latin typeface="American Typewriter" panose="02090604020004020304" pitchFamily="18" charset="77"/>
              </a:rPr>
              <a:t>From June to December 2021, Team members will prepare a survey and make the pilot testing thereof by the end of 2021.</a:t>
            </a:r>
          </a:p>
          <a:p>
            <a:endParaRPr lang="en-US" b="1" dirty="0"/>
          </a:p>
          <a:p>
            <a:endParaRPr lang="en-US" dirty="0"/>
          </a:p>
          <a:p>
            <a:pPr marL="0" indent="0">
              <a:buNone/>
            </a:pPr>
            <a:endParaRPr lang="en-US" sz="2400" dirty="0"/>
          </a:p>
        </p:txBody>
      </p:sp>
      <p:pic>
        <p:nvPicPr>
          <p:cNvPr id="6" name="Picture 5"/>
          <p:cNvPicPr>
            <a:picLocks noChangeAspect="1"/>
          </p:cNvPicPr>
          <p:nvPr/>
        </p:nvPicPr>
        <p:blipFill>
          <a:blip r:embed="rId5"/>
          <a:stretch>
            <a:fillRect/>
          </a:stretch>
        </p:blipFill>
        <p:spPr>
          <a:xfrm>
            <a:off x="5145" y="6126163"/>
            <a:ext cx="2284825" cy="731836"/>
          </a:xfrm>
          <a:prstGeom prst="rect">
            <a:avLst/>
          </a:prstGeom>
        </p:spPr>
      </p:pic>
      <p:pic>
        <p:nvPicPr>
          <p:cNvPr id="9" name="Picture 8"/>
          <p:cNvPicPr>
            <a:picLocks noChangeAspect="1"/>
          </p:cNvPicPr>
          <p:nvPr/>
        </p:nvPicPr>
        <p:blipFill>
          <a:blip r:embed="rId6"/>
          <a:stretch>
            <a:fillRect/>
          </a:stretch>
        </p:blipFill>
        <p:spPr>
          <a:xfrm>
            <a:off x="8113059" y="16435"/>
            <a:ext cx="1033680" cy="1026153"/>
          </a:xfrm>
          <a:prstGeom prst="rect">
            <a:avLst/>
          </a:prstGeom>
        </p:spPr>
      </p:pic>
    </p:spTree>
    <p:extLst>
      <p:ext uri="{BB962C8B-B14F-4D97-AF65-F5344CB8AC3E}">
        <p14:creationId xmlns:p14="http://schemas.microsoft.com/office/powerpoint/2010/main" val="2086758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5" name="Title 1"/>
          <p:cNvSpPr txBox="1">
            <a:spLocks/>
          </p:cNvSpPr>
          <p:nvPr/>
        </p:nvSpPr>
        <p:spPr>
          <a:xfrm>
            <a:off x="239482" y="144009"/>
            <a:ext cx="8588826"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tr-TR" sz="4000" dirty="0"/>
          </a:p>
        </p:txBody>
      </p:sp>
      <p:graphicFrame>
        <p:nvGraphicFramePr>
          <p:cNvPr id="14" name="Grafik 1"/>
          <p:cNvGraphicFramePr/>
          <p:nvPr>
            <p:extLst>
              <p:ext uri="{D42A27DB-BD31-4B8C-83A1-F6EECF244321}">
                <p14:modId xmlns:p14="http://schemas.microsoft.com/office/powerpoint/2010/main" val="652286300"/>
              </p:ext>
            </p:extLst>
          </p:nvPr>
        </p:nvGraphicFramePr>
        <p:xfrm>
          <a:off x="218571" y="1007220"/>
          <a:ext cx="2071399" cy="4362044"/>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p:cNvSpPr>
            <a:spLocks noGrp="1"/>
          </p:cNvSpPr>
          <p:nvPr>
            <p:ph type="title"/>
          </p:nvPr>
        </p:nvSpPr>
        <p:spPr/>
        <p:txBody>
          <a:bodyPr>
            <a:normAutofit fontScale="90000"/>
          </a:bodyPr>
          <a:lstStyle/>
          <a:p>
            <a:r>
              <a:rPr lang="en-US" sz="3600" b="1" dirty="0">
                <a:latin typeface="American Typewriter" panose="02090604020004020304" pitchFamily="18" charset="77"/>
              </a:rPr>
              <a:t>3 pillars: </a:t>
            </a:r>
            <a:br>
              <a:rPr lang="en-US" sz="3600" b="1" dirty="0">
                <a:latin typeface="American Typewriter" panose="02090604020004020304" pitchFamily="18" charset="77"/>
              </a:rPr>
            </a:br>
            <a:r>
              <a:rPr lang="en-US" sz="3600" b="1" dirty="0">
                <a:latin typeface="American Typewriter" panose="02090604020004020304" pitchFamily="18" charset="77"/>
              </a:rPr>
              <a:t>Curriculum Development</a:t>
            </a:r>
          </a:p>
        </p:txBody>
      </p:sp>
      <p:sp>
        <p:nvSpPr>
          <p:cNvPr id="3" name="Content Placeholder 2"/>
          <p:cNvSpPr>
            <a:spLocks noGrp="1"/>
          </p:cNvSpPr>
          <p:nvPr>
            <p:ph idx="1"/>
          </p:nvPr>
        </p:nvSpPr>
        <p:spPr/>
        <p:txBody>
          <a:bodyPr>
            <a:normAutofit fontScale="85000" lnSpcReduction="10000"/>
          </a:bodyPr>
          <a:lstStyle/>
          <a:p>
            <a:r>
              <a:rPr lang="en-US" dirty="0">
                <a:latin typeface="American Typewriter" panose="02090604020004020304" pitchFamily="18" charset="77"/>
              </a:rPr>
              <a:t>Certificate program on Inclusive Trade, Gender Equality and </a:t>
            </a:r>
            <a:r>
              <a:rPr lang="en-US" dirty="0" err="1">
                <a:latin typeface="American Typewriter" panose="02090604020004020304" pitchFamily="18" charset="77"/>
              </a:rPr>
              <a:t>Labour</a:t>
            </a:r>
            <a:r>
              <a:rPr lang="en-US" dirty="0">
                <a:latin typeface="American Typewriter" panose="02090604020004020304" pitchFamily="18" charset="77"/>
              </a:rPr>
              <a:t> Clauses</a:t>
            </a:r>
          </a:p>
          <a:p>
            <a:r>
              <a:rPr lang="en-US" dirty="0">
                <a:latin typeface="American Typewriter" panose="02090604020004020304" pitchFamily="18" charset="77"/>
              </a:rPr>
              <a:t>Integrate modules in Istanbul Bilgi University Curricula</a:t>
            </a:r>
          </a:p>
          <a:p>
            <a:r>
              <a:rPr lang="en-US" dirty="0">
                <a:latin typeface="American Typewriter" panose="02090604020004020304" pitchFamily="18" charset="77"/>
              </a:rPr>
              <a:t>WCP Team to offer an interdisciplinary elective course on trade, gender, organizational </a:t>
            </a:r>
            <a:r>
              <a:rPr lang="en-US" dirty="0" err="1">
                <a:latin typeface="American Typewriter" panose="02090604020004020304" pitchFamily="18" charset="77"/>
              </a:rPr>
              <a:t>behaviour</a:t>
            </a:r>
            <a:r>
              <a:rPr lang="en-US" dirty="0">
                <a:latin typeface="American Typewriter" panose="02090604020004020304" pitchFamily="18" charset="77"/>
              </a:rPr>
              <a:t>, law and economics to be included in the Full List of the entire University</a:t>
            </a:r>
          </a:p>
          <a:p>
            <a:r>
              <a:rPr lang="en-US" dirty="0">
                <a:latin typeface="American Typewriter" panose="02090604020004020304" pitchFamily="18" charset="77"/>
              </a:rPr>
              <a:t>A Ph.D. student to join WCP Team to incorporate the project into the new courses</a:t>
            </a:r>
          </a:p>
          <a:p>
            <a:endParaRPr lang="en-US" dirty="0">
              <a:latin typeface="American Typewriter" panose="02090604020004020304" pitchFamily="18" charset="77"/>
            </a:endParaRPr>
          </a:p>
          <a:p>
            <a:endParaRPr lang="en-US" dirty="0"/>
          </a:p>
          <a:p>
            <a:endParaRPr lang="en-US" dirty="0"/>
          </a:p>
          <a:p>
            <a:pPr algn="just"/>
            <a:endParaRPr lang="en-US" b="1" dirty="0"/>
          </a:p>
          <a:p>
            <a:endParaRPr lang="en-US" dirty="0"/>
          </a:p>
          <a:p>
            <a:pPr marL="0" indent="0">
              <a:buNone/>
            </a:pPr>
            <a:endParaRPr lang="en-US" sz="2400" dirty="0"/>
          </a:p>
        </p:txBody>
      </p:sp>
      <p:pic>
        <p:nvPicPr>
          <p:cNvPr id="6" name="Picture 5"/>
          <p:cNvPicPr>
            <a:picLocks noChangeAspect="1"/>
          </p:cNvPicPr>
          <p:nvPr/>
        </p:nvPicPr>
        <p:blipFill>
          <a:blip r:embed="rId5"/>
          <a:stretch>
            <a:fillRect/>
          </a:stretch>
        </p:blipFill>
        <p:spPr>
          <a:xfrm>
            <a:off x="5145" y="6126163"/>
            <a:ext cx="2284825" cy="731836"/>
          </a:xfrm>
          <a:prstGeom prst="rect">
            <a:avLst/>
          </a:prstGeom>
        </p:spPr>
      </p:pic>
      <p:pic>
        <p:nvPicPr>
          <p:cNvPr id="9" name="Picture 8"/>
          <p:cNvPicPr>
            <a:picLocks noChangeAspect="1"/>
          </p:cNvPicPr>
          <p:nvPr/>
        </p:nvPicPr>
        <p:blipFill>
          <a:blip r:embed="rId6"/>
          <a:stretch>
            <a:fillRect/>
          </a:stretch>
        </p:blipFill>
        <p:spPr>
          <a:xfrm>
            <a:off x="8113059" y="16435"/>
            <a:ext cx="1033680" cy="1026153"/>
          </a:xfrm>
          <a:prstGeom prst="rect">
            <a:avLst/>
          </a:prstGeom>
        </p:spPr>
      </p:pic>
    </p:spTree>
    <p:extLst>
      <p:ext uri="{BB962C8B-B14F-4D97-AF65-F5344CB8AC3E}">
        <p14:creationId xmlns:p14="http://schemas.microsoft.com/office/powerpoint/2010/main" val="2071844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5" name="Title 1"/>
          <p:cNvSpPr txBox="1">
            <a:spLocks/>
          </p:cNvSpPr>
          <p:nvPr/>
        </p:nvSpPr>
        <p:spPr>
          <a:xfrm>
            <a:off x="239482" y="144009"/>
            <a:ext cx="8588826"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tr-TR" sz="4000" dirty="0"/>
          </a:p>
        </p:txBody>
      </p:sp>
      <p:graphicFrame>
        <p:nvGraphicFramePr>
          <p:cNvPr id="14" name="Grafik 1"/>
          <p:cNvGraphicFramePr/>
          <p:nvPr/>
        </p:nvGraphicFramePr>
        <p:xfrm>
          <a:off x="218571" y="1007220"/>
          <a:ext cx="2071399" cy="4362044"/>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p:cNvSpPr>
            <a:spLocks noGrp="1"/>
          </p:cNvSpPr>
          <p:nvPr>
            <p:ph type="title"/>
          </p:nvPr>
        </p:nvSpPr>
        <p:spPr/>
        <p:txBody>
          <a:bodyPr>
            <a:normAutofit fontScale="90000"/>
          </a:bodyPr>
          <a:lstStyle/>
          <a:p>
            <a:r>
              <a:rPr lang="en-US" sz="3600" b="1" dirty="0">
                <a:latin typeface="American Typewriter" panose="02090604020004020304" pitchFamily="18" charset="77"/>
              </a:rPr>
              <a:t>3 pillars: </a:t>
            </a:r>
            <a:br>
              <a:rPr lang="en-US" sz="3600" b="1" dirty="0">
                <a:latin typeface="American Typewriter" panose="02090604020004020304" pitchFamily="18" charset="77"/>
              </a:rPr>
            </a:br>
            <a:r>
              <a:rPr lang="en-US" sz="3600" b="1" dirty="0">
                <a:latin typeface="American Typewriter" panose="02090604020004020304" pitchFamily="18" charset="77"/>
              </a:rPr>
              <a:t>Research</a:t>
            </a:r>
          </a:p>
        </p:txBody>
      </p:sp>
      <p:sp>
        <p:nvSpPr>
          <p:cNvPr id="3" name="Content Placeholder 2"/>
          <p:cNvSpPr>
            <a:spLocks noGrp="1"/>
          </p:cNvSpPr>
          <p:nvPr>
            <p:ph idx="1"/>
          </p:nvPr>
        </p:nvSpPr>
        <p:spPr/>
        <p:txBody>
          <a:bodyPr>
            <a:normAutofit fontScale="85000" lnSpcReduction="20000"/>
          </a:bodyPr>
          <a:lstStyle/>
          <a:p>
            <a:r>
              <a:rPr lang="en-US" dirty="0">
                <a:latin typeface="American Typewriter" panose="02090604020004020304" pitchFamily="18" charset="77"/>
              </a:rPr>
              <a:t>Literature review, theoretical framework, and hypotheses refinement </a:t>
            </a:r>
          </a:p>
          <a:p>
            <a:r>
              <a:rPr lang="en-US" dirty="0">
                <a:latin typeface="American Typewriter" panose="02090604020004020304" pitchFamily="18" charset="77"/>
              </a:rPr>
              <a:t>Co-authored article on </a:t>
            </a:r>
            <a:r>
              <a:rPr lang="en-US" dirty="0" err="1">
                <a:latin typeface="American Typewriter" panose="02090604020004020304" pitchFamily="18" charset="77"/>
              </a:rPr>
              <a:t>labour</a:t>
            </a:r>
            <a:r>
              <a:rPr lang="en-US" dirty="0">
                <a:latin typeface="American Typewriter" panose="02090604020004020304" pitchFamily="18" charset="77"/>
              </a:rPr>
              <a:t> clauses in regional trade agreements and potential implications for Turkey and its exporters</a:t>
            </a:r>
          </a:p>
          <a:p>
            <a:r>
              <a:rPr lang="en-US" dirty="0">
                <a:latin typeface="American Typewriter" panose="02090604020004020304" pitchFamily="18" charset="77"/>
              </a:rPr>
              <a:t>Survey on gender-equal workplaces (Survey development + pilot testing)</a:t>
            </a:r>
          </a:p>
          <a:p>
            <a:r>
              <a:rPr lang="en-US" dirty="0">
                <a:latin typeface="American Typewriter" panose="02090604020004020304" pitchFamily="18" charset="77"/>
              </a:rPr>
              <a:t>Article to be submitted to an indexed academic journal in December 2021(Caveat: entire peer-review process and article acceptance likely to exceed project's preset deadline) </a:t>
            </a:r>
          </a:p>
          <a:p>
            <a:r>
              <a:rPr lang="en-US" dirty="0">
                <a:latin typeface="American Typewriter" panose="02090604020004020304" pitchFamily="18" charset="77"/>
              </a:rPr>
              <a:t>Participation in the WTO Public Forum </a:t>
            </a:r>
          </a:p>
          <a:p>
            <a:endParaRPr lang="en-US" dirty="0"/>
          </a:p>
          <a:p>
            <a:pPr algn="just"/>
            <a:endParaRPr lang="en-US" b="1" dirty="0"/>
          </a:p>
          <a:p>
            <a:endParaRPr lang="en-US" dirty="0"/>
          </a:p>
          <a:p>
            <a:pPr marL="0" indent="0">
              <a:buNone/>
            </a:pPr>
            <a:endParaRPr lang="en-US" sz="2400" dirty="0"/>
          </a:p>
        </p:txBody>
      </p:sp>
      <p:pic>
        <p:nvPicPr>
          <p:cNvPr id="6" name="Picture 5"/>
          <p:cNvPicPr>
            <a:picLocks noChangeAspect="1"/>
          </p:cNvPicPr>
          <p:nvPr/>
        </p:nvPicPr>
        <p:blipFill>
          <a:blip r:embed="rId5"/>
          <a:stretch>
            <a:fillRect/>
          </a:stretch>
        </p:blipFill>
        <p:spPr>
          <a:xfrm>
            <a:off x="5145" y="6126163"/>
            <a:ext cx="2284825" cy="731836"/>
          </a:xfrm>
          <a:prstGeom prst="rect">
            <a:avLst/>
          </a:prstGeom>
        </p:spPr>
      </p:pic>
      <p:pic>
        <p:nvPicPr>
          <p:cNvPr id="9" name="Picture 8"/>
          <p:cNvPicPr>
            <a:picLocks noChangeAspect="1"/>
          </p:cNvPicPr>
          <p:nvPr/>
        </p:nvPicPr>
        <p:blipFill>
          <a:blip r:embed="rId6"/>
          <a:stretch>
            <a:fillRect/>
          </a:stretch>
        </p:blipFill>
        <p:spPr>
          <a:xfrm>
            <a:off x="8113059" y="16435"/>
            <a:ext cx="1033680" cy="1026153"/>
          </a:xfrm>
          <a:prstGeom prst="rect">
            <a:avLst/>
          </a:prstGeom>
        </p:spPr>
      </p:pic>
    </p:spTree>
    <p:extLst>
      <p:ext uri="{BB962C8B-B14F-4D97-AF65-F5344CB8AC3E}">
        <p14:creationId xmlns:p14="http://schemas.microsoft.com/office/powerpoint/2010/main" val="3826787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5" name="Title 1"/>
          <p:cNvSpPr txBox="1">
            <a:spLocks/>
          </p:cNvSpPr>
          <p:nvPr/>
        </p:nvSpPr>
        <p:spPr>
          <a:xfrm>
            <a:off x="239482" y="144009"/>
            <a:ext cx="8588826"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tr-TR" sz="4000" dirty="0"/>
          </a:p>
        </p:txBody>
      </p:sp>
      <p:graphicFrame>
        <p:nvGraphicFramePr>
          <p:cNvPr id="14" name="Grafik 1"/>
          <p:cNvGraphicFramePr/>
          <p:nvPr/>
        </p:nvGraphicFramePr>
        <p:xfrm>
          <a:off x="218571" y="1007220"/>
          <a:ext cx="2071399" cy="4362044"/>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p:cNvSpPr>
            <a:spLocks noGrp="1"/>
          </p:cNvSpPr>
          <p:nvPr>
            <p:ph type="title"/>
          </p:nvPr>
        </p:nvSpPr>
        <p:spPr/>
        <p:txBody>
          <a:bodyPr>
            <a:normAutofit fontScale="90000"/>
          </a:bodyPr>
          <a:lstStyle/>
          <a:p>
            <a:r>
              <a:rPr lang="en-US" sz="3600" b="1" dirty="0">
                <a:latin typeface="American Typewriter" panose="02090604020004020304" pitchFamily="18" charset="77"/>
              </a:rPr>
              <a:t>3 pillars: </a:t>
            </a:r>
            <a:br>
              <a:rPr lang="en-US" sz="3600" b="1" dirty="0">
                <a:latin typeface="American Typewriter" panose="02090604020004020304" pitchFamily="18" charset="77"/>
              </a:rPr>
            </a:br>
            <a:r>
              <a:rPr lang="en-US" sz="3600" b="1" dirty="0">
                <a:latin typeface="American Typewriter" panose="02090604020004020304" pitchFamily="18" charset="77"/>
              </a:rPr>
              <a:t>Outreach</a:t>
            </a:r>
          </a:p>
        </p:txBody>
      </p:sp>
      <p:sp>
        <p:nvSpPr>
          <p:cNvPr id="3" name="Content Placeholder 2"/>
          <p:cNvSpPr>
            <a:spLocks noGrp="1"/>
          </p:cNvSpPr>
          <p:nvPr>
            <p:ph idx="1"/>
          </p:nvPr>
        </p:nvSpPr>
        <p:spPr/>
        <p:txBody>
          <a:bodyPr>
            <a:normAutofit fontScale="92500" lnSpcReduction="10000"/>
          </a:bodyPr>
          <a:lstStyle/>
          <a:p>
            <a:r>
              <a:rPr lang="en-US" dirty="0">
                <a:latin typeface="American Typewriter" panose="02090604020004020304" pitchFamily="18" charset="77"/>
              </a:rPr>
              <a:t>Workshop on "International Trade and Gender Equality: How to Bring Together Theory and Practice” (October 2021)</a:t>
            </a:r>
          </a:p>
          <a:p>
            <a:r>
              <a:rPr lang="en-US" dirty="0">
                <a:latin typeface="American Typewriter" panose="02090604020004020304" pitchFamily="18" charset="77"/>
              </a:rPr>
              <a:t>A day workshop on "Inclusive Trade Agreements: Women and </a:t>
            </a:r>
            <a:r>
              <a:rPr lang="en-US" dirty="0" err="1">
                <a:latin typeface="American Typewriter" panose="02090604020004020304" pitchFamily="18" charset="77"/>
              </a:rPr>
              <a:t>Labour</a:t>
            </a:r>
            <a:r>
              <a:rPr lang="en-US" dirty="0">
                <a:latin typeface="American Typewriter" panose="02090604020004020304" pitchFamily="18" charset="77"/>
              </a:rPr>
              <a:t>" in cooperation with other academic institutions and NGOs (November 2021)</a:t>
            </a:r>
          </a:p>
          <a:p>
            <a:r>
              <a:rPr lang="en-US" dirty="0">
                <a:latin typeface="American Typewriter" panose="02090604020004020304" pitchFamily="18" charset="77"/>
              </a:rPr>
              <a:t>Dissemination of the project outcomes via several media channels (Bilgi podcast and online academic seminars) (Fall 2021)</a:t>
            </a:r>
          </a:p>
          <a:p>
            <a:endParaRPr lang="en-US" dirty="0">
              <a:latin typeface="American Typewriter" panose="02090604020004020304" pitchFamily="18" charset="77"/>
            </a:endParaRPr>
          </a:p>
          <a:p>
            <a:endParaRPr lang="en-US" dirty="0">
              <a:latin typeface="American Typewriter" panose="02090604020004020304" pitchFamily="18" charset="77"/>
            </a:endParaRPr>
          </a:p>
          <a:p>
            <a:endParaRPr lang="en-US" dirty="0"/>
          </a:p>
          <a:p>
            <a:endParaRPr lang="en-US" dirty="0"/>
          </a:p>
          <a:p>
            <a:pPr algn="just"/>
            <a:endParaRPr lang="en-US" b="1" dirty="0"/>
          </a:p>
          <a:p>
            <a:endParaRPr lang="en-US" dirty="0"/>
          </a:p>
          <a:p>
            <a:pPr marL="0" indent="0">
              <a:buNone/>
            </a:pPr>
            <a:endParaRPr lang="en-US" sz="2400" dirty="0"/>
          </a:p>
        </p:txBody>
      </p:sp>
      <p:pic>
        <p:nvPicPr>
          <p:cNvPr id="6" name="Picture 5"/>
          <p:cNvPicPr>
            <a:picLocks noChangeAspect="1"/>
          </p:cNvPicPr>
          <p:nvPr/>
        </p:nvPicPr>
        <p:blipFill>
          <a:blip r:embed="rId5"/>
          <a:stretch>
            <a:fillRect/>
          </a:stretch>
        </p:blipFill>
        <p:spPr>
          <a:xfrm>
            <a:off x="5145" y="6126163"/>
            <a:ext cx="2284825" cy="731836"/>
          </a:xfrm>
          <a:prstGeom prst="rect">
            <a:avLst/>
          </a:prstGeom>
        </p:spPr>
      </p:pic>
      <p:pic>
        <p:nvPicPr>
          <p:cNvPr id="9" name="Picture 8"/>
          <p:cNvPicPr>
            <a:picLocks noChangeAspect="1"/>
          </p:cNvPicPr>
          <p:nvPr/>
        </p:nvPicPr>
        <p:blipFill>
          <a:blip r:embed="rId6"/>
          <a:stretch>
            <a:fillRect/>
          </a:stretch>
        </p:blipFill>
        <p:spPr>
          <a:xfrm>
            <a:off x="8113059" y="16435"/>
            <a:ext cx="1033680" cy="1026153"/>
          </a:xfrm>
          <a:prstGeom prst="rect">
            <a:avLst/>
          </a:prstGeom>
        </p:spPr>
      </p:pic>
    </p:spTree>
    <p:extLst>
      <p:ext uri="{BB962C8B-B14F-4D97-AF65-F5344CB8AC3E}">
        <p14:creationId xmlns:p14="http://schemas.microsoft.com/office/powerpoint/2010/main" val="11692203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12889</TotalTime>
  <Words>1454</Words>
  <Application>Microsoft Macintosh PowerPoint</Application>
  <PresentationFormat>On-screen Show (4:3)</PresentationFormat>
  <Paragraphs>95</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American Typewriter</vt:lpstr>
      <vt:lpstr>Arial</vt:lpstr>
      <vt:lpstr>Calibri</vt:lpstr>
      <vt:lpstr>Office Theme</vt:lpstr>
      <vt:lpstr> “Inclusive Trade in Turkey: Legal and Economic Perspectives on Labour and Gender”</vt:lpstr>
      <vt:lpstr>Roadmap</vt:lpstr>
      <vt:lpstr>Purpose / Rationale</vt:lpstr>
      <vt:lpstr>Purpose / Rationale</vt:lpstr>
      <vt:lpstr>Work Plan / Methodology</vt:lpstr>
      <vt:lpstr>Work Plan / Methodology</vt:lpstr>
      <vt:lpstr>3 pillars:  Curriculum Development</vt:lpstr>
      <vt:lpstr>3 pillars:  Research</vt:lpstr>
      <vt:lpstr>3 pillars:  Outreach</vt:lpstr>
      <vt:lpstr>Expected Outcomes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Deniz</dc:creator>
  <cp:lastModifiedBy>Pinar Artiran</cp:lastModifiedBy>
  <cp:revision>368</cp:revision>
  <dcterms:created xsi:type="dcterms:W3CDTF">2013-04-18T14:58:56Z</dcterms:created>
  <dcterms:modified xsi:type="dcterms:W3CDTF">2021-07-08T09:47:04Z</dcterms:modified>
</cp:coreProperties>
</file>