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860" r:id="rId3"/>
    <p:sldId id="849" r:id="rId4"/>
    <p:sldId id="850" r:id="rId5"/>
    <p:sldId id="851" r:id="rId6"/>
    <p:sldId id="262" r:id="rId7"/>
    <p:sldId id="861" r:id="rId8"/>
    <p:sldId id="259" r:id="rId9"/>
    <p:sldId id="260" r:id="rId10"/>
    <p:sldId id="852" r:id="rId11"/>
    <p:sldId id="261" r:id="rId12"/>
    <p:sldId id="855" r:id="rId13"/>
    <p:sldId id="857" r:id="rId14"/>
    <p:sldId id="853" r:id="rId15"/>
    <p:sldId id="862" r:id="rId16"/>
    <p:sldId id="864" r:id="rId17"/>
    <p:sldId id="865" r:id="rId18"/>
    <p:sldId id="863" r:id="rId19"/>
    <p:sldId id="866" r:id="rId20"/>
    <p:sldId id="856" r:id="rId21"/>
    <p:sldId id="858" r:id="rId22"/>
    <p:sldId id="867" r:id="rId23"/>
    <p:sldId id="854" r:id="rId24"/>
    <p:sldId id="859" r:id="rId25"/>
    <p:sldId id="264" r:id="rId26"/>
    <p:sldId id="265" r:id="rId27"/>
    <p:sldId id="276" r:id="rId28"/>
    <p:sldId id="277" r:id="rId29"/>
    <p:sldId id="266" r:id="rId30"/>
    <p:sldId id="868"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660"/>
  </p:normalViewPr>
  <p:slideViewPr>
    <p:cSldViewPr snapToGrid="0">
      <p:cViewPr varScale="1">
        <p:scale>
          <a:sx n="88" d="100"/>
          <a:sy n="88" d="100"/>
        </p:scale>
        <p:origin x="78" y="393"/>
      </p:cViewPr>
      <p:guideLst/>
    </p:cSldViewPr>
  </p:slideViewPr>
  <p:notesTextViewPr>
    <p:cViewPr>
      <p:scale>
        <a:sx n="1" d="1"/>
        <a:sy n="1" d="1"/>
      </p:scale>
      <p:origin x="0" y="0"/>
    </p:cViewPr>
  </p:notesTextViewPr>
  <p:sorterViewPr>
    <p:cViewPr varScale="1">
      <p:scale>
        <a:sx n="100" d="100"/>
        <a:sy n="100" d="100"/>
      </p:scale>
      <p:origin x="0" y="-256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aig\Downloads\AD_MeasuresByEx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aig\Downloads\AD_MeasuresByExp.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raig\Documents\Geneva\UNCTAD\Strategies\AD_MeasuresByExp.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[AD_MeasuresByExp.xlsx]All!$C$1</c:f>
              <c:strCache>
                <c:ptCount val="1"/>
                <c:pt idx="0">
                  <c:v>Importer</c:v>
                </c:pt>
              </c:strCache>
            </c:strRef>
          </c:tx>
          <c:spPr>
            <a:ln w="19050" cap="rnd">
              <a:noFill/>
              <a:round/>
            </a:ln>
            <a:effectLst/>
          </c:spPr>
          <c:marker>
            <c:symbol val="circle"/>
            <c:size val="5"/>
            <c:spPr>
              <a:solidFill>
                <a:srgbClr val="002060"/>
              </a:solidFill>
              <a:ln w="9525">
                <a:solidFill>
                  <a:schemeClr val="accent1"/>
                </a:solidFill>
              </a:ln>
              <a:effectLst/>
            </c:spPr>
          </c:marker>
          <c:xVal>
            <c:numRef>
              <c:f>[AD_MeasuresByExp.xlsx]All!$B$2:$B$82</c:f>
              <c:numCache>
                <c:formatCode>General</c:formatCode>
                <c:ptCount val="81"/>
                <c:pt idx="0">
                  <c:v>3</c:v>
                </c:pt>
                <c:pt idx="1">
                  <c:v>26</c:v>
                </c:pt>
                <c:pt idx="2">
                  <c:v>1</c:v>
                </c:pt>
                <c:pt idx="3">
                  <c:v>19</c:v>
                </c:pt>
                <c:pt idx="4">
                  <c:v>1</c:v>
                </c:pt>
                <c:pt idx="5">
                  <c:v>2</c:v>
                </c:pt>
                <c:pt idx="6">
                  <c:v>7</c:v>
                </c:pt>
                <c:pt idx="7">
                  <c:v>27</c:v>
                </c:pt>
                <c:pt idx="8">
                  <c:v>3</c:v>
                </c:pt>
                <c:pt idx="9">
                  <c:v>114</c:v>
                </c:pt>
                <c:pt idx="10">
                  <c:v>1</c:v>
                </c:pt>
                <c:pt idx="11">
                  <c:v>27</c:v>
                </c:pt>
                <c:pt idx="12">
                  <c:v>22</c:v>
                </c:pt>
                <c:pt idx="13">
                  <c:v>1099</c:v>
                </c:pt>
                <c:pt idx="14">
                  <c:v>5</c:v>
                </c:pt>
                <c:pt idx="15">
                  <c:v>1</c:v>
                </c:pt>
                <c:pt idx="16">
                  <c:v>1</c:v>
                </c:pt>
                <c:pt idx="17">
                  <c:v>1</c:v>
                </c:pt>
                <c:pt idx="18">
                  <c:v>3</c:v>
                </c:pt>
                <c:pt idx="19">
                  <c:v>13</c:v>
                </c:pt>
                <c:pt idx="20">
                  <c:v>0</c:v>
                </c:pt>
                <c:pt idx="21">
                  <c:v>97</c:v>
                </c:pt>
                <c:pt idx="22">
                  <c:v>2</c:v>
                </c:pt>
                <c:pt idx="23">
                  <c:v>73</c:v>
                </c:pt>
                <c:pt idx="24">
                  <c:v>0</c:v>
                </c:pt>
                <c:pt idx="25">
                  <c:v>1</c:v>
                </c:pt>
                <c:pt idx="26">
                  <c:v>1</c:v>
                </c:pt>
                <c:pt idx="27">
                  <c:v>22</c:v>
                </c:pt>
                <c:pt idx="28">
                  <c:v>154</c:v>
                </c:pt>
                <c:pt idx="29">
                  <c:v>150</c:v>
                </c:pt>
                <c:pt idx="30">
                  <c:v>19</c:v>
                </c:pt>
                <c:pt idx="31">
                  <c:v>11</c:v>
                </c:pt>
                <c:pt idx="32">
                  <c:v>0</c:v>
                </c:pt>
                <c:pt idx="33">
                  <c:v>170</c:v>
                </c:pt>
                <c:pt idx="34">
                  <c:v>1</c:v>
                </c:pt>
                <c:pt idx="35">
                  <c:v>21</c:v>
                </c:pt>
                <c:pt idx="36">
                  <c:v>1</c:v>
                </c:pt>
                <c:pt idx="37">
                  <c:v>304</c:v>
                </c:pt>
                <c:pt idx="38">
                  <c:v>1</c:v>
                </c:pt>
                <c:pt idx="39">
                  <c:v>1</c:v>
                </c:pt>
                <c:pt idx="40">
                  <c:v>1</c:v>
                </c:pt>
                <c:pt idx="41">
                  <c:v>4</c:v>
                </c:pt>
                <c:pt idx="42">
                  <c:v>1</c:v>
                </c:pt>
                <c:pt idx="43">
                  <c:v>109</c:v>
                </c:pt>
                <c:pt idx="44">
                  <c:v>56</c:v>
                </c:pt>
                <c:pt idx="45">
                  <c:v>6</c:v>
                </c:pt>
                <c:pt idx="46">
                  <c:v>0</c:v>
                </c:pt>
                <c:pt idx="47">
                  <c:v>3</c:v>
                </c:pt>
                <c:pt idx="48">
                  <c:v>4</c:v>
                </c:pt>
                <c:pt idx="49">
                  <c:v>0</c:v>
                </c:pt>
                <c:pt idx="50">
                  <c:v>1</c:v>
                </c:pt>
                <c:pt idx="51">
                  <c:v>5</c:v>
                </c:pt>
                <c:pt idx="52">
                  <c:v>5</c:v>
                </c:pt>
                <c:pt idx="53">
                  <c:v>10</c:v>
                </c:pt>
                <c:pt idx="54">
                  <c:v>14</c:v>
                </c:pt>
                <c:pt idx="55">
                  <c:v>3</c:v>
                </c:pt>
                <c:pt idx="56">
                  <c:v>3</c:v>
                </c:pt>
                <c:pt idx="57">
                  <c:v>12</c:v>
                </c:pt>
                <c:pt idx="58">
                  <c:v>2</c:v>
                </c:pt>
                <c:pt idx="59">
                  <c:v>136</c:v>
                </c:pt>
                <c:pt idx="60">
                  <c:v>20</c:v>
                </c:pt>
                <c:pt idx="61">
                  <c:v>3</c:v>
                </c:pt>
                <c:pt idx="62">
                  <c:v>3</c:v>
                </c:pt>
                <c:pt idx="63">
                  <c:v>44</c:v>
                </c:pt>
                <c:pt idx="64">
                  <c:v>58</c:v>
                </c:pt>
                <c:pt idx="65">
                  <c:v>4</c:v>
                </c:pt>
                <c:pt idx="66">
                  <c:v>5</c:v>
                </c:pt>
                <c:pt idx="67">
                  <c:v>222</c:v>
                </c:pt>
                <c:pt idx="68">
                  <c:v>170</c:v>
                </c:pt>
                <c:pt idx="69">
                  <c:v>4</c:v>
                </c:pt>
                <c:pt idx="70">
                  <c:v>3</c:v>
                </c:pt>
                <c:pt idx="71">
                  <c:v>67</c:v>
                </c:pt>
                <c:pt idx="72">
                  <c:v>80</c:v>
                </c:pt>
                <c:pt idx="73">
                  <c:v>25</c:v>
                </c:pt>
                <c:pt idx="74">
                  <c:v>63</c:v>
                </c:pt>
                <c:pt idx="75">
                  <c:v>195</c:v>
                </c:pt>
                <c:pt idx="76">
                  <c:v>3</c:v>
                </c:pt>
                <c:pt idx="77">
                  <c:v>1</c:v>
                </c:pt>
                <c:pt idx="78">
                  <c:v>13</c:v>
                </c:pt>
                <c:pt idx="79">
                  <c:v>72</c:v>
                </c:pt>
                <c:pt idx="80">
                  <c:v>1</c:v>
                </c:pt>
              </c:numCache>
            </c:numRef>
          </c:xVal>
          <c:yVal>
            <c:numRef>
              <c:f>[AD_MeasuresByExp.xlsx]All!$C$2:$C$82</c:f>
              <c:numCache>
                <c:formatCode>General</c:formatCode>
                <c:ptCount val="81"/>
                <c:pt idx="0">
                  <c:v>0</c:v>
                </c:pt>
                <c:pt idx="1">
                  <c:v>284</c:v>
                </c:pt>
                <c:pt idx="2">
                  <c:v>0</c:v>
                </c:pt>
                <c:pt idx="3">
                  <c:v>170</c:v>
                </c:pt>
                <c:pt idx="4">
                  <c:v>0</c:v>
                </c:pt>
                <c:pt idx="5">
                  <c:v>0</c:v>
                </c:pt>
                <c:pt idx="6">
                  <c:v>0</c:v>
                </c:pt>
                <c:pt idx="7">
                  <c:v>0</c:v>
                </c:pt>
                <c:pt idx="8">
                  <c:v>0</c:v>
                </c:pt>
                <c:pt idx="9">
                  <c:v>269</c:v>
                </c:pt>
                <c:pt idx="10">
                  <c:v>0</c:v>
                </c:pt>
                <c:pt idx="11">
                  <c:v>180</c:v>
                </c:pt>
                <c:pt idx="12">
                  <c:v>14</c:v>
                </c:pt>
                <c:pt idx="13">
                  <c:v>261</c:v>
                </c:pt>
                <c:pt idx="14">
                  <c:v>49</c:v>
                </c:pt>
                <c:pt idx="15">
                  <c:v>4</c:v>
                </c:pt>
                <c:pt idx="16">
                  <c:v>0</c:v>
                </c:pt>
                <c:pt idx="17">
                  <c:v>4</c:v>
                </c:pt>
                <c:pt idx="18">
                  <c:v>0</c:v>
                </c:pt>
                <c:pt idx="19">
                  <c:v>77</c:v>
                </c:pt>
                <c:pt idx="20">
                  <c:v>1</c:v>
                </c:pt>
                <c:pt idx="21">
                  <c:v>341</c:v>
                </c:pt>
                <c:pt idx="22">
                  <c:v>0</c:v>
                </c:pt>
                <c:pt idx="23">
                  <c:v>0</c:v>
                </c:pt>
                <c:pt idx="24">
                  <c:v>1</c:v>
                </c:pt>
                <c:pt idx="25">
                  <c:v>1</c:v>
                </c:pt>
                <c:pt idx="26">
                  <c:v>0</c:v>
                </c:pt>
                <c:pt idx="27">
                  <c:v>0</c:v>
                </c:pt>
                <c:pt idx="28">
                  <c:v>744</c:v>
                </c:pt>
                <c:pt idx="29">
                  <c:v>65</c:v>
                </c:pt>
                <c:pt idx="30">
                  <c:v>0</c:v>
                </c:pt>
                <c:pt idx="31">
                  <c:v>27</c:v>
                </c:pt>
                <c:pt idx="32">
                  <c:v>4</c:v>
                </c:pt>
                <c:pt idx="33">
                  <c:v>15</c:v>
                </c:pt>
                <c:pt idx="34">
                  <c:v>0</c:v>
                </c:pt>
                <c:pt idx="35">
                  <c:v>0</c:v>
                </c:pt>
                <c:pt idx="36">
                  <c:v>0</c:v>
                </c:pt>
                <c:pt idx="37">
                  <c:v>102</c:v>
                </c:pt>
                <c:pt idx="38">
                  <c:v>0</c:v>
                </c:pt>
                <c:pt idx="39">
                  <c:v>0</c:v>
                </c:pt>
                <c:pt idx="40">
                  <c:v>0</c:v>
                </c:pt>
                <c:pt idx="41">
                  <c:v>0</c:v>
                </c:pt>
                <c:pt idx="42">
                  <c:v>0</c:v>
                </c:pt>
                <c:pt idx="43">
                  <c:v>66</c:v>
                </c:pt>
                <c:pt idx="44">
                  <c:v>143</c:v>
                </c:pt>
                <c:pt idx="45">
                  <c:v>0</c:v>
                </c:pt>
                <c:pt idx="46">
                  <c:v>14</c:v>
                </c:pt>
                <c:pt idx="47">
                  <c:v>0</c:v>
                </c:pt>
                <c:pt idx="48">
                  <c:v>26</c:v>
                </c:pt>
                <c:pt idx="49">
                  <c:v>1</c:v>
                </c:pt>
                <c:pt idx="50">
                  <c:v>0</c:v>
                </c:pt>
                <c:pt idx="51">
                  <c:v>0</c:v>
                </c:pt>
                <c:pt idx="52">
                  <c:v>0</c:v>
                </c:pt>
                <c:pt idx="53">
                  <c:v>0</c:v>
                </c:pt>
                <c:pt idx="54">
                  <c:v>97</c:v>
                </c:pt>
                <c:pt idx="55">
                  <c:v>2</c:v>
                </c:pt>
                <c:pt idx="56">
                  <c:v>53</c:v>
                </c:pt>
                <c:pt idx="57">
                  <c:v>13</c:v>
                </c:pt>
                <c:pt idx="58">
                  <c:v>0</c:v>
                </c:pt>
                <c:pt idx="59">
                  <c:v>48</c:v>
                </c:pt>
                <c:pt idx="60">
                  <c:v>6</c:v>
                </c:pt>
                <c:pt idx="61">
                  <c:v>0</c:v>
                </c:pt>
                <c:pt idx="62">
                  <c:v>0</c:v>
                </c:pt>
                <c:pt idx="63">
                  <c:v>2</c:v>
                </c:pt>
                <c:pt idx="64">
                  <c:v>144</c:v>
                </c:pt>
                <c:pt idx="65">
                  <c:v>0</c:v>
                </c:pt>
                <c:pt idx="66">
                  <c:v>0</c:v>
                </c:pt>
                <c:pt idx="67">
                  <c:v>27</c:v>
                </c:pt>
                <c:pt idx="68">
                  <c:v>62</c:v>
                </c:pt>
                <c:pt idx="69">
                  <c:v>8</c:v>
                </c:pt>
                <c:pt idx="71">
                  <c:v>201</c:v>
                </c:pt>
                <c:pt idx="72">
                  <c:v>64</c:v>
                </c:pt>
                <c:pt idx="73">
                  <c:v>0</c:v>
                </c:pt>
                <c:pt idx="74">
                  <c:v>0</c:v>
                </c:pt>
                <c:pt idx="75">
                  <c:v>573</c:v>
                </c:pt>
                <c:pt idx="76">
                  <c:v>1</c:v>
                </c:pt>
                <c:pt idx="77">
                  <c:v>0</c:v>
                </c:pt>
                <c:pt idx="78">
                  <c:v>25</c:v>
                </c:pt>
                <c:pt idx="79">
                  <c:v>17</c:v>
                </c:pt>
                <c:pt idx="80">
                  <c:v>0</c:v>
                </c:pt>
              </c:numCache>
            </c:numRef>
          </c:yVal>
          <c:smooth val="0"/>
          <c:extLst>
            <c:ext xmlns:c16="http://schemas.microsoft.com/office/drawing/2014/chart" uri="{C3380CC4-5D6E-409C-BE32-E72D297353CC}">
              <c16:uniqueId val="{00000000-D210-491F-B620-29726EB1DD15}"/>
            </c:ext>
          </c:extLst>
        </c:ser>
        <c:dLbls>
          <c:showLegendKey val="0"/>
          <c:showVal val="0"/>
          <c:showCatName val="0"/>
          <c:showSerName val="0"/>
          <c:showPercent val="0"/>
          <c:showBubbleSize val="0"/>
        </c:dLbls>
        <c:axId val="283674048"/>
        <c:axId val="283668952"/>
      </c:scatterChart>
      <c:valAx>
        <c:axId val="28367404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83668952"/>
        <c:crosses val="autoZero"/>
        <c:crossBetween val="midCat"/>
      </c:valAx>
      <c:valAx>
        <c:axId val="283668952"/>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83674048"/>
        <c:crosses val="autoZero"/>
        <c:crossBetween val="midCat"/>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[AD_MeasuresByExp.xlsx]WOoutliers!$C$1</c:f>
              <c:strCache>
                <c:ptCount val="1"/>
                <c:pt idx="0">
                  <c:v>Importer</c:v>
                </c:pt>
              </c:strCache>
            </c:strRef>
          </c:tx>
          <c:spPr>
            <a:ln w="19050" cap="rnd">
              <a:noFill/>
              <a:round/>
            </a:ln>
            <a:effectLst/>
          </c:spPr>
          <c:marker>
            <c:symbol val="circle"/>
            <c:size val="5"/>
            <c:spPr>
              <a:solidFill>
                <a:srgbClr val="002060"/>
              </a:solidFill>
              <a:ln w="9525">
                <a:solidFill>
                  <a:schemeClr val="accent1"/>
                </a:solidFill>
              </a:ln>
              <a:effectLst/>
            </c:spPr>
          </c:marker>
          <c:xVal>
            <c:numRef>
              <c:f>[AD_MeasuresByExp.xlsx]WOoutliers!$B$2:$B$79</c:f>
              <c:numCache>
                <c:formatCode>General</c:formatCode>
                <c:ptCount val="78"/>
                <c:pt idx="0">
                  <c:v>3</c:v>
                </c:pt>
                <c:pt idx="1">
                  <c:v>26</c:v>
                </c:pt>
                <c:pt idx="2">
                  <c:v>1</c:v>
                </c:pt>
                <c:pt idx="3">
                  <c:v>19</c:v>
                </c:pt>
                <c:pt idx="4">
                  <c:v>1</c:v>
                </c:pt>
                <c:pt idx="5">
                  <c:v>2</c:v>
                </c:pt>
                <c:pt idx="6">
                  <c:v>7</c:v>
                </c:pt>
                <c:pt idx="7">
                  <c:v>27</c:v>
                </c:pt>
                <c:pt idx="8">
                  <c:v>3</c:v>
                </c:pt>
                <c:pt idx="9">
                  <c:v>114</c:v>
                </c:pt>
                <c:pt idx="10">
                  <c:v>1</c:v>
                </c:pt>
                <c:pt idx="11">
                  <c:v>27</c:v>
                </c:pt>
                <c:pt idx="12">
                  <c:v>22</c:v>
                </c:pt>
                <c:pt idx="13">
                  <c:v>5</c:v>
                </c:pt>
                <c:pt idx="14">
                  <c:v>1</c:v>
                </c:pt>
                <c:pt idx="15">
                  <c:v>1</c:v>
                </c:pt>
                <c:pt idx="16">
                  <c:v>1</c:v>
                </c:pt>
                <c:pt idx="17">
                  <c:v>3</c:v>
                </c:pt>
                <c:pt idx="18">
                  <c:v>13</c:v>
                </c:pt>
                <c:pt idx="19">
                  <c:v>0</c:v>
                </c:pt>
                <c:pt idx="20">
                  <c:v>97</c:v>
                </c:pt>
                <c:pt idx="21">
                  <c:v>2</c:v>
                </c:pt>
                <c:pt idx="22">
                  <c:v>73</c:v>
                </c:pt>
                <c:pt idx="23">
                  <c:v>0</c:v>
                </c:pt>
                <c:pt idx="24">
                  <c:v>1</c:v>
                </c:pt>
                <c:pt idx="25">
                  <c:v>1</c:v>
                </c:pt>
                <c:pt idx="26">
                  <c:v>22</c:v>
                </c:pt>
                <c:pt idx="27">
                  <c:v>150</c:v>
                </c:pt>
                <c:pt idx="28">
                  <c:v>19</c:v>
                </c:pt>
                <c:pt idx="29">
                  <c:v>11</c:v>
                </c:pt>
                <c:pt idx="30">
                  <c:v>0</c:v>
                </c:pt>
                <c:pt idx="31">
                  <c:v>170</c:v>
                </c:pt>
                <c:pt idx="32">
                  <c:v>1</c:v>
                </c:pt>
                <c:pt idx="33">
                  <c:v>21</c:v>
                </c:pt>
                <c:pt idx="34">
                  <c:v>1</c:v>
                </c:pt>
                <c:pt idx="35">
                  <c:v>304</c:v>
                </c:pt>
                <c:pt idx="36">
                  <c:v>1</c:v>
                </c:pt>
                <c:pt idx="37">
                  <c:v>1</c:v>
                </c:pt>
                <c:pt idx="38">
                  <c:v>1</c:v>
                </c:pt>
                <c:pt idx="39">
                  <c:v>4</c:v>
                </c:pt>
                <c:pt idx="40">
                  <c:v>1</c:v>
                </c:pt>
                <c:pt idx="41">
                  <c:v>109</c:v>
                </c:pt>
                <c:pt idx="42">
                  <c:v>56</c:v>
                </c:pt>
                <c:pt idx="43">
                  <c:v>6</c:v>
                </c:pt>
                <c:pt idx="44">
                  <c:v>0</c:v>
                </c:pt>
                <c:pt idx="45">
                  <c:v>3</c:v>
                </c:pt>
                <c:pt idx="46">
                  <c:v>4</c:v>
                </c:pt>
                <c:pt idx="47">
                  <c:v>0</c:v>
                </c:pt>
                <c:pt idx="48">
                  <c:v>1</c:v>
                </c:pt>
                <c:pt idx="49">
                  <c:v>5</c:v>
                </c:pt>
                <c:pt idx="50">
                  <c:v>5</c:v>
                </c:pt>
                <c:pt idx="51">
                  <c:v>10</c:v>
                </c:pt>
                <c:pt idx="52">
                  <c:v>14</c:v>
                </c:pt>
                <c:pt idx="53">
                  <c:v>3</c:v>
                </c:pt>
                <c:pt idx="54">
                  <c:v>3</c:v>
                </c:pt>
                <c:pt idx="55">
                  <c:v>12</c:v>
                </c:pt>
                <c:pt idx="56">
                  <c:v>2</c:v>
                </c:pt>
                <c:pt idx="57">
                  <c:v>136</c:v>
                </c:pt>
                <c:pt idx="58">
                  <c:v>20</c:v>
                </c:pt>
                <c:pt idx="59">
                  <c:v>3</c:v>
                </c:pt>
                <c:pt idx="60">
                  <c:v>3</c:v>
                </c:pt>
                <c:pt idx="61">
                  <c:v>44</c:v>
                </c:pt>
                <c:pt idx="62">
                  <c:v>58</c:v>
                </c:pt>
                <c:pt idx="63">
                  <c:v>4</c:v>
                </c:pt>
                <c:pt idx="64">
                  <c:v>5</c:v>
                </c:pt>
                <c:pt idx="65">
                  <c:v>222</c:v>
                </c:pt>
                <c:pt idx="66">
                  <c:v>170</c:v>
                </c:pt>
                <c:pt idx="67">
                  <c:v>4</c:v>
                </c:pt>
                <c:pt idx="68">
                  <c:v>3</c:v>
                </c:pt>
                <c:pt idx="69">
                  <c:v>67</c:v>
                </c:pt>
                <c:pt idx="70">
                  <c:v>80</c:v>
                </c:pt>
                <c:pt idx="71">
                  <c:v>25</c:v>
                </c:pt>
                <c:pt idx="72">
                  <c:v>63</c:v>
                </c:pt>
                <c:pt idx="73">
                  <c:v>3</c:v>
                </c:pt>
                <c:pt idx="74">
                  <c:v>1</c:v>
                </c:pt>
                <c:pt idx="75">
                  <c:v>13</c:v>
                </c:pt>
                <c:pt idx="76">
                  <c:v>72</c:v>
                </c:pt>
                <c:pt idx="77">
                  <c:v>1</c:v>
                </c:pt>
              </c:numCache>
            </c:numRef>
          </c:xVal>
          <c:yVal>
            <c:numRef>
              <c:f>[AD_MeasuresByExp.xlsx]WOoutliers!$C$2:$C$79</c:f>
              <c:numCache>
                <c:formatCode>General</c:formatCode>
                <c:ptCount val="78"/>
                <c:pt idx="0">
                  <c:v>0</c:v>
                </c:pt>
                <c:pt idx="1">
                  <c:v>284</c:v>
                </c:pt>
                <c:pt idx="2">
                  <c:v>0</c:v>
                </c:pt>
                <c:pt idx="3">
                  <c:v>170</c:v>
                </c:pt>
                <c:pt idx="4">
                  <c:v>0</c:v>
                </c:pt>
                <c:pt idx="5">
                  <c:v>0</c:v>
                </c:pt>
                <c:pt idx="6">
                  <c:v>0</c:v>
                </c:pt>
                <c:pt idx="7">
                  <c:v>0</c:v>
                </c:pt>
                <c:pt idx="8">
                  <c:v>0</c:v>
                </c:pt>
                <c:pt idx="9">
                  <c:v>269</c:v>
                </c:pt>
                <c:pt idx="10">
                  <c:v>0</c:v>
                </c:pt>
                <c:pt idx="11">
                  <c:v>180</c:v>
                </c:pt>
                <c:pt idx="12">
                  <c:v>14</c:v>
                </c:pt>
                <c:pt idx="13">
                  <c:v>49</c:v>
                </c:pt>
                <c:pt idx="14">
                  <c:v>4</c:v>
                </c:pt>
                <c:pt idx="15">
                  <c:v>0</c:v>
                </c:pt>
                <c:pt idx="16">
                  <c:v>4</c:v>
                </c:pt>
                <c:pt idx="17">
                  <c:v>0</c:v>
                </c:pt>
                <c:pt idx="18">
                  <c:v>77</c:v>
                </c:pt>
                <c:pt idx="19">
                  <c:v>1</c:v>
                </c:pt>
                <c:pt idx="20">
                  <c:v>341</c:v>
                </c:pt>
                <c:pt idx="21">
                  <c:v>0</c:v>
                </c:pt>
                <c:pt idx="22">
                  <c:v>0</c:v>
                </c:pt>
                <c:pt idx="23">
                  <c:v>1</c:v>
                </c:pt>
                <c:pt idx="24">
                  <c:v>1</c:v>
                </c:pt>
                <c:pt idx="25">
                  <c:v>0</c:v>
                </c:pt>
                <c:pt idx="26">
                  <c:v>0</c:v>
                </c:pt>
                <c:pt idx="27">
                  <c:v>65</c:v>
                </c:pt>
                <c:pt idx="28">
                  <c:v>0</c:v>
                </c:pt>
                <c:pt idx="29">
                  <c:v>27</c:v>
                </c:pt>
                <c:pt idx="30">
                  <c:v>4</c:v>
                </c:pt>
                <c:pt idx="31">
                  <c:v>15</c:v>
                </c:pt>
                <c:pt idx="32">
                  <c:v>0</c:v>
                </c:pt>
                <c:pt idx="33">
                  <c:v>0</c:v>
                </c:pt>
                <c:pt idx="34">
                  <c:v>0</c:v>
                </c:pt>
                <c:pt idx="35">
                  <c:v>102</c:v>
                </c:pt>
                <c:pt idx="36">
                  <c:v>0</c:v>
                </c:pt>
                <c:pt idx="37">
                  <c:v>0</c:v>
                </c:pt>
                <c:pt idx="38">
                  <c:v>0</c:v>
                </c:pt>
                <c:pt idx="39">
                  <c:v>0</c:v>
                </c:pt>
                <c:pt idx="40">
                  <c:v>0</c:v>
                </c:pt>
                <c:pt idx="41">
                  <c:v>66</c:v>
                </c:pt>
                <c:pt idx="42">
                  <c:v>143</c:v>
                </c:pt>
                <c:pt idx="43">
                  <c:v>0</c:v>
                </c:pt>
                <c:pt idx="44">
                  <c:v>14</c:v>
                </c:pt>
                <c:pt idx="45">
                  <c:v>0</c:v>
                </c:pt>
                <c:pt idx="46">
                  <c:v>26</c:v>
                </c:pt>
                <c:pt idx="47">
                  <c:v>1</c:v>
                </c:pt>
                <c:pt idx="48">
                  <c:v>0</c:v>
                </c:pt>
                <c:pt idx="49">
                  <c:v>0</c:v>
                </c:pt>
                <c:pt idx="50">
                  <c:v>0</c:v>
                </c:pt>
                <c:pt idx="51">
                  <c:v>0</c:v>
                </c:pt>
                <c:pt idx="52">
                  <c:v>97</c:v>
                </c:pt>
                <c:pt idx="53">
                  <c:v>2</c:v>
                </c:pt>
                <c:pt idx="54">
                  <c:v>53</c:v>
                </c:pt>
                <c:pt idx="55">
                  <c:v>13</c:v>
                </c:pt>
                <c:pt idx="56">
                  <c:v>0</c:v>
                </c:pt>
                <c:pt idx="57">
                  <c:v>48</c:v>
                </c:pt>
                <c:pt idx="58">
                  <c:v>6</c:v>
                </c:pt>
                <c:pt idx="59">
                  <c:v>0</c:v>
                </c:pt>
                <c:pt idx="60">
                  <c:v>0</c:v>
                </c:pt>
                <c:pt idx="61">
                  <c:v>2</c:v>
                </c:pt>
                <c:pt idx="62">
                  <c:v>144</c:v>
                </c:pt>
                <c:pt idx="63">
                  <c:v>0</c:v>
                </c:pt>
                <c:pt idx="64">
                  <c:v>0</c:v>
                </c:pt>
                <c:pt idx="65">
                  <c:v>27</c:v>
                </c:pt>
                <c:pt idx="66">
                  <c:v>62</c:v>
                </c:pt>
                <c:pt idx="67">
                  <c:v>8</c:v>
                </c:pt>
                <c:pt idx="69">
                  <c:v>201</c:v>
                </c:pt>
                <c:pt idx="70">
                  <c:v>64</c:v>
                </c:pt>
                <c:pt idx="71">
                  <c:v>0</c:v>
                </c:pt>
                <c:pt idx="72">
                  <c:v>0</c:v>
                </c:pt>
                <c:pt idx="73">
                  <c:v>1</c:v>
                </c:pt>
                <c:pt idx="74">
                  <c:v>0</c:v>
                </c:pt>
                <c:pt idx="75">
                  <c:v>25</c:v>
                </c:pt>
                <c:pt idx="76">
                  <c:v>17</c:v>
                </c:pt>
                <c:pt idx="77">
                  <c:v>0</c:v>
                </c:pt>
              </c:numCache>
            </c:numRef>
          </c:yVal>
          <c:smooth val="0"/>
          <c:extLst>
            <c:ext xmlns:c16="http://schemas.microsoft.com/office/drawing/2014/chart" uri="{C3380CC4-5D6E-409C-BE32-E72D297353CC}">
              <c16:uniqueId val="{00000000-E7DB-4D06-A4F3-C72008FE1703}"/>
            </c:ext>
          </c:extLst>
        </c:ser>
        <c:dLbls>
          <c:showLegendKey val="0"/>
          <c:showVal val="0"/>
          <c:showCatName val="0"/>
          <c:showSerName val="0"/>
          <c:showPercent val="0"/>
          <c:showBubbleSize val="0"/>
        </c:dLbls>
        <c:axId val="244056680"/>
        <c:axId val="200885408"/>
      </c:scatterChart>
      <c:valAx>
        <c:axId val="24405668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0885408"/>
        <c:crosses val="autoZero"/>
        <c:crossBetween val="midCat"/>
      </c:valAx>
      <c:valAx>
        <c:axId val="200885408"/>
        <c:scaling>
          <c:orientation val="minMax"/>
          <c:max val="35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44056680"/>
        <c:crosses val="autoZero"/>
        <c:crossBetween val="midCat"/>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Sheet1!$C$2</c:f>
              <c:strCache>
                <c:ptCount val="1"/>
                <c:pt idx="0">
                  <c:v>AD Orders Imposed</c:v>
                </c:pt>
              </c:strCache>
            </c:strRef>
          </c:tx>
          <c:spPr>
            <a:ln w="19050" cap="rnd">
              <a:noFill/>
              <a:round/>
            </a:ln>
            <a:effectLst/>
          </c:spPr>
          <c:marker>
            <c:symbol val="circle"/>
            <c:size val="5"/>
            <c:spPr>
              <a:solidFill>
                <a:schemeClr val="accent1">
                  <a:lumMod val="50000"/>
                </a:schemeClr>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Sheet1!$B$3:$B$79</c:f>
              <c:numCache>
                <c:formatCode>General</c:formatCode>
                <c:ptCount val="77"/>
                <c:pt idx="0">
                  <c:v>22</c:v>
                </c:pt>
                <c:pt idx="1">
                  <c:v>2</c:v>
                </c:pt>
                <c:pt idx="2">
                  <c:v>17</c:v>
                </c:pt>
                <c:pt idx="4">
                  <c:v>1</c:v>
                </c:pt>
                <c:pt idx="5">
                  <c:v>0</c:v>
                </c:pt>
                <c:pt idx="6">
                  <c:v>17</c:v>
                </c:pt>
                <c:pt idx="7">
                  <c:v>0</c:v>
                </c:pt>
                <c:pt idx="8">
                  <c:v>23</c:v>
                </c:pt>
                <c:pt idx="9">
                  <c:v>12</c:v>
                </c:pt>
                <c:pt idx="10">
                  <c:v>49</c:v>
                </c:pt>
                <c:pt idx="11">
                  <c:v>7</c:v>
                </c:pt>
                <c:pt idx="12">
                  <c:v>1</c:v>
                </c:pt>
                <c:pt idx="13">
                  <c:v>0</c:v>
                </c:pt>
                <c:pt idx="14">
                  <c:v>8</c:v>
                </c:pt>
                <c:pt idx="17">
                  <c:v>3</c:v>
                </c:pt>
                <c:pt idx="18">
                  <c:v>5</c:v>
                </c:pt>
                <c:pt idx="19">
                  <c:v>0</c:v>
                </c:pt>
                <c:pt idx="20">
                  <c:v>90</c:v>
                </c:pt>
                <c:pt idx="21">
                  <c:v>0</c:v>
                </c:pt>
                <c:pt idx="22">
                  <c:v>2</c:v>
                </c:pt>
                <c:pt idx="23">
                  <c:v>0</c:v>
                </c:pt>
                <c:pt idx="24">
                  <c:v>0</c:v>
                </c:pt>
                <c:pt idx="25">
                  <c:v>32</c:v>
                </c:pt>
                <c:pt idx="26">
                  <c:v>12</c:v>
                </c:pt>
                <c:pt idx="27">
                  <c:v>0</c:v>
                </c:pt>
                <c:pt idx="31">
                  <c:v>0</c:v>
                </c:pt>
                <c:pt idx="32">
                  <c:v>16</c:v>
                </c:pt>
                <c:pt idx="33">
                  <c:v>0</c:v>
                </c:pt>
                <c:pt idx="34">
                  <c:v>1</c:v>
                </c:pt>
                <c:pt idx="35">
                  <c:v>0</c:v>
                </c:pt>
                <c:pt idx="36">
                  <c:v>19</c:v>
                </c:pt>
                <c:pt idx="37">
                  <c:v>0</c:v>
                </c:pt>
                <c:pt idx="38">
                  <c:v>1</c:v>
                </c:pt>
                <c:pt idx="39">
                  <c:v>0</c:v>
                </c:pt>
                <c:pt idx="40">
                  <c:v>0</c:v>
                </c:pt>
                <c:pt idx="41">
                  <c:v>1</c:v>
                </c:pt>
                <c:pt idx="42">
                  <c:v>15</c:v>
                </c:pt>
                <c:pt idx="43">
                  <c:v>1</c:v>
                </c:pt>
                <c:pt idx="45">
                  <c:v>0</c:v>
                </c:pt>
                <c:pt idx="46">
                  <c:v>0</c:v>
                </c:pt>
                <c:pt idx="48">
                  <c:v>2</c:v>
                </c:pt>
                <c:pt idx="49">
                  <c:v>0</c:v>
                </c:pt>
                <c:pt idx="50">
                  <c:v>0</c:v>
                </c:pt>
                <c:pt idx="51">
                  <c:v>0</c:v>
                </c:pt>
                <c:pt idx="52">
                  <c:v>4</c:v>
                </c:pt>
                <c:pt idx="53">
                  <c:v>0</c:v>
                </c:pt>
                <c:pt idx="54">
                  <c:v>6</c:v>
                </c:pt>
                <c:pt idx="56">
                  <c:v>6</c:v>
                </c:pt>
                <c:pt idx="57">
                  <c:v>1</c:v>
                </c:pt>
                <c:pt idx="58">
                  <c:v>11</c:v>
                </c:pt>
                <c:pt idx="59">
                  <c:v>2</c:v>
                </c:pt>
                <c:pt idx="60">
                  <c:v>0</c:v>
                </c:pt>
                <c:pt idx="61">
                  <c:v>5</c:v>
                </c:pt>
                <c:pt idx="62">
                  <c:v>0</c:v>
                </c:pt>
                <c:pt idx="63">
                  <c:v>0</c:v>
                </c:pt>
                <c:pt idx="66">
                  <c:v>0</c:v>
                </c:pt>
                <c:pt idx="67">
                  <c:v>4</c:v>
                </c:pt>
                <c:pt idx="68">
                  <c:v>2</c:v>
                </c:pt>
                <c:pt idx="69">
                  <c:v>12</c:v>
                </c:pt>
                <c:pt idx="70">
                  <c:v>4</c:v>
                </c:pt>
                <c:pt idx="71">
                  <c:v>1</c:v>
                </c:pt>
                <c:pt idx="72">
                  <c:v>156</c:v>
                </c:pt>
                <c:pt idx="73">
                  <c:v>1</c:v>
                </c:pt>
                <c:pt idx="74">
                  <c:v>2</c:v>
                </c:pt>
                <c:pt idx="75">
                  <c:v>0</c:v>
                </c:pt>
                <c:pt idx="76">
                  <c:v>0</c:v>
                </c:pt>
              </c:numCache>
            </c:numRef>
          </c:xVal>
          <c:yVal>
            <c:numRef>
              <c:f>Sheet1!$C$3:$C$79</c:f>
              <c:numCache>
                <c:formatCode>General</c:formatCode>
                <c:ptCount val="77"/>
                <c:pt idx="0">
                  <c:v>284</c:v>
                </c:pt>
                <c:pt idx="1">
                  <c:v>0</c:v>
                </c:pt>
                <c:pt idx="2">
                  <c:v>170</c:v>
                </c:pt>
                <c:pt idx="4">
                  <c:v>0</c:v>
                </c:pt>
                <c:pt idx="5">
                  <c:v>0</c:v>
                </c:pt>
                <c:pt idx="6">
                  <c:v>269</c:v>
                </c:pt>
                <c:pt idx="7">
                  <c:v>0</c:v>
                </c:pt>
                <c:pt idx="8">
                  <c:v>180</c:v>
                </c:pt>
                <c:pt idx="9">
                  <c:v>14</c:v>
                </c:pt>
                <c:pt idx="10">
                  <c:v>261</c:v>
                </c:pt>
                <c:pt idx="11">
                  <c:v>49</c:v>
                </c:pt>
                <c:pt idx="12">
                  <c:v>4</c:v>
                </c:pt>
                <c:pt idx="13">
                  <c:v>0</c:v>
                </c:pt>
                <c:pt idx="14">
                  <c:v>4</c:v>
                </c:pt>
                <c:pt idx="17">
                  <c:v>0</c:v>
                </c:pt>
                <c:pt idx="18">
                  <c:v>77</c:v>
                </c:pt>
                <c:pt idx="19">
                  <c:v>1</c:v>
                </c:pt>
                <c:pt idx="20">
                  <c:v>341</c:v>
                </c:pt>
                <c:pt idx="21">
                  <c:v>1</c:v>
                </c:pt>
                <c:pt idx="22">
                  <c:v>1</c:v>
                </c:pt>
                <c:pt idx="23">
                  <c:v>0</c:v>
                </c:pt>
                <c:pt idx="24">
                  <c:v>0</c:v>
                </c:pt>
                <c:pt idx="25">
                  <c:v>744</c:v>
                </c:pt>
                <c:pt idx="26">
                  <c:v>65</c:v>
                </c:pt>
                <c:pt idx="27">
                  <c:v>27</c:v>
                </c:pt>
                <c:pt idx="31">
                  <c:v>4</c:v>
                </c:pt>
                <c:pt idx="32">
                  <c:v>15</c:v>
                </c:pt>
                <c:pt idx="33">
                  <c:v>0</c:v>
                </c:pt>
                <c:pt idx="34">
                  <c:v>0</c:v>
                </c:pt>
                <c:pt idx="35">
                  <c:v>0</c:v>
                </c:pt>
                <c:pt idx="36">
                  <c:v>102</c:v>
                </c:pt>
                <c:pt idx="37">
                  <c:v>0</c:v>
                </c:pt>
                <c:pt idx="38">
                  <c:v>0</c:v>
                </c:pt>
                <c:pt idx="39">
                  <c:v>0</c:v>
                </c:pt>
                <c:pt idx="40">
                  <c:v>0</c:v>
                </c:pt>
                <c:pt idx="41">
                  <c:v>66</c:v>
                </c:pt>
                <c:pt idx="42">
                  <c:v>143</c:v>
                </c:pt>
                <c:pt idx="43">
                  <c:v>0</c:v>
                </c:pt>
                <c:pt idx="45">
                  <c:v>0</c:v>
                </c:pt>
                <c:pt idx="46">
                  <c:v>26</c:v>
                </c:pt>
                <c:pt idx="48">
                  <c:v>0</c:v>
                </c:pt>
                <c:pt idx="49">
                  <c:v>0</c:v>
                </c:pt>
                <c:pt idx="50">
                  <c:v>0</c:v>
                </c:pt>
                <c:pt idx="51">
                  <c:v>0</c:v>
                </c:pt>
                <c:pt idx="52">
                  <c:v>97</c:v>
                </c:pt>
                <c:pt idx="53">
                  <c:v>2</c:v>
                </c:pt>
                <c:pt idx="54">
                  <c:v>53</c:v>
                </c:pt>
                <c:pt idx="56">
                  <c:v>13</c:v>
                </c:pt>
                <c:pt idx="57">
                  <c:v>0</c:v>
                </c:pt>
                <c:pt idx="58">
                  <c:v>48</c:v>
                </c:pt>
                <c:pt idx="59">
                  <c:v>6</c:v>
                </c:pt>
                <c:pt idx="60">
                  <c:v>2</c:v>
                </c:pt>
                <c:pt idx="61">
                  <c:v>144</c:v>
                </c:pt>
                <c:pt idx="62">
                  <c:v>0</c:v>
                </c:pt>
                <c:pt idx="63">
                  <c:v>0</c:v>
                </c:pt>
                <c:pt idx="66">
                  <c:v>27</c:v>
                </c:pt>
                <c:pt idx="67">
                  <c:v>62</c:v>
                </c:pt>
                <c:pt idx="68">
                  <c:v>8</c:v>
                </c:pt>
                <c:pt idx="69">
                  <c:v>201</c:v>
                </c:pt>
                <c:pt idx="70">
                  <c:v>64</c:v>
                </c:pt>
                <c:pt idx="71">
                  <c:v>0</c:v>
                </c:pt>
                <c:pt idx="72">
                  <c:v>573</c:v>
                </c:pt>
                <c:pt idx="73">
                  <c:v>1</c:v>
                </c:pt>
                <c:pt idx="74">
                  <c:v>25</c:v>
                </c:pt>
                <c:pt idx="75">
                  <c:v>17</c:v>
                </c:pt>
                <c:pt idx="76">
                  <c:v>0</c:v>
                </c:pt>
              </c:numCache>
            </c:numRef>
          </c:yVal>
          <c:smooth val="0"/>
          <c:extLst>
            <c:ext xmlns:c16="http://schemas.microsoft.com/office/drawing/2014/chart" uri="{C3380CC4-5D6E-409C-BE32-E72D297353CC}">
              <c16:uniqueId val="{00000000-6351-4E05-A97C-265F6A6D405A}"/>
            </c:ext>
          </c:extLst>
        </c:ser>
        <c:dLbls>
          <c:showLegendKey val="0"/>
          <c:showVal val="0"/>
          <c:showCatName val="0"/>
          <c:showSerName val="0"/>
          <c:showPercent val="0"/>
          <c:showBubbleSize val="0"/>
        </c:dLbls>
        <c:axId val="413501968"/>
        <c:axId val="413494520"/>
      </c:scatterChart>
      <c:valAx>
        <c:axId val="413501968"/>
        <c:scaling>
          <c:orientation val="minMax"/>
          <c:max val="16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accent1">
                    <a:lumMod val="50000"/>
                  </a:schemeClr>
                </a:solidFill>
                <a:latin typeface="+mn-lt"/>
                <a:ea typeface="+mn-ea"/>
                <a:cs typeface="+mn-cs"/>
              </a:defRPr>
            </a:pPr>
            <a:endParaRPr lang="en-US"/>
          </a:p>
        </c:txPr>
        <c:crossAx val="413494520"/>
        <c:crosses val="autoZero"/>
        <c:crossBetween val="midCat"/>
      </c:valAx>
      <c:valAx>
        <c:axId val="413494520"/>
        <c:scaling>
          <c:orientation val="minMax"/>
          <c:max val="750"/>
          <c:min val="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accent1">
                    <a:lumMod val="50000"/>
                  </a:schemeClr>
                </a:solidFill>
                <a:latin typeface="+mn-lt"/>
                <a:ea typeface="+mn-ea"/>
                <a:cs typeface="+mn-cs"/>
              </a:defRPr>
            </a:pPr>
            <a:endParaRPr lang="en-US"/>
          </a:p>
        </c:txPr>
        <c:crossAx val="413501968"/>
        <c:crosses val="autoZero"/>
        <c:crossBetween val="midCat"/>
        <c:majorUnit val="1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0.05244</cdr:x>
      <cdr:y>0.16221</cdr:y>
    </cdr:from>
    <cdr:to>
      <cdr:x>0.84444</cdr:x>
      <cdr:y>0.90267</cdr:y>
    </cdr:to>
    <cdr:cxnSp macro="">
      <cdr:nvCxnSpPr>
        <cdr:cNvPr id="3" name="Straight Connector 2">
          <a:extLst xmlns:a="http://schemas.openxmlformats.org/drawingml/2006/main">
            <a:ext uri="{FF2B5EF4-FFF2-40B4-BE49-F238E27FC236}">
              <a16:creationId xmlns:a16="http://schemas.microsoft.com/office/drawing/2014/main" id="{05F5A348-E185-7407-5DC2-4B4EC636674F}"/>
            </a:ext>
          </a:extLst>
        </cdr:cNvPr>
        <cdr:cNvCxnSpPr/>
      </cdr:nvCxnSpPr>
      <cdr:spPr>
        <a:xfrm xmlns:a="http://schemas.openxmlformats.org/drawingml/2006/main" flipV="1">
          <a:off x="561975" y="809625"/>
          <a:ext cx="8486775" cy="36957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121BBF-C71C-4B26-B2A5-6778CEF440F6}" type="datetimeFigureOut">
              <a:rPr lang="en-US" smtClean="0"/>
              <a:t>7/16/2024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118F40-098F-4DA2-9ECF-19DE9248AF29}" type="slidenum">
              <a:rPr lang="en-US" smtClean="0"/>
              <a:t>‹#›</a:t>
            </a:fld>
            <a:endParaRPr lang="en-US"/>
          </a:p>
        </p:txBody>
      </p:sp>
    </p:spTree>
    <p:extLst>
      <p:ext uri="{BB962C8B-B14F-4D97-AF65-F5344CB8AC3E}">
        <p14:creationId xmlns:p14="http://schemas.microsoft.com/office/powerpoint/2010/main" val="3432794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B36188-D0F8-4B3B-91F1-1F39C9B8E224}" type="datetimeFigureOut">
              <a:rPr lang="en-US" smtClean="0"/>
              <a:t>7/16/2024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138BC3-268D-45DE-9B20-2C3B0E5AD31C}" type="slidenum">
              <a:rPr lang="en-US" smtClean="0"/>
              <a:t>‹#›</a:t>
            </a:fld>
            <a:endParaRPr lang="en-US"/>
          </a:p>
        </p:txBody>
      </p:sp>
    </p:spTree>
    <p:extLst>
      <p:ext uri="{BB962C8B-B14F-4D97-AF65-F5344CB8AC3E}">
        <p14:creationId xmlns:p14="http://schemas.microsoft.com/office/powerpoint/2010/main" val="342186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29184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33469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51500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465595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666388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741881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21184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4429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02549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054671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8893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914696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521725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37396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699028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577491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16821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618592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088296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4139572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549344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22994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5D14D5A-70EB-C236-B9DC-CFD793CBDF1E}"/>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047A6B0A-4F5C-26FD-E5CA-ABEBDF4533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7348" name="Slide Number Placeholder 3">
            <a:extLst>
              <a:ext uri="{FF2B5EF4-FFF2-40B4-BE49-F238E27FC236}">
                <a16:creationId xmlns:a16="http://schemas.microsoft.com/office/drawing/2014/main" id="{4975A26B-562E-4A5C-B547-B606AED197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E1D554-D0BD-4914-B485-1B9C62BB94A3}" type="slidenum">
              <a:rPr lang="en-GB" altLang="en-US" smtClean="0">
                <a:solidFill>
                  <a:srgbClr val="000000"/>
                </a:solidFill>
                <a:latin typeface="Times New Roman" panose="02020603050405020304" pitchFamily="18" charset="0"/>
              </a:rPr>
              <a:pPr/>
              <a:t>3</a:t>
            </a:fld>
            <a:endParaRPr lang="en-GB" altLang="en-US">
              <a:solidFill>
                <a:srgbClr val="000000"/>
              </a:solidFill>
              <a:latin typeface="Times New Roman" panose="02020603050405020304" pitchFamily="18" charset="0"/>
            </a:endParaRPr>
          </a:p>
        </p:txBody>
      </p:sp>
      <p:sp>
        <p:nvSpPr>
          <p:cNvPr id="57349" name="Header Placeholder 5">
            <a:extLst>
              <a:ext uri="{FF2B5EF4-FFF2-40B4-BE49-F238E27FC236}">
                <a16:creationId xmlns:a16="http://schemas.microsoft.com/office/drawing/2014/main" id="{0B3243CA-E036-97B6-B398-7262A83832B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57350" name="Footer Placeholder 4">
            <a:extLst>
              <a:ext uri="{FF2B5EF4-FFF2-40B4-BE49-F238E27FC236}">
                <a16:creationId xmlns:a16="http://schemas.microsoft.com/office/drawing/2014/main" id="{813D130E-4014-D9B3-99DA-B0939C1823D8}"/>
              </a:ext>
            </a:extLst>
          </p:cNvPr>
          <p:cNvSpPr txBox="1">
            <a:spLocks/>
          </p:cNvSpPr>
          <p:nvPr/>
        </p:nvSpPr>
        <p:spPr bwMode="auto">
          <a:xfrm>
            <a:off x="87313" y="9750425"/>
            <a:ext cx="3063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6" tIns="47468" rIns="94936" bIns="4746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en-US">
                <a:solidFill>
                  <a:srgbClr val="000000"/>
                </a:solidFill>
                <a:latin typeface="Calibri" panose="020F0502020204030204" pitchFamily="34" charset="0"/>
              </a:rPr>
              <a:t>Deep Dive: Public Procurement</a:t>
            </a:r>
          </a:p>
          <a:p>
            <a:pPr eaLnBrk="1" hangingPunct="1">
              <a:spcBef>
                <a:spcPct val="0"/>
              </a:spcBef>
            </a:pPr>
            <a:r>
              <a:rPr lang="en-GB" altLang="en-US">
                <a:solidFill>
                  <a:srgbClr val="000000"/>
                </a:solidFill>
                <a:latin typeface="Calibri" panose="020F0502020204030204" pitchFamily="34" charset="0"/>
              </a:rPr>
              <a:t>Day Two Presentation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62169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5D14D5A-70EB-C236-B9DC-CFD793CBDF1E}"/>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047A6B0A-4F5C-26FD-E5CA-ABEBDF4533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7348" name="Slide Number Placeholder 3">
            <a:extLst>
              <a:ext uri="{FF2B5EF4-FFF2-40B4-BE49-F238E27FC236}">
                <a16:creationId xmlns:a16="http://schemas.microsoft.com/office/drawing/2014/main" id="{4975A26B-562E-4A5C-B547-B606AED197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E1D554-D0BD-4914-B485-1B9C62BB94A3}" type="slidenum">
              <a:rPr lang="en-GB" altLang="en-US" smtClean="0">
                <a:solidFill>
                  <a:srgbClr val="000000"/>
                </a:solidFill>
                <a:latin typeface="Times New Roman" panose="02020603050405020304" pitchFamily="18" charset="0"/>
              </a:rPr>
              <a:pPr/>
              <a:t>4</a:t>
            </a:fld>
            <a:endParaRPr lang="en-GB" altLang="en-US">
              <a:solidFill>
                <a:srgbClr val="000000"/>
              </a:solidFill>
              <a:latin typeface="Times New Roman" panose="02020603050405020304" pitchFamily="18" charset="0"/>
            </a:endParaRPr>
          </a:p>
        </p:txBody>
      </p:sp>
      <p:sp>
        <p:nvSpPr>
          <p:cNvPr id="57349" name="Header Placeholder 5">
            <a:extLst>
              <a:ext uri="{FF2B5EF4-FFF2-40B4-BE49-F238E27FC236}">
                <a16:creationId xmlns:a16="http://schemas.microsoft.com/office/drawing/2014/main" id="{0B3243CA-E036-97B6-B398-7262A83832B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57350" name="Footer Placeholder 4">
            <a:extLst>
              <a:ext uri="{FF2B5EF4-FFF2-40B4-BE49-F238E27FC236}">
                <a16:creationId xmlns:a16="http://schemas.microsoft.com/office/drawing/2014/main" id="{813D130E-4014-D9B3-99DA-B0939C1823D8}"/>
              </a:ext>
            </a:extLst>
          </p:cNvPr>
          <p:cNvSpPr txBox="1">
            <a:spLocks/>
          </p:cNvSpPr>
          <p:nvPr/>
        </p:nvSpPr>
        <p:spPr bwMode="auto">
          <a:xfrm>
            <a:off x="87313" y="9750425"/>
            <a:ext cx="3063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6" tIns="47468" rIns="94936" bIns="4746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GB" altLang="en-US">
                <a:solidFill>
                  <a:srgbClr val="000000"/>
                </a:solidFill>
                <a:latin typeface="Calibri" panose="020F0502020204030204" pitchFamily="34" charset="0"/>
              </a:rPr>
              <a:t>Deep Dive: Public Procurement</a:t>
            </a:r>
          </a:p>
          <a:p>
            <a:pPr eaLnBrk="1" hangingPunct="1">
              <a:spcBef>
                <a:spcPct val="0"/>
              </a:spcBef>
            </a:pPr>
            <a:r>
              <a:rPr lang="en-GB" altLang="en-US">
                <a:solidFill>
                  <a:srgbClr val="000000"/>
                </a:solidFill>
                <a:latin typeface="Calibri" panose="020F0502020204030204" pitchFamily="34" charset="0"/>
              </a:rPr>
              <a:t>Day Two Presentation</a:t>
            </a:r>
          </a:p>
        </p:txBody>
      </p:sp>
    </p:spTree>
    <p:extLst>
      <p:ext uri="{BB962C8B-B14F-4D97-AF65-F5344CB8AC3E}">
        <p14:creationId xmlns:p14="http://schemas.microsoft.com/office/powerpoint/2010/main" val="254768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02426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58586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8269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34413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59954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9C4A5D-8273-4E24-9474-CAE967B7E5E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419760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C4A5D-8273-4E24-9474-CAE967B7E5E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220033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C4A5D-8273-4E24-9474-CAE967B7E5E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249037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C4A5D-8273-4E24-9474-CAE967B7E5E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259402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C4A5D-8273-4E24-9474-CAE967B7E5E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1230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9C4A5D-8273-4E24-9474-CAE967B7E5E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333774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9C4A5D-8273-4E24-9474-CAE967B7E5E6}"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168185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9C4A5D-8273-4E24-9474-CAE967B7E5E6}"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389658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C4A5D-8273-4E24-9474-CAE967B7E5E6}"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359258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9C4A5D-8273-4E24-9474-CAE967B7E5E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228090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9C4A5D-8273-4E24-9474-CAE967B7E5E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9893A-FE25-4763-8A4F-2E566196EEA8}" type="slidenum">
              <a:rPr lang="en-US" smtClean="0"/>
              <a:t>‹#›</a:t>
            </a:fld>
            <a:endParaRPr lang="en-US"/>
          </a:p>
        </p:txBody>
      </p:sp>
    </p:spTree>
    <p:extLst>
      <p:ext uri="{BB962C8B-B14F-4D97-AF65-F5344CB8AC3E}">
        <p14:creationId xmlns:p14="http://schemas.microsoft.com/office/powerpoint/2010/main" val="2294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C4A5D-8273-4E24-9474-CAE967B7E5E6}" type="datetimeFigureOut">
              <a:rPr lang="en-US" smtClean="0"/>
              <a:t>7/16/2024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9893A-FE25-4763-8A4F-2E566196EEA8}" type="slidenum">
              <a:rPr lang="en-US" smtClean="0"/>
              <a:t>‹#›</a:t>
            </a:fld>
            <a:endParaRPr lang="en-US"/>
          </a:p>
        </p:txBody>
      </p:sp>
    </p:spTree>
    <p:extLst>
      <p:ext uri="{BB962C8B-B14F-4D97-AF65-F5344CB8AC3E}">
        <p14:creationId xmlns:p14="http://schemas.microsoft.com/office/powerpoint/2010/main" val="2511462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wto.org/english/tratop_e/adp_e/adp_e.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its.worldbank.org/wits/docs/multi-agency_classification_of_ntms.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wto.org/english/tratop_e/adp_e/adp_e.htm"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wto.org/english/tratop_e/adp_e/adp_e.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628900"/>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000" b="1" dirty="0">
                <a:solidFill>
                  <a:srgbClr val="0066CC"/>
                </a:solidFill>
              </a:rPr>
              <a:t>Trade-Remedy Laws</a:t>
            </a:r>
            <a:endParaRPr lang="en-GB" sz="4000" dirty="0">
              <a:solidFill>
                <a:srgbClr val="0066CC"/>
              </a:solidFill>
            </a:endParaRPr>
          </a:p>
        </p:txBody>
      </p:sp>
      <p:pic>
        <p:nvPicPr>
          <p:cNvPr id="3" name="Picture 2">
            <a:extLst>
              <a:ext uri="{FF2B5EF4-FFF2-40B4-BE49-F238E27FC236}">
                <a16:creationId xmlns:a16="http://schemas.microsoft.com/office/drawing/2014/main" id="{1DA85065-1851-AD29-7115-1A13F0CFE90B}"/>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07467203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6281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Antidumping and the WTO</a:t>
            </a:r>
          </a:p>
        </p:txBody>
      </p:sp>
      <p:sp>
        <p:nvSpPr>
          <p:cNvPr id="10" name="TextBox 9"/>
          <p:cNvSpPr txBox="1">
            <a:spLocks noChangeArrowheads="1"/>
          </p:cNvSpPr>
          <p:nvPr/>
        </p:nvSpPr>
        <p:spPr bwMode="auto">
          <a:xfrm>
            <a:off x="518547" y="1055799"/>
            <a:ext cx="1115490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dirty="0">
                <a:solidFill>
                  <a:schemeClr val="accent1">
                    <a:lumMod val="50000"/>
                  </a:schemeClr>
                </a:solidFill>
              </a:rPr>
              <a:t>The WTO does not require that countries have </a:t>
            </a:r>
            <a:br>
              <a:rPr lang="en-US" altLang="en-US" dirty="0">
                <a:solidFill>
                  <a:schemeClr val="accent1">
                    <a:lumMod val="50000"/>
                  </a:schemeClr>
                </a:solidFill>
              </a:rPr>
            </a:br>
            <a:r>
              <a:rPr lang="en-US" altLang="en-US" dirty="0">
                <a:solidFill>
                  <a:schemeClr val="accent1">
                    <a:lumMod val="50000"/>
                  </a:schemeClr>
                </a:solidFill>
              </a:rPr>
              <a:t>an antidumping law, but if they do have such</a:t>
            </a:r>
            <a:br>
              <a:rPr lang="en-US" altLang="en-US" dirty="0">
                <a:solidFill>
                  <a:schemeClr val="accent1">
                    <a:lumMod val="50000"/>
                  </a:schemeClr>
                </a:solidFill>
              </a:rPr>
            </a:br>
            <a:r>
              <a:rPr lang="en-US" altLang="en-US" dirty="0">
                <a:solidFill>
                  <a:schemeClr val="accent1">
                    <a:lumMod val="50000"/>
                  </a:schemeClr>
                </a:solidFill>
              </a:rPr>
              <a:t>laws then they need to comply with the terms of</a:t>
            </a:r>
            <a:br>
              <a:rPr lang="en-US" altLang="en-US" dirty="0">
                <a:solidFill>
                  <a:schemeClr val="accent1">
                    <a:lumMod val="50000"/>
                  </a:schemeClr>
                </a:solidFill>
              </a:rPr>
            </a:br>
            <a:r>
              <a:rPr lang="en-US" altLang="en-US" dirty="0">
                <a:solidFill>
                  <a:schemeClr val="accent1">
                    <a:lumMod val="50000"/>
                  </a:schemeClr>
                </a:solidFill>
              </a:rPr>
              <a:t>the Antidumping Agreement. </a:t>
            </a:r>
          </a:p>
          <a:p>
            <a:pPr marL="457200" indent="-457200">
              <a:spcBef>
                <a:spcPct val="0"/>
              </a:spcBef>
              <a:spcAft>
                <a:spcPts val="1200"/>
              </a:spcAft>
            </a:pPr>
            <a:r>
              <a:rPr lang="en-US" altLang="en-US" dirty="0">
                <a:solidFill>
                  <a:schemeClr val="accent1">
                    <a:lumMod val="50000"/>
                  </a:schemeClr>
                </a:solidFill>
              </a:rPr>
              <a:t>Antidumping cases account for a large share of the cases that are brought to the Dispute Settlement Body:</a:t>
            </a:r>
          </a:p>
          <a:p>
            <a:pPr marL="1200150" lvl="1" indent="-457200">
              <a:spcBef>
                <a:spcPct val="0"/>
              </a:spcBef>
              <a:spcAft>
                <a:spcPts val="1200"/>
              </a:spcAft>
            </a:pPr>
            <a:r>
              <a:rPr lang="en-US" altLang="en-US" dirty="0">
                <a:solidFill>
                  <a:schemeClr val="accent1">
                    <a:lumMod val="50000"/>
                  </a:schemeClr>
                </a:solidFill>
              </a:rPr>
              <a:t>144 out of 624 disputes (23.1%) have cited the Antidumping Agreement</a:t>
            </a:r>
          </a:p>
          <a:p>
            <a:pPr marL="1200150" lvl="1" indent="-457200">
              <a:spcBef>
                <a:spcPct val="0"/>
              </a:spcBef>
              <a:spcAft>
                <a:spcPts val="1200"/>
              </a:spcAft>
            </a:pPr>
            <a:r>
              <a:rPr lang="en-US" altLang="en-US" dirty="0">
                <a:solidFill>
                  <a:schemeClr val="accent1">
                    <a:lumMod val="50000"/>
                  </a:schemeClr>
                </a:solidFill>
              </a:rPr>
              <a:t>24 out of 26 complaints (92.3%) brought by China have cited the Antidumping Agreement (sometimes also citing other agreements)</a:t>
            </a:r>
          </a:p>
          <a:p>
            <a:pPr marL="1200150" lvl="1" indent="-457200">
              <a:spcBef>
                <a:spcPct val="0"/>
              </a:spcBef>
              <a:spcAft>
                <a:spcPts val="1200"/>
              </a:spcAft>
            </a:pPr>
            <a:endParaRPr lang="en-US" altLang="en-US" dirty="0">
              <a:solidFill>
                <a:schemeClr val="accent1">
                  <a:lumMod val="50000"/>
                </a:schemeClr>
              </a:solidFill>
            </a:endParaRPr>
          </a:p>
        </p:txBody>
      </p:sp>
      <p:pic>
        <p:nvPicPr>
          <p:cNvPr id="3" name="Picture 2">
            <a:extLst>
              <a:ext uri="{FF2B5EF4-FFF2-40B4-BE49-F238E27FC236}">
                <a16:creationId xmlns:a16="http://schemas.microsoft.com/office/drawing/2014/main" id="{73EBD8EF-49EC-989C-2772-A95234B3785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4277299564"/>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578544951"/>
              </p:ext>
            </p:extLst>
          </p:nvPr>
        </p:nvGraphicFramePr>
        <p:xfrm>
          <a:off x="892629" y="1186543"/>
          <a:ext cx="9246772" cy="4887685"/>
        </p:xfrm>
        <a:graphic>
          <a:graphicData uri="http://schemas.openxmlformats.org/drawingml/2006/chart">
            <c:chart xmlns:c="http://schemas.openxmlformats.org/drawingml/2006/chart" xmlns:r="http://schemas.openxmlformats.org/officeDocument/2006/relationships" r:id="rId3"/>
          </a:graphicData>
        </a:graphic>
      </p:graphicFrame>
      <p:sp>
        <p:nvSpPr>
          <p:cNvPr id="9" name="Subtitle 1"/>
          <p:cNvSpPr txBox="1">
            <a:spLocks/>
          </p:cNvSpPr>
          <p:nvPr/>
        </p:nvSpPr>
        <p:spPr>
          <a:xfrm>
            <a:off x="2622214" y="1231710"/>
            <a:ext cx="109168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400" b="1" dirty="0">
                <a:solidFill>
                  <a:srgbClr val="FF0000"/>
                </a:solidFill>
              </a:rPr>
              <a:t>India</a:t>
            </a:r>
            <a:endParaRPr lang="en-GB" sz="1100" b="1" dirty="0">
              <a:solidFill>
                <a:srgbClr val="FF0000"/>
              </a:solidFill>
            </a:endParaRPr>
          </a:p>
        </p:txBody>
      </p:sp>
      <p:sp>
        <p:nvSpPr>
          <p:cNvPr id="10" name="Oval 9"/>
          <p:cNvSpPr/>
          <p:nvPr/>
        </p:nvSpPr>
        <p:spPr>
          <a:xfrm>
            <a:off x="3025087" y="1309544"/>
            <a:ext cx="151188" cy="151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Subtitle 1"/>
          <p:cNvSpPr txBox="1">
            <a:spLocks/>
          </p:cNvSpPr>
          <p:nvPr/>
        </p:nvSpPr>
        <p:spPr>
          <a:xfrm>
            <a:off x="6087583" y="3339321"/>
            <a:ext cx="109168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1400" b="1" dirty="0">
                <a:solidFill>
                  <a:srgbClr val="FF0000"/>
                </a:solidFill>
              </a:rPr>
              <a:t>European Union</a:t>
            </a:r>
            <a:endParaRPr lang="en-GB" sz="1100" b="1" dirty="0">
              <a:solidFill>
                <a:srgbClr val="FF0000"/>
              </a:solidFill>
            </a:endParaRPr>
          </a:p>
        </p:txBody>
      </p:sp>
      <p:sp>
        <p:nvSpPr>
          <p:cNvPr id="12" name="Oval 11"/>
          <p:cNvSpPr/>
          <p:nvPr/>
        </p:nvSpPr>
        <p:spPr>
          <a:xfrm>
            <a:off x="9562843" y="2297756"/>
            <a:ext cx="151188" cy="151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Subtitle 1"/>
          <p:cNvSpPr txBox="1">
            <a:spLocks/>
          </p:cNvSpPr>
          <p:nvPr/>
        </p:nvSpPr>
        <p:spPr>
          <a:xfrm>
            <a:off x="9168191" y="2220251"/>
            <a:ext cx="109168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400" b="1" dirty="0">
                <a:solidFill>
                  <a:srgbClr val="FF0000"/>
                </a:solidFill>
              </a:rPr>
              <a:t>USA</a:t>
            </a:r>
            <a:endParaRPr lang="en-GB" sz="1100" b="1" dirty="0">
              <a:solidFill>
                <a:srgbClr val="FF0000"/>
              </a:solidFill>
            </a:endParaRPr>
          </a:p>
        </p:txBody>
      </p:sp>
      <p:sp>
        <p:nvSpPr>
          <p:cNvPr id="14" name="Oval 13"/>
          <p:cNvSpPr/>
          <p:nvPr/>
        </p:nvSpPr>
        <p:spPr>
          <a:xfrm>
            <a:off x="6104418" y="3601992"/>
            <a:ext cx="151188" cy="151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Oval 17"/>
          <p:cNvSpPr/>
          <p:nvPr/>
        </p:nvSpPr>
        <p:spPr>
          <a:xfrm>
            <a:off x="3926384" y="4026555"/>
            <a:ext cx="151188" cy="151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Subtitle 1"/>
          <p:cNvSpPr txBox="1">
            <a:spLocks/>
          </p:cNvSpPr>
          <p:nvPr/>
        </p:nvSpPr>
        <p:spPr>
          <a:xfrm>
            <a:off x="3433311" y="3918444"/>
            <a:ext cx="109168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400" b="1" dirty="0">
                <a:solidFill>
                  <a:srgbClr val="FF0000"/>
                </a:solidFill>
              </a:rPr>
              <a:t>China</a:t>
            </a:r>
            <a:endParaRPr lang="en-GB" sz="1100" b="1" dirty="0">
              <a:solidFill>
                <a:srgbClr val="FF0000"/>
              </a:solidFill>
            </a:endParaRPr>
          </a:p>
        </p:txBody>
      </p:sp>
      <p:sp>
        <p:nvSpPr>
          <p:cNvPr id="20" name="Oval 19"/>
          <p:cNvSpPr/>
          <p:nvPr/>
        </p:nvSpPr>
        <p:spPr>
          <a:xfrm>
            <a:off x="2546972" y="3889870"/>
            <a:ext cx="151188" cy="151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Subtitle 1"/>
          <p:cNvSpPr txBox="1">
            <a:spLocks/>
          </p:cNvSpPr>
          <p:nvPr/>
        </p:nvSpPr>
        <p:spPr>
          <a:xfrm>
            <a:off x="2382340" y="3561211"/>
            <a:ext cx="109168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400" b="1" dirty="0">
                <a:solidFill>
                  <a:srgbClr val="FF0000"/>
                </a:solidFill>
              </a:rPr>
              <a:t>Argentina</a:t>
            </a:r>
            <a:endParaRPr lang="en-GB" sz="1100" b="1" dirty="0">
              <a:solidFill>
                <a:srgbClr val="FF0000"/>
              </a:solidFill>
            </a:endParaRPr>
          </a:p>
        </p:txBody>
      </p:sp>
      <p:sp>
        <p:nvSpPr>
          <p:cNvPr id="22" name="Subtitle 1"/>
          <p:cNvSpPr txBox="1">
            <a:spLocks/>
          </p:cNvSpPr>
          <p:nvPr/>
        </p:nvSpPr>
        <p:spPr>
          <a:xfrm>
            <a:off x="2553091" y="4223735"/>
            <a:ext cx="109168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400" b="1" dirty="0">
                <a:solidFill>
                  <a:srgbClr val="FF0000"/>
                </a:solidFill>
              </a:rPr>
              <a:t>Canada</a:t>
            </a:r>
            <a:endParaRPr lang="en-GB" sz="1100" b="1" dirty="0">
              <a:solidFill>
                <a:srgbClr val="FF0000"/>
              </a:solidFill>
            </a:endParaRPr>
          </a:p>
        </p:txBody>
      </p:sp>
      <p:sp>
        <p:nvSpPr>
          <p:cNvPr id="23" name="Oval 22"/>
          <p:cNvSpPr/>
          <p:nvPr/>
        </p:nvSpPr>
        <p:spPr>
          <a:xfrm>
            <a:off x="2583223" y="4488846"/>
            <a:ext cx="151188" cy="151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Oval 23"/>
          <p:cNvSpPr/>
          <p:nvPr/>
        </p:nvSpPr>
        <p:spPr>
          <a:xfrm>
            <a:off x="2260263" y="3972989"/>
            <a:ext cx="151188" cy="151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5" name="Subtitle 1"/>
          <p:cNvSpPr txBox="1">
            <a:spLocks/>
          </p:cNvSpPr>
          <p:nvPr/>
        </p:nvSpPr>
        <p:spPr>
          <a:xfrm>
            <a:off x="1752534" y="3892320"/>
            <a:ext cx="109168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400" b="1" dirty="0">
                <a:solidFill>
                  <a:srgbClr val="FF0000"/>
                </a:solidFill>
              </a:rPr>
              <a:t>Brazil</a:t>
            </a:r>
            <a:endParaRPr lang="en-GB" sz="1100" b="1" dirty="0">
              <a:solidFill>
                <a:srgbClr val="FF0000"/>
              </a:solidFill>
            </a:endParaRPr>
          </a:p>
        </p:txBody>
      </p:sp>
      <p:sp>
        <p:nvSpPr>
          <p:cNvPr id="26" name="Oval 25"/>
          <p:cNvSpPr/>
          <p:nvPr/>
        </p:nvSpPr>
        <p:spPr>
          <a:xfrm>
            <a:off x="1985721" y="4385819"/>
            <a:ext cx="151188" cy="151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7" name="Subtitle 1"/>
          <p:cNvSpPr txBox="1">
            <a:spLocks/>
          </p:cNvSpPr>
          <p:nvPr/>
        </p:nvSpPr>
        <p:spPr>
          <a:xfrm>
            <a:off x="1858603" y="4093338"/>
            <a:ext cx="109168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400" b="1" dirty="0" err="1">
                <a:solidFill>
                  <a:srgbClr val="FF0000"/>
                </a:solidFill>
              </a:rPr>
              <a:t>Türkiye</a:t>
            </a:r>
            <a:endParaRPr lang="en-GB" sz="1100" b="1" dirty="0">
              <a:solidFill>
                <a:srgbClr val="FF0000"/>
              </a:solidFill>
            </a:endParaRPr>
          </a:p>
        </p:txBody>
      </p:sp>
      <p:sp>
        <p:nvSpPr>
          <p:cNvPr id="28" name="Oval 27"/>
          <p:cNvSpPr/>
          <p:nvPr/>
        </p:nvSpPr>
        <p:spPr>
          <a:xfrm>
            <a:off x="2382340" y="4936458"/>
            <a:ext cx="151188" cy="151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9" name="Subtitle 1"/>
          <p:cNvSpPr txBox="1">
            <a:spLocks/>
          </p:cNvSpPr>
          <p:nvPr/>
        </p:nvSpPr>
        <p:spPr>
          <a:xfrm>
            <a:off x="2592275" y="4878725"/>
            <a:ext cx="109168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400" b="1" dirty="0">
                <a:solidFill>
                  <a:srgbClr val="FF0000"/>
                </a:solidFill>
              </a:rPr>
              <a:t>Korea</a:t>
            </a:r>
            <a:endParaRPr lang="en-GB" sz="1100" b="1" dirty="0">
              <a:solidFill>
                <a:srgbClr val="FF0000"/>
              </a:solidFill>
            </a:endParaRPr>
          </a:p>
        </p:txBody>
      </p:sp>
      <p:sp>
        <p:nvSpPr>
          <p:cNvPr id="30" name="Rectangle 2"/>
          <p:cNvSpPr txBox="1">
            <a:spLocks noChangeArrowheads="1"/>
          </p:cNvSpPr>
          <p:nvPr/>
        </p:nvSpPr>
        <p:spPr>
          <a:xfrm rot="16200000">
            <a:off x="-2072014" y="2945646"/>
            <a:ext cx="5223528"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400" kern="0" dirty="0">
                <a:solidFill>
                  <a:schemeClr val="accent5">
                    <a:lumMod val="75000"/>
                  </a:schemeClr>
                </a:solidFill>
                <a:latin typeface="Calibri" panose="020F0502020204030204" pitchFamily="34" charset="0"/>
              </a:rPr>
              <a:t>Orders  Imposed (Importers)</a:t>
            </a:r>
          </a:p>
        </p:txBody>
      </p:sp>
      <p:sp>
        <p:nvSpPr>
          <p:cNvPr id="31" name="Rectangle 2"/>
          <p:cNvSpPr txBox="1">
            <a:spLocks noChangeArrowheads="1"/>
          </p:cNvSpPr>
          <p:nvPr/>
        </p:nvSpPr>
        <p:spPr>
          <a:xfrm>
            <a:off x="2533528" y="6054521"/>
            <a:ext cx="6859854"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400" kern="0" dirty="0">
                <a:solidFill>
                  <a:schemeClr val="accent5">
                    <a:lumMod val="75000"/>
                  </a:schemeClr>
                </a:solidFill>
                <a:latin typeface="Calibri" panose="020F0502020204030204" pitchFamily="34" charset="0"/>
              </a:rPr>
              <a:t>Complaints in the WTO’s Dispute-Settlement Body</a:t>
            </a:r>
          </a:p>
        </p:txBody>
      </p:sp>
      <p:sp>
        <p:nvSpPr>
          <p:cNvPr id="32" name="Rectangle 2"/>
          <p:cNvSpPr txBox="1">
            <a:spLocks noChangeArrowheads="1"/>
          </p:cNvSpPr>
          <p:nvPr/>
        </p:nvSpPr>
        <p:spPr>
          <a:xfrm>
            <a:off x="3288900" y="191345"/>
            <a:ext cx="643919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3200" kern="0" dirty="0">
                <a:solidFill>
                  <a:schemeClr val="accent5">
                    <a:lumMod val="75000"/>
                  </a:schemeClr>
                </a:solidFill>
                <a:latin typeface="Calibri" panose="020F0502020204030204" pitchFamily="34" charset="0"/>
              </a:rPr>
              <a:t>The Countries that Impose the Most Antidumping Orders also Face the Most Complaints in the WTO</a:t>
            </a:r>
          </a:p>
        </p:txBody>
      </p:sp>
      <p:sp>
        <p:nvSpPr>
          <p:cNvPr id="35" name="Subtitle 1"/>
          <p:cNvSpPr txBox="1">
            <a:spLocks/>
          </p:cNvSpPr>
          <p:nvPr/>
        </p:nvSpPr>
        <p:spPr>
          <a:xfrm>
            <a:off x="5235826" y="6592746"/>
            <a:ext cx="6869088"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GB" sz="1100" i="1" dirty="0">
                <a:solidFill>
                  <a:srgbClr val="0066CC"/>
                </a:solidFill>
              </a:rPr>
              <a:t>Calculated from WTO data at </a:t>
            </a:r>
            <a:r>
              <a:rPr lang="en-GB" sz="1100" i="1" dirty="0">
                <a:solidFill>
                  <a:srgbClr val="0066CC"/>
                </a:solidFill>
                <a:hlinkClick r:id="rId4"/>
              </a:rPr>
              <a:t>https://www.wto.org/english/tratop_e/adp_e/adp_e.htm</a:t>
            </a:r>
            <a:r>
              <a:rPr lang="en-GB" sz="1100" i="1" dirty="0">
                <a:solidFill>
                  <a:srgbClr val="0066CC"/>
                </a:solidFill>
              </a:rPr>
              <a:t>.   </a:t>
            </a:r>
          </a:p>
        </p:txBody>
      </p:sp>
      <p:pic>
        <p:nvPicPr>
          <p:cNvPr id="2" name="Picture 1">
            <a:extLst>
              <a:ext uri="{FF2B5EF4-FFF2-40B4-BE49-F238E27FC236}">
                <a16:creationId xmlns:a16="http://schemas.microsoft.com/office/drawing/2014/main" id="{D453E089-D8D5-BFAB-C922-38F703358BB8}"/>
              </a:ext>
            </a:extLst>
          </p:cNvPr>
          <p:cNvPicPr>
            <a:picLocks noChangeAspect="1"/>
          </p:cNvPicPr>
          <p:nvPr/>
        </p:nvPicPr>
        <p:blipFill rotWithShape="1">
          <a:blip r:embed="rId5"/>
          <a:srcRect l="78446" t="1227" r="270" b="964"/>
          <a:stretch/>
        </p:blipFill>
        <p:spPr>
          <a:xfrm>
            <a:off x="9721432" y="49427"/>
            <a:ext cx="2410329" cy="2129124"/>
          </a:xfrm>
          <a:prstGeom prst="rect">
            <a:avLst/>
          </a:prstGeom>
        </p:spPr>
      </p:pic>
      <p:sp>
        <p:nvSpPr>
          <p:cNvPr id="3" name="Subtitle 1">
            <a:extLst>
              <a:ext uri="{FF2B5EF4-FFF2-40B4-BE49-F238E27FC236}">
                <a16:creationId xmlns:a16="http://schemas.microsoft.com/office/drawing/2014/main" id="{C1AE30B9-B3BB-A043-2F58-395813D816EB}"/>
              </a:ext>
            </a:extLst>
          </p:cNvPr>
          <p:cNvSpPr txBox="1">
            <a:spLocks/>
          </p:cNvSpPr>
          <p:nvPr/>
        </p:nvSpPr>
        <p:spPr>
          <a:xfrm rot="20050493">
            <a:off x="4586497" y="3458362"/>
            <a:ext cx="1091680"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400" i="1" dirty="0">
                <a:solidFill>
                  <a:srgbClr val="0000FF"/>
                </a:solidFill>
              </a:rPr>
              <a:t>Trendline</a:t>
            </a:r>
            <a:endParaRPr lang="en-GB" sz="1100" i="1" dirty="0">
              <a:solidFill>
                <a:srgbClr val="0000FF"/>
              </a:solidFill>
            </a:endParaRPr>
          </a:p>
        </p:txBody>
      </p:sp>
    </p:spTree>
    <p:extLst>
      <p:ext uri="{BB962C8B-B14F-4D97-AF65-F5344CB8AC3E}">
        <p14:creationId xmlns:p14="http://schemas.microsoft.com/office/powerpoint/2010/main" val="234618757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628900"/>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000" b="1" dirty="0">
                <a:solidFill>
                  <a:srgbClr val="0066CC"/>
                </a:solidFill>
              </a:rPr>
              <a:t>Countervailing Duties</a:t>
            </a:r>
            <a:endParaRPr lang="en-GB" sz="4000" dirty="0">
              <a:solidFill>
                <a:srgbClr val="0066CC"/>
              </a:solidFill>
            </a:endParaRPr>
          </a:p>
        </p:txBody>
      </p:sp>
      <p:pic>
        <p:nvPicPr>
          <p:cNvPr id="3" name="Picture 2">
            <a:extLst>
              <a:ext uri="{FF2B5EF4-FFF2-40B4-BE49-F238E27FC236}">
                <a16:creationId xmlns:a16="http://schemas.microsoft.com/office/drawing/2014/main" id="{1DA85065-1851-AD29-7115-1A13F0CFE90B}"/>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628369340"/>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6281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Main Points about CVDs</a:t>
            </a:r>
          </a:p>
        </p:txBody>
      </p:sp>
      <p:sp>
        <p:nvSpPr>
          <p:cNvPr id="10" name="TextBox 9"/>
          <p:cNvSpPr txBox="1">
            <a:spLocks noChangeArrowheads="1"/>
          </p:cNvSpPr>
          <p:nvPr/>
        </p:nvSpPr>
        <p:spPr bwMode="auto">
          <a:xfrm>
            <a:off x="439860" y="792007"/>
            <a:ext cx="1115490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dirty="0">
                <a:solidFill>
                  <a:schemeClr val="accent1">
                    <a:lumMod val="50000"/>
                  </a:schemeClr>
                </a:solidFill>
              </a:rPr>
              <a:t>Governments subsidize enterprises or industries </a:t>
            </a:r>
            <a:br>
              <a:rPr lang="en-US" altLang="en-US" dirty="0">
                <a:solidFill>
                  <a:schemeClr val="accent1">
                    <a:lumMod val="50000"/>
                  </a:schemeClr>
                </a:solidFill>
              </a:rPr>
            </a:br>
            <a:r>
              <a:rPr lang="en-US" altLang="en-US" dirty="0">
                <a:solidFill>
                  <a:schemeClr val="accent1">
                    <a:lumMod val="50000"/>
                  </a:schemeClr>
                </a:solidFill>
              </a:rPr>
              <a:t>when they provide financial assistance to benefit </a:t>
            </a:r>
            <a:br>
              <a:rPr lang="en-US" altLang="en-US" dirty="0">
                <a:solidFill>
                  <a:schemeClr val="accent1">
                    <a:lumMod val="50000"/>
                  </a:schemeClr>
                </a:solidFill>
              </a:rPr>
            </a:br>
            <a:r>
              <a:rPr lang="en-US" altLang="en-US" dirty="0">
                <a:solidFill>
                  <a:schemeClr val="accent1">
                    <a:lumMod val="50000"/>
                  </a:schemeClr>
                </a:solidFill>
              </a:rPr>
              <a:t>the production, or exportation of goods through </a:t>
            </a:r>
            <a:br>
              <a:rPr lang="en-US" altLang="en-US" dirty="0">
                <a:solidFill>
                  <a:schemeClr val="accent1">
                    <a:lumMod val="50000"/>
                  </a:schemeClr>
                </a:solidFill>
              </a:rPr>
            </a:br>
            <a:r>
              <a:rPr lang="en-US" altLang="en-US" dirty="0">
                <a:solidFill>
                  <a:schemeClr val="accent1">
                    <a:lumMod val="50000"/>
                  </a:schemeClr>
                </a:solidFill>
              </a:rPr>
              <a:t>(e.g., cash payments, tax credits, loans at favorable terms, etc.).  </a:t>
            </a:r>
          </a:p>
          <a:p>
            <a:pPr marL="457200" indent="-457200">
              <a:spcBef>
                <a:spcPct val="0"/>
              </a:spcBef>
              <a:spcAft>
                <a:spcPts val="1200"/>
              </a:spcAft>
            </a:pPr>
            <a:r>
              <a:rPr lang="en-US" altLang="en-US" dirty="0">
                <a:solidFill>
                  <a:schemeClr val="accent1">
                    <a:lumMod val="50000"/>
                  </a:schemeClr>
                </a:solidFill>
              </a:rPr>
              <a:t>To be countervailable, a subsidy must involve a government financial contribution that confers a benefit that is specific to a certain enterprise, industry, or region in that country or that is contingent upon export or the use of domestic goods over imported goods in production.</a:t>
            </a:r>
          </a:p>
          <a:p>
            <a:pPr marL="457200" indent="-457200">
              <a:spcBef>
                <a:spcPct val="0"/>
              </a:spcBef>
              <a:spcAft>
                <a:spcPts val="1200"/>
              </a:spcAft>
            </a:pPr>
            <a:r>
              <a:rPr lang="en-US" altLang="en-US" dirty="0">
                <a:solidFill>
                  <a:schemeClr val="accent1">
                    <a:lumMod val="50000"/>
                  </a:schemeClr>
                </a:solidFill>
              </a:rPr>
              <a:t>It used to be the case that NMEs were exempt from CVD cases, but that has changed.</a:t>
            </a:r>
          </a:p>
        </p:txBody>
      </p:sp>
      <p:pic>
        <p:nvPicPr>
          <p:cNvPr id="3" name="Picture 2">
            <a:extLst>
              <a:ext uri="{FF2B5EF4-FFF2-40B4-BE49-F238E27FC236}">
                <a16:creationId xmlns:a16="http://schemas.microsoft.com/office/drawing/2014/main" id="{73EBD8EF-49EC-989C-2772-A95234B3785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97765626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6281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Countervailing Duties and the WTO</a:t>
            </a:r>
          </a:p>
        </p:txBody>
      </p:sp>
      <p:sp>
        <p:nvSpPr>
          <p:cNvPr id="10" name="TextBox 9"/>
          <p:cNvSpPr txBox="1">
            <a:spLocks noChangeArrowheads="1"/>
          </p:cNvSpPr>
          <p:nvPr/>
        </p:nvSpPr>
        <p:spPr bwMode="auto">
          <a:xfrm>
            <a:off x="518547" y="1055799"/>
            <a:ext cx="1115490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dirty="0">
                <a:solidFill>
                  <a:schemeClr val="accent1">
                    <a:lumMod val="50000"/>
                  </a:schemeClr>
                </a:solidFill>
              </a:rPr>
              <a:t>The same as for antidumping: The WTO does not </a:t>
            </a:r>
            <a:br>
              <a:rPr lang="en-US" altLang="en-US" dirty="0">
                <a:solidFill>
                  <a:schemeClr val="accent1">
                    <a:lumMod val="50000"/>
                  </a:schemeClr>
                </a:solidFill>
              </a:rPr>
            </a:br>
            <a:r>
              <a:rPr lang="en-US" altLang="en-US" dirty="0">
                <a:solidFill>
                  <a:schemeClr val="accent1">
                    <a:lumMod val="50000"/>
                  </a:schemeClr>
                </a:solidFill>
              </a:rPr>
              <a:t>require that countries have a law, but if they do </a:t>
            </a:r>
            <a:br>
              <a:rPr lang="en-US" altLang="en-US" dirty="0">
                <a:solidFill>
                  <a:schemeClr val="accent1">
                    <a:lumMod val="50000"/>
                  </a:schemeClr>
                </a:solidFill>
              </a:rPr>
            </a:br>
            <a:r>
              <a:rPr lang="en-US" altLang="en-US" dirty="0">
                <a:solidFill>
                  <a:schemeClr val="accent1">
                    <a:lumMod val="50000"/>
                  </a:schemeClr>
                </a:solidFill>
              </a:rPr>
              <a:t>have such laws then they need to comply with the </a:t>
            </a:r>
            <a:br>
              <a:rPr lang="en-US" altLang="en-US" dirty="0">
                <a:solidFill>
                  <a:schemeClr val="accent1">
                    <a:lumMod val="50000"/>
                  </a:schemeClr>
                </a:solidFill>
              </a:rPr>
            </a:br>
            <a:r>
              <a:rPr lang="en-US" altLang="en-US" dirty="0">
                <a:solidFill>
                  <a:schemeClr val="accent1">
                    <a:lumMod val="50000"/>
                  </a:schemeClr>
                </a:solidFill>
              </a:rPr>
              <a:t>Agreement on Subsidies and Countervailing Measures. </a:t>
            </a:r>
          </a:p>
          <a:p>
            <a:pPr marL="457200" indent="-457200">
              <a:spcBef>
                <a:spcPct val="0"/>
              </a:spcBef>
              <a:spcAft>
                <a:spcPts val="1200"/>
              </a:spcAft>
            </a:pPr>
            <a:r>
              <a:rPr lang="en-US" altLang="en-US" dirty="0">
                <a:solidFill>
                  <a:schemeClr val="accent1">
                    <a:lumMod val="50000"/>
                  </a:schemeClr>
                </a:solidFill>
              </a:rPr>
              <a:t>CVD cases account for a large share of the cases that are brought to the Dispute Settlement Body:</a:t>
            </a:r>
          </a:p>
          <a:p>
            <a:pPr marL="1200150" lvl="1" indent="-457200">
              <a:spcBef>
                <a:spcPct val="0"/>
              </a:spcBef>
              <a:spcAft>
                <a:spcPts val="1200"/>
              </a:spcAft>
            </a:pPr>
            <a:r>
              <a:rPr lang="en-US" altLang="en-US" dirty="0">
                <a:solidFill>
                  <a:schemeClr val="accent1">
                    <a:lumMod val="50000"/>
                  </a:schemeClr>
                </a:solidFill>
              </a:rPr>
              <a:t>138 out of 624 disputes (22.1%) have cited the SCM Agreement (sometimes also citing other agreements)</a:t>
            </a:r>
          </a:p>
          <a:p>
            <a:pPr marL="1200150" lvl="1" indent="-457200">
              <a:spcBef>
                <a:spcPct val="0"/>
              </a:spcBef>
              <a:spcAft>
                <a:spcPts val="1200"/>
              </a:spcAft>
            </a:pPr>
            <a:r>
              <a:rPr lang="en-US" altLang="en-US" dirty="0">
                <a:solidFill>
                  <a:schemeClr val="accent1">
                    <a:lumMod val="50000"/>
                  </a:schemeClr>
                </a:solidFill>
              </a:rPr>
              <a:t>5 out of 26 complaints (19.2%) brought by China have cited the SCM Agreement (sometimes also citing other agreements)</a:t>
            </a:r>
          </a:p>
          <a:p>
            <a:pPr marL="1200150" lvl="1" indent="-457200">
              <a:spcBef>
                <a:spcPct val="0"/>
              </a:spcBef>
              <a:spcAft>
                <a:spcPts val="1200"/>
              </a:spcAft>
            </a:pPr>
            <a:endParaRPr lang="en-US" altLang="en-US" dirty="0">
              <a:solidFill>
                <a:schemeClr val="accent1">
                  <a:lumMod val="50000"/>
                </a:schemeClr>
              </a:solidFill>
            </a:endParaRPr>
          </a:p>
        </p:txBody>
      </p:sp>
      <p:pic>
        <p:nvPicPr>
          <p:cNvPr id="3" name="Picture 2">
            <a:extLst>
              <a:ext uri="{FF2B5EF4-FFF2-40B4-BE49-F238E27FC236}">
                <a16:creationId xmlns:a16="http://schemas.microsoft.com/office/drawing/2014/main" id="{73EBD8EF-49EC-989C-2772-A95234B3785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
        <p:nvSpPr>
          <p:cNvPr id="4" name="Rectangle 3">
            <a:extLst>
              <a:ext uri="{FF2B5EF4-FFF2-40B4-BE49-F238E27FC236}">
                <a16:creationId xmlns:a16="http://schemas.microsoft.com/office/drawing/2014/main" id="{2E83D830-726D-F757-B74C-D3B201451197}"/>
              </a:ext>
            </a:extLst>
          </p:cNvPr>
          <p:cNvSpPr/>
          <p:nvPr/>
        </p:nvSpPr>
        <p:spPr>
          <a:xfrm>
            <a:off x="3216239" y="2890548"/>
            <a:ext cx="6673432" cy="368263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Subtitle 1">
            <a:extLst>
              <a:ext uri="{FF2B5EF4-FFF2-40B4-BE49-F238E27FC236}">
                <a16:creationId xmlns:a16="http://schemas.microsoft.com/office/drawing/2014/main" id="{83579461-D006-D3D6-E336-B0BC6447DB1A}"/>
              </a:ext>
            </a:extLst>
          </p:cNvPr>
          <p:cNvSpPr txBox="1">
            <a:spLocks/>
          </p:cNvSpPr>
          <p:nvPr/>
        </p:nvSpPr>
        <p:spPr>
          <a:xfrm>
            <a:off x="3614057" y="3076375"/>
            <a:ext cx="6275614"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chemeClr val="bg1"/>
                </a:solidFill>
              </a:rPr>
              <a:t>Overall, CVDs are less common than ADs. According to the WTO, in the world today there are 1986 AD orders in place </a:t>
            </a:r>
            <a:r>
              <a:rPr lang="en-US" sz="2800" i="1" dirty="0">
                <a:solidFill>
                  <a:schemeClr val="bg1"/>
                </a:solidFill>
              </a:rPr>
              <a:t>versus </a:t>
            </a:r>
            <a:r>
              <a:rPr lang="en-US" sz="2800" dirty="0">
                <a:solidFill>
                  <a:schemeClr val="bg1"/>
                </a:solidFill>
              </a:rPr>
              <a:t>294 CVD orders.</a:t>
            </a:r>
          </a:p>
          <a:p>
            <a:r>
              <a:rPr lang="en-US" sz="2800" dirty="0">
                <a:solidFill>
                  <a:schemeClr val="bg1"/>
                </a:solidFill>
              </a:rPr>
              <a:t>Note however that in some countries it is common to impose AD and CVD orders on the same products and firms.</a:t>
            </a:r>
            <a:endParaRPr lang="en-GB" dirty="0">
              <a:solidFill>
                <a:schemeClr val="bg1"/>
              </a:solidFill>
            </a:endParaRPr>
          </a:p>
        </p:txBody>
      </p:sp>
    </p:spTree>
    <p:extLst>
      <p:ext uri="{BB962C8B-B14F-4D97-AF65-F5344CB8AC3E}">
        <p14:creationId xmlns:p14="http://schemas.microsoft.com/office/powerpoint/2010/main" val="34334486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628900"/>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000" b="1" dirty="0">
                <a:solidFill>
                  <a:srgbClr val="0066CC"/>
                </a:solidFill>
              </a:rPr>
              <a:t>Data Sources for AD and CVD Cases</a:t>
            </a:r>
            <a:endParaRPr lang="en-GB" sz="4000" dirty="0">
              <a:solidFill>
                <a:srgbClr val="0066CC"/>
              </a:solidFill>
            </a:endParaRPr>
          </a:p>
        </p:txBody>
      </p:sp>
      <p:pic>
        <p:nvPicPr>
          <p:cNvPr id="3" name="Picture 2">
            <a:extLst>
              <a:ext uri="{FF2B5EF4-FFF2-40B4-BE49-F238E27FC236}">
                <a16:creationId xmlns:a16="http://schemas.microsoft.com/office/drawing/2014/main" id="{1DA85065-1851-AD29-7115-1A13F0CFE90B}"/>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92593116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A85065-1851-AD29-7115-1A13F0CFE90B}"/>
              </a:ext>
            </a:extLst>
          </p:cNvPr>
          <p:cNvPicPr>
            <a:picLocks noChangeAspect="1"/>
          </p:cNvPicPr>
          <p:nvPr/>
        </p:nvPicPr>
        <p:blipFill rotWithShape="1">
          <a:blip r:embed="rId3"/>
          <a:srcRect l="78446" t="1227" r="270" b="964"/>
          <a:stretch/>
        </p:blipFill>
        <p:spPr>
          <a:xfrm>
            <a:off x="11032671" y="49427"/>
            <a:ext cx="1099090" cy="970863"/>
          </a:xfrm>
          <a:prstGeom prst="rect">
            <a:avLst/>
          </a:prstGeom>
        </p:spPr>
      </p:pic>
      <p:sp>
        <p:nvSpPr>
          <p:cNvPr id="6" name="Rectangle 2">
            <a:extLst>
              <a:ext uri="{FF2B5EF4-FFF2-40B4-BE49-F238E27FC236}">
                <a16:creationId xmlns:a16="http://schemas.microsoft.com/office/drawing/2014/main" id="{69A76DCF-4339-DD27-CCAC-C460C822C106}"/>
              </a:ext>
            </a:extLst>
          </p:cNvPr>
          <p:cNvSpPr txBox="1">
            <a:spLocks noChangeArrowheads="1"/>
          </p:cNvSpPr>
          <p:nvPr/>
        </p:nvSpPr>
        <p:spPr>
          <a:xfrm>
            <a:off x="223030" y="43542"/>
            <a:ext cx="1059192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200" b="0" kern="0" dirty="0">
                <a:solidFill>
                  <a:schemeClr val="accent5">
                    <a:lumMod val="75000"/>
                  </a:schemeClr>
                </a:solidFill>
                <a:latin typeface="Calibri" panose="020F0502020204030204" pitchFamily="34" charset="0"/>
              </a:rPr>
              <a:t>For the WTO: https://trade-remedies.wto.org/en</a:t>
            </a:r>
          </a:p>
        </p:txBody>
      </p:sp>
      <p:pic>
        <p:nvPicPr>
          <p:cNvPr id="7" name="Picture 6">
            <a:extLst>
              <a:ext uri="{FF2B5EF4-FFF2-40B4-BE49-F238E27FC236}">
                <a16:creationId xmlns:a16="http://schemas.microsoft.com/office/drawing/2014/main" id="{CC0D6EDB-E5F7-D6EB-B5A1-EF2CCBBC83A5}"/>
              </a:ext>
            </a:extLst>
          </p:cNvPr>
          <p:cNvPicPr>
            <a:picLocks noChangeAspect="1"/>
          </p:cNvPicPr>
          <p:nvPr/>
        </p:nvPicPr>
        <p:blipFill>
          <a:blip r:embed="rId4"/>
          <a:stretch>
            <a:fillRect/>
          </a:stretch>
        </p:blipFill>
        <p:spPr>
          <a:xfrm>
            <a:off x="1656981" y="586078"/>
            <a:ext cx="8058519" cy="6271921"/>
          </a:xfrm>
          <a:prstGeom prst="rect">
            <a:avLst/>
          </a:prstGeom>
        </p:spPr>
      </p:pic>
    </p:spTree>
    <p:extLst>
      <p:ext uri="{BB962C8B-B14F-4D97-AF65-F5344CB8AC3E}">
        <p14:creationId xmlns:p14="http://schemas.microsoft.com/office/powerpoint/2010/main" val="290057479"/>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A85065-1851-AD29-7115-1A13F0CFE90B}"/>
              </a:ext>
            </a:extLst>
          </p:cNvPr>
          <p:cNvPicPr>
            <a:picLocks noChangeAspect="1"/>
          </p:cNvPicPr>
          <p:nvPr/>
        </p:nvPicPr>
        <p:blipFill rotWithShape="1">
          <a:blip r:embed="rId3"/>
          <a:srcRect l="78446" t="1227" r="270" b="964"/>
          <a:stretch/>
        </p:blipFill>
        <p:spPr>
          <a:xfrm>
            <a:off x="11032671" y="49427"/>
            <a:ext cx="1099090" cy="970863"/>
          </a:xfrm>
          <a:prstGeom prst="rect">
            <a:avLst/>
          </a:prstGeom>
        </p:spPr>
      </p:pic>
      <p:sp>
        <p:nvSpPr>
          <p:cNvPr id="6" name="Rectangle 2">
            <a:extLst>
              <a:ext uri="{FF2B5EF4-FFF2-40B4-BE49-F238E27FC236}">
                <a16:creationId xmlns:a16="http://schemas.microsoft.com/office/drawing/2014/main" id="{69A76DCF-4339-DD27-CCAC-C460C822C106}"/>
              </a:ext>
            </a:extLst>
          </p:cNvPr>
          <p:cNvSpPr txBox="1">
            <a:spLocks noChangeArrowheads="1"/>
          </p:cNvSpPr>
          <p:nvPr/>
        </p:nvSpPr>
        <p:spPr>
          <a:xfrm>
            <a:off x="223030" y="43542"/>
            <a:ext cx="1059192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200" b="0" kern="0" dirty="0">
                <a:solidFill>
                  <a:schemeClr val="accent5">
                    <a:lumMod val="75000"/>
                  </a:schemeClr>
                </a:solidFill>
                <a:latin typeface="Calibri" panose="020F0502020204030204" pitchFamily="34" charset="0"/>
              </a:rPr>
              <a:t>For China: https://trb.mofcom.gov.cn/</a:t>
            </a:r>
          </a:p>
        </p:txBody>
      </p:sp>
      <p:pic>
        <p:nvPicPr>
          <p:cNvPr id="7" name="Picture 6">
            <a:extLst>
              <a:ext uri="{FF2B5EF4-FFF2-40B4-BE49-F238E27FC236}">
                <a16:creationId xmlns:a16="http://schemas.microsoft.com/office/drawing/2014/main" id="{22618FB3-1507-8FB0-4DDE-5141E76D96B5}"/>
              </a:ext>
            </a:extLst>
          </p:cNvPr>
          <p:cNvPicPr>
            <a:picLocks noChangeAspect="1"/>
          </p:cNvPicPr>
          <p:nvPr/>
        </p:nvPicPr>
        <p:blipFill>
          <a:blip r:embed="rId4"/>
          <a:stretch>
            <a:fillRect/>
          </a:stretch>
        </p:blipFill>
        <p:spPr>
          <a:xfrm>
            <a:off x="1272127" y="1022399"/>
            <a:ext cx="9647746" cy="5835601"/>
          </a:xfrm>
          <a:prstGeom prst="rect">
            <a:avLst/>
          </a:prstGeom>
        </p:spPr>
      </p:pic>
    </p:spTree>
    <p:extLst>
      <p:ext uri="{BB962C8B-B14F-4D97-AF65-F5344CB8AC3E}">
        <p14:creationId xmlns:p14="http://schemas.microsoft.com/office/powerpoint/2010/main" val="814530030"/>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A85065-1851-AD29-7115-1A13F0CFE90B}"/>
              </a:ext>
            </a:extLst>
          </p:cNvPr>
          <p:cNvPicPr>
            <a:picLocks noChangeAspect="1"/>
          </p:cNvPicPr>
          <p:nvPr/>
        </p:nvPicPr>
        <p:blipFill rotWithShape="1">
          <a:blip r:embed="rId3"/>
          <a:srcRect l="78446" t="1227" r="270" b="964"/>
          <a:stretch/>
        </p:blipFill>
        <p:spPr>
          <a:xfrm>
            <a:off x="11032671" y="49427"/>
            <a:ext cx="1099090" cy="970863"/>
          </a:xfrm>
          <a:prstGeom prst="rect">
            <a:avLst/>
          </a:prstGeom>
        </p:spPr>
      </p:pic>
      <p:pic>
        <p:nvPicPr>
          <p:cNvPr id="5" name="Picture 4">
            <a:extLst>
              <a:ext uri="{FF2B5EF4-FFF2-40B4-BE49-F238E27FC236}">
                <a16:creationId xmlns:a16="http://schemas.microsoft.com/office/drawing/2014/main" id="{43170ECF-9F64-4F44-5536-45890E4918E8}"/>
              </a:ext>
            </a:extLst>
          </p:cNvPr>
          <p:cNvPicPr>
            <a:picLocks noChangeAspect="1"/>
          </p:cNvPicPr>
          <p:nvPr/>
        </p:nvPicPr>
        <p:blipFill>
          <a:blip r:embed="rId4"/>
          <a:stretch>
            <a:fillRect/>
          </a:stretch>
        </p:blipFill>
        <p:spPr>
          <a:xfrm>
            <a:off x="1834242" y="1078842"/>
            <a:ext cx="8091911" cy="5770740"/>
          </a:xfrm>
          <a:prstGeom prst="rect">
            <a:avLst/>
          </a:prstGeom>
        </p:spPr>
      </p:pic>
      <p:sp>
        <p:nvSpPr>
          <p:cNvPr id="6" name="Rectangle 2">
            <a:extLst>
              <a:ext uri="{FF2B5EF4-FFF2-40B4-BE49-F238E27FC236}">
                <a16:creationId xmlns:a16="http://schemas.microsoft.com/office/drawing/2014/main" id="{69A76DCF-4339-DD27-CCAC-C460C822C106}"/>
              </a:ext>
            </a:extLst>
          </p:cNvPr>
          <p:cNvSpPr txBox="1">
            <a:spLocks noChangeArrowheads="1"/>
          </p:cNvSpPr>
          <p:nvPr/>
        </p:nvSpPr>
        <p:spPr>
          <a:xfrm>
            <a:off x="223030" y="43542"/>
            <a:ext cx="1059192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200" b="0" kern="0" dirty="0">
                <a:solidFill>
                  <a:schemeClr val="accent5">
                    <a:lumMod val="75000"/>
                  </a:schemeClr>
                </a:solidFill>
                <a:latin typeface="Calibri" panose="020F0502020204030204" pitchFamily="34" charset="0"/>
              </a:rPr>
              <a:t>For the United States: https://www.trade.gov/data-visualization/adcvd-proceedings</a:t>
            </a:r>
          </a:p>
        </p:txBody>
      </p:sp>
    </p:spTree>
    <p:extLst>
      <p:ext uri="{BB962C8B-B14F-4D97-AF65-F5344CB8AC3E}">
        <p14:creationId xmlns:p14="http://schemas.microsoft.com/office/powerpoint/2010/main" val="3401307992"/>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A85065-1851-AD29-7115-1A13F0CFE90B}"/>
              </a:ext>
            </a:extLst>
          </p:cNvPr>
          <p:cNvPicPr>
            <a:picLocks noChangeAspect="1"/>
          </p:cNvPicPr>
          <p:nvPr/>
        </p:nvPicPr>
        <p:blipFill rotWithShape="1">
          <a:blip r:embed="rId3"/>
          <a:srcRect l="78446" t="1227" r="270" b="964"/>
          <a:stretch/>
        </p:blipFill>
        <p:spPr>
          <a:xfrm>
            <a:off x="11032671" y="49427"/>
            <a:ext cx="1099090" cy="970863"/>
          </a:xfrm>
          <a:prstGeom prst="rect">
            <a:avLst/>
          </a:prstGeom>
        </p:spPr>
      </p:pic>
      <p:sp>
        <p:nvSpPr>
          <p:cNvPr id="6" name="Rectangle 2">
            <a:extLst>
              <a:ext uri="{FF2B5EF4-FFF2-40B4-BE49-F238E27FC236}">
                <a16:creationId xmlns:a16="http://schemas.microsoft.com/office/drawing/2014/main" id="{69A76DCF-4339-DD27-CCAC-C460C822C106}"/>
              </a:ext>
            </a:extLst>
          </p:cNvPr>
          <p:cNvSpPr txBox="1">
            <a:spLocks noChangeArrowheads="1"/>
          </p:cNvSpPr>
          <p:nvPr/>
        </p:nvSpPr>
        <p:spPr>
          <a:xfrm>
            <a:off x="223030" y="43542"/>
            <a:ext cx="1059192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2400" b="0" kern="0" dirty="0">
                <a:solidFill>
                  <a:schemeClr val="accent5">
                    <a:lumMod val="75000"/>
                  </a:schemeClr>
                </a:solidFill>
                <a:latin typeface="Calibri" panose="020F0502020204030204" pitchFamily="34" charset="0"/>
              </a:rPr>
              <a:t>For the European Union: https://policy.trade.ec.europa.eu/enforcement-and-protection/trade-defence_en</a:t>
            </a:r>
          </a:p>
        </p:txBody>
      </p:sp>
      <p:pic>
        <p:nvPicPr>
          <p:cNvPr id="7" name="Picture 6">
            <a:extLst>
              <a:ext uri="{FF2B5EF4-FFF2-40B4-BE49-F238E27FC236}">
                <a16:creationId xmlns:a16="http://schemas.microsoft.com/office/drawing/2014/main" id="{6EA958C7-3D92-A693-4D31-6CA488DC811D}"/>
              </a:ext>
            </a:extLst>
          </p:cNvPr>
          <p:cNvPicPr>
            <a:picLocks noChangeAspect="1"/>
          </p:cNvPicPr>
          <p:nvPr/>
        </p:nvPicPr>
        <p:blipFill>
          <a:blip r:embed="rId4"/>
          <a:stretch>
            <a:fillRect/>
          </a:stretch>
        </p:blipFill>
        <p:spPr>
          <a:xfrm>
            <a:off x="2270157" y="835519"/>
            <a:ext cx="7668522" cy="6017037"/>
          </a:xfrm>
          <a:prstGeom prst="rect">
            <a:avLst/>
          </a:prstGeom>
        </p:spPr>
      </p:pic>
    </p:spTree>
    <p:extLst>
      <p:ext uri="{BB962C8B-B14F-4D97-AF65-F5344CB8AC3E}">
        <p14:creationId xmlns:p14="http://schemas.microsoft.com/office/powerpoint/2010/main" val="198729913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402770" y="198809"/>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chemeClr val="accent5">
                    <a:lumMod val="75000"/>
                  </a:schemeClr>
                </a:solidFill>
                <a:latin typeface="Calibri" panose="020F0502020204030204" pitchFamily="34" charset="0"/>
              </a:rPr>
              <a:t>The Meaning of “Trade-Remedy Laws” </a:t>
            </a:r>
          </a:p>
        </p:txBody>
      </p:sp>
      <p:sp>
        <p:nvSpPr>
          <p:cNvPr id="9" name="Rectangle 2"/>
          <p:cNvSpPr txBox="1">
            <a:spLocks noChangeArrowheads="1"/>
          </p:cNvSpPr>
          <p:nvPr/>
        </p:nvSpPr>
        <p:spPr>
          <a:xfrm>
            <a:off x="402770" y="1401526"/>
            <a:ext cx="1103683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spcAft>
                <a:spcPts val="1200"/>
              </a:spcAft>
              <a:defRPr/>
            </a:pPr>
            <a:r>
              <a:rPr lang="en-US" altLang="en-US" sz="2800" b="0" kern="0" dirty="0">
                <a:solidFill>
                  <a:schemeClr val="accent5">
                    <a:lumMod val="75000"/>
                  </a:schemeClr>
                </a:solidFill>
                <a:latin typeface="Calibri" panose="020F0502020204030204" pitchFamily="34" charset="0"/>
              </a:rPr>
              <a:t>The underlying idea is to provide a legal means to address</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problems that may arise in trade, without resorting to</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the unilateral imposition of higher tariffs by legislatures.</a:t>
            </a:r>
          </a:p>
          <a:p>
            <a:pPr eaLnBrk="1" hangingPunct="1">
              <a:spcAft>
                <a:spcPts val="1200"/>
              </a:spcAft>
              <a:defRPr/>
            </a:pPr>
            <a:r>
              <a:rPr lang="en-US" altLang="en-US" sz="2800" b="0" kern="0" dirty="0">
                <a:solidFill>
                  <a:schemeClr val="accent5">
                    <a:lumMod val="75000"/>
                  </a:schemeClr>
                </a:solidFill>
                <a:latin typeface="Calibri" panose="020F0502020204030204" pitchFamily="34" charset="0"/>
              </a:rPr>
              <a:t>These laws can however be abused for protectionist purposes, and are sometimes described instead as a system of “contingent protection.” Some also see a double-meaning in “unfair trade laws.”</a:t>
            </a:r>
          </a:p>
          <a:p>
            <a:pPr eaLnBrk="1" hangingPunct="1">
              <a:spcAft>
                <a:spcPts val="1200"/>
              </a:spcAft>
              <a:defRPr/>
            </a:pPr>
            <a:r>
              <a:rPr lang="en-US" altLang="en-US" sz="2800" b="0" kern="0" dirty="0">
                <a:solidFill>
                  <a:schemeClr val="accent5">
                    <a:lumMod val="75000"/>
                  </a:schemeClr>
                </a:solidFill>
                <a:latin typeface="Calibri" panose="020F0502020204030204" pitchFamily="34" charset="0"/>
              </a:rPr>
              <a:t>They can also be used to coerce competitors by threatening to raise the price of competing in the import market. It can be extremely costly to hire the lawyers needed to defend against AD and CVD cases, and firms will sometimes threaten to file such cases in an effort to force their competitors either to raise their prices or even stay out of the market.</a:t>
            </a:r>
          </a:p>
        </p:txBody>
      </p:sp>
      <p:pic>
        <p:nvPicPr>
          <p:cNvPr id="3" name="Picture 2">
            <a:extLst>
              <a:ext uri="{FF2B5EF4-FFF2-40B4-BE49-F238E27FC236}">
                <a16:creationId xmlns:a16="http://schemas.microsoft.com/office/drawing/2014/main" id="{077BF9A3-3478-2030-A4B5-58D717EE8021}"/>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4000951629"/>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628900"/>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000" b="1" dirty="0">
                <a:solidFill>
                  <a:srgbClr val="0066CC"/>
                </a:solidFill>
              </a:rPr>
              <a:t>Safeguards</a:t>
            </a:r>
            <a:endParaRPr lang="en-GB" sz="4000" dirty="0">
              <a:solidFill>
                <a:srgbClr val="0066CC"/>
              </a:solidFill>
            </a:endParaRPr>
          </a:p>
        </p:txBody>
      </p:sp>
      <p:pic>
        <p:nvPicPr>
          <p:cNvPr id="3" name="Picture 2">
            <a:extLst>
              <a:ext uri="{FF2B5EF4-FFF2-40B4-BE49-F238E27FC236}">
                <a16:creationId xmlns:a16="http://schemas.microsoft.com/office/drawing/2014/main" id="{1DA85065-1851-AD29-7115-1A13F0CFE90B}"/>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1877303987"/>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6281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Main Points about Safeguards</a:t>
            </a:r>
          </a:p>
        </p:txBody>
      </p:sp>
      <p:sp>
        <p:nvSpPr>
          <p:cNvPr id="10" name="TextBox 9"/>
          <p:cNvSpPr txBox="1">
            <a:spLocks noChangeArrowheads="1"/>
          </p:cNvSpPr>
          <p:nvPr/>
        </p:nvSpPr>
        <p:spPr bwMode="auto">
          <a:xfrm>
            <a:off x="518547" y="1055799"/>
            <a:ext cx="1115490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dirty="0">
                <a:solidFill>
                  <a:schemeClr val="accent1">
                    <a:lumMod val="50000"/>
                  </a:schemeClr>
                </a:solidFill>
              </a:rPr>
              <a:t>Safeguards were originally intended to </a:t>
            </a:r>
            <a:r>
              <a:rPr lang="en-US" altLang="en-US" i="1" dirty="0">
                <a:solidFill>
                  <a:schemeClr val="accent1">
                    <a:lumMod val="50000"/>
                  </a:schemeClr>
                </a:solidFill>
              </a:rPr>
              <a:t>encourage</a:t>
            </a:r>
            <a:br>
              <a:rPr lang="en-US" altLang="en-US" dirty="0">
                <a:solidFill>
                  <a:schemeClr val="accent1">
                    <a:lumMod val="50000"/>
                  </a:schemeClr>
                </a:solidFill>
              </a:rPr>
            </a:br>
            <a:r>
              <a:rPr lang="en-US" altLang="en-US" dirty="0">
                <a:solidFill>
                  <a:schemeClr val="accent1">
                    <a:lumMod val="50000"/>
                  </a:schemeClr>
                </a:solidFill>
              </a:rPr>
              <a:t>trade liberalization, by giving countries assurance </a:t>
            </a:r>
            <a:br>
              <a:rPr lang="en-US" altLang="en-US" dirty="0">
                <a:solidFill>
                  <a:schemeClr val="accent1">
                    <a:lumMod val="50000"/>
                  </a:schemeClr>
                </a:solidFill>
              </a:rPr>
            </a:br>
            <a:r>
              <a:rPr lang="en-US" altLang="en-US" dirty="0">
                <a:solidFill>
                  <a:schemeClr val="accent1">
                    <a:lumMod val="50000"/>
                  </a:schemeClr>
                </a:solidFill>
              </a:rPr>
              <a:t>that if their negotiations are too ambitious then they</a:t>
            </a:r>
            <a:br>
              <a:rPr lang="en-US" altLang="en-US" dirty="0">
                <a:solidFill>
                  <a:schemeClr val="accent1">
                    <a:lumMod val="50000"/>
                  </a:schemeClr>
                </a:solidFill>
              </a:rPr>
            </a:br>
            <a:r>
              <a:rPr lang="en-US" altLang="en-US" dirty="0">
                <a:solidFill>
                  <a:schemeClr val="accent1">
                    <a:lumMod val="50000"/>
                  </a:schemeClr>
                </a:solidFill>
              </a:rPr>
              <a:t>can later make temporary adjustments to their commitments. </a:t>
            </a:r>
          </a:p>
          <a:p>
            <a:pPr marL="457200" indent="-457200">
              <a:spcBef>
                <a:spcPct val="0"/>
              </a:spcBef>
              <a:spcAft>
                <a:spcPts val="1200"/>
              </a:spcAft>
            </a:pPr>
            <a:r>
              <a:rPr lang="en-US" altLang="en-US" dirty="0">
                <a:solidFill>
                  <a:schemeClr val="accent1">
                    <a:lumMod val="50000"/>
                  </a:schemeClr>
                </a:solidFill>
              </a:rPr>
              <a:t>A country has the right under GATT and WTO law to invoke safeguards when increasing imports have the unanticipated consequence of causing serious injury to domestic industry.</a:t>
            </a:r>
          </a:p>
          <a:p>
            <a:pPr marL="457200" indent="-457200">
              <a:spcBef>
                <a:spcPct val="0"/>
              </a:spcBef>
              <a:spcAft>
                <a:spcPts val="1200"/>
              </a:spcAft>
            </a:pPr>
            <a:r>
              <a:rPr lang="en-US" altLang="en-US" dirty="0">
                <a:solidFill>
                  <a:schemeClr val="accent1">
                    <a:lumMod val="50000"/>
                  </a:schemeClr>
                </a:solidFill>
              </a:rPr>
              <a:t>Safeguards allow for the imposition of temporary tariffs; countries have also used it to impose quotas or (probably illegally) to negotiate “voluntary” restraint agreements.</a:t>
            </a:r>
          </a:p>
        </p:txBody>
      </p:sp>
      <p:pic>
        <p:nvPicPr>
          <p:cNvPr id="3" name="Picture 2">
            <a:extLst>
              <a:ext uri="{FF2B5EF4-FFF2-40B4-BE49-F238E27FC236}">
                <a16:creationId xmlns:a16="http://schemas.microsoft.com/office/drawing/2014/main" id="{73EBD8EF-49EC-989C-2772-A95234B3785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78789050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6281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Safeguards Have Evolved over Time</a:t>
            </a:r>
          </a:p>
        </p:txBody>
      </p:sp>
      <p:sp>
        <p:nvSpPr>
          <p:cNvPr id="10" name="TextBox 9"/>
          <p:cNvSpPr txBox="1">
            <a:spLocks noChangeArrowheads="1"/>
          </p:cNvSpPr>
          <p:nvPr/>
        </p:nvSpPr>
        <p:spPr bwMode="auto">
          <a:xfrm>
            <a:off x="518547" y="1272145"/>
            <a:ext cx="1115490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dirty="0">
                <a:solidFill>
                  <a:schemeClr val="accent1">
                    <a:lumMod val="50000"/>
                  </a:schemeClr>
                </a:solidFill>
              </a:rPr>
              <a:t>1940s-1960s: Safeguards were rarely invoked, </a:t>
            </a:r>
            <a:br>
              <a:rPr lang="en-US" altLang="en-US" dirty="0">
                <a:solidFill>
                  <a:schemeClr val="accent1">
                    <a:lumMod val="50000"/>
                  </a:schemeClr>
                </a:solidFill>
              </a:rPr>
            </a:br>
            <a:r>
              <a:rPr lang="en-US" altLang="en-US" dirty="0">
                <a:solidFill>
                  <a:schemeClr val="accent1">
                    <a:lumMod val="50000"/>
                  </a:schemeClr>
                </a:solidFill>
              </a:rPr>
              <a:t>and the instrument was mostly tied to trade </a:t>
            </a:r>
            <a:br>
              <a:rPr lang="en-US" altLang="en-US" dirty="0">
                <a:solidFill>
                  <a:schemeClr val="accent1">
                    <a:lumMod val="50000"/>
                  </a:schemeClr>
                </a:solidFill>
              </a:rPr>
            </a:br>
            <a:r>
              <a:rPr lang="en-US" altLang="en-US" dirty="0">
                <a:solidFill>
                  <a:schemeClr val="accent1">
                    <a:lumMod val="50000"/>
                  </a:schemeClr>
                </a:solidFill>
              </a:rPr>
              <a:t>agreements (i.e., when a country invoked the provision it suspended a tariff commitment it had made)</a:t>
            </a:r>
          </a:p>
          <a:p>
            <a:pPr marL="457200" indent="-457200">
              <a:spcBef>
                <a:spcPct val="0"/>
              </a:spcBef>
              <a:spcAft>
                <a:spcPts val="1200"/>
              </a:spcAft>
            </a:pPr>
            <a:r>
              <a:rPr lang="en-US" altLang="en-US" dirty="0">
                <a:solidFill>
                  <a:schemeClr val="accent1">
                    <a:lumMod val="50000"/>
                  </a:schemeClr>
                </a:solidFill>
              </a:rPr>
              <a:t>1970s-1990s: Safeguards become increasingly used as an instrument of protectionism, no longer tied to agreements</a:t>
            </a:r>
          </a:p>
          <a:p>
            <a:pPr marL="457200" indent="-457200">
              <a:spcBef>
                <a:spcPct val="0"/>
              </a:spcBef>
              <a:spcAft>
                <a:spcPts val="1200"/>
              </a:spcAft>
            </a:pPr>
            <a:r>
              <a:rPr lang="en-US" altLang="en-US" dirty="0">
                <a:solidFill>
                  <a:schemeClr val="accent1">
                    <a:lumMod val="50000"/>
                  </a:schemeClr>
                </a:solidFill>
              </a:rPr>
              <a:t>Early WTO period (post-1995): Use of safeguards becomes more restrained due to Appellate Body rulings in WTO</a:t>
            </a:r>
          </a:p>
          <a:p>
            <a:pPr marL="457200" indent="-457200">
              <a:spcBef>
                <a:spcPct val="0"/>
              </a:spcBef>
              <a:spcAft>
                <a:spcPts val="1200"/>
              </a:spcAft>
            </a:pPr>
            <a:r>
              <a:rPr lang="en-US" altLang="en-US" dirty="0">
                <a:solidFill>
                  <a:schemeClr val="accent1">
                    <a:lumMod val="50000"/>
                  </a:schemeClr>
                </a:solidFill>
              </a:rPr>
              <a:t>2020s: Countries are back to invoking more frequently</a:t>
            </a:r>
          </a:p>
        </p:txBody>
      </p:sp>
      <p:pic>
        <p:nvPicPr>
          <p:cNvPr id="3" name="Picture 2">
            <a:extLst>
              <a:ext uri="{FF2B5EF4-FFF2-40B4-BE49-F238E27FC236}">
                <a16:creationId xmlns:a16="http://schemas.microsoft.com/office/drawing/2014/main" id="{73EBD8EF-49EC-989C-2772-A95234B3785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1274186448"/>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6281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Safeguards and the WTO</a:t>
            </a:r>
          </a:p>
        </p:txBody>
      </p:sp>
      <p:sp>
        <p:nvSpPr>
          <p:cNvPr id="10" name="TextBox 9"/>
          <p:cNvSpPr txBox="1">
            <a:spLocks noChangeArrowheads="1"/>
          </p:cNvSpPr>
          <p:nvPr/>
        </p:nvSpPr>
        <p:spPr bwMode="auto">
          <a:xfrm>
            <a:off x="518547" y="1055799"/>
            <a:ext cx="11154907"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dirty="0">
                <a:solidFill>
                  <a:schemeClr val="accent1">
                    <a:lumMod val="50000"/>
                  </a:schemeClr>
                </a:solidFill>
              </a:rPr>
              <a:t>The same as for AD/CVD: The WTO does not </a:t>
            </a:r>
            <a:br>
              <a:rPr lang="en-US" altLang="en-US" dirty="0">
                <a:solidFill>
                  <a:schemeClr val="accent1">
                    <a:lumMod val="50000"/>
                  </a:schemeClr>
                </a:solidFill>
              </a:rPr>
            </a:br>
            <a:r>
              <a:rPr lang="en-US" altLang="en-US" dirty="0">
                <a:solidFill>
                  <a:schemeClr val="accent1">
                    <a:lumMod val="50000"/>
                  </a:schemeClr>
                </a:solidFill>
              </a:rPr>
              <a:t>require that countries have a safeguards law, but if </a:t>
            </a:r>
            <a:br>
              <a:rPr lang="en-US" altLang="en-US" dirty="0">
                <a:solidFill>
                  <a:schemeClr val="accent1">
                    <a:lumMod val="50000"/>
                  </a:schemeClr>
                </a:solidFill>
              </a:rPr>
            </a:br>
            <a:r>
              <a:rPr lang="en-US" altLang="en-US" dirty="0">
                <a:solidFill>
                  <a:schemeClr val="accent1">
                    <a:lumMod val="50000"/>
                  </a:schemeClr>
                </a:solidFill>
              </a:rPr>
              <a:t>they do have such laws then they need to comply </a:t>
            </a:r>
            <a:br>
              <a:rPr lang="en-US" altLang="en-US" dirty="0">
                <a:solidFill>
                  <a:schemeClr val="accent1">
                    <a:lumMod val="50000"/>
                  </a:schemeClr>
                </a:solidFill>
              </a:rPr>
            </a:br>
            <a:r>
              <a:rPr lang="en-US" altLang="en-US" dirty="0">
                <a:solidFill>
                  <a:schemeClr val="accent1">
                    <a:lumMod val="50000"/>
                  </a:schemeClr>
                </a:solidFill>
              </a:rPr>
              <a:t>with the Safeguards Agreement. </a:t>
            </a:r>
          </a:p>
          <a:p>
            <a:pPr marL="457200" indent="-457200">
              <a:spcBef>
                <a:spcPct val="0"/>
              </a:spcBef>
              <a:spcAft>
                <a:spcPts val="1200"/>
              </a:spcAft>
            </a:pPr>
            <a:r>
              <a:rPr lang="en-US" altLang="en-US" dirty="0">
                <a:solidFill>
                  <a:schemeClr val="accent1">
                    <a:lumMod val="50000"/>
                  </a:schemeClr>
                </a:solidFill>
              </a:rPr>
              <a:t>Safeguard cases account for a smaller share of the cases brought to the Dispute Settlement Body because it had seemed as if Appellate Body decisions made this instrument illegal:</a:t>
            </a:r>
          </a:p>
          <a:p>
            <a:pPr marL="1200150" lvl="1" indent="-457200">
              <a:spcBef>
                <a:spcPct val="0"/>
              </a:spcBef>
              <a:spcAft>
                <a:spcPts val="1200"/>
              </a:spcAft>
            </a:pPr>
            <a:r>
              <a:rPr lang="en-US" altLang="en-US" dirty="0">
                <a:solidFill>
                  <a:schemeClr val="accent1">
                    <a:lumMod val="50000"/>
                  </a:schemeClr>
                </a:solidFill>
              </a:rPr>
              <a:t>62 out of 624 disputes (9.9%) have cited the Safeguards Agreement (sometimes also citing other agreements)</a:t>
            </a:r>
          </a:p>
          <a:p>
            <a:pPr marL="1200150" lvl="1" indent="-457200">
              <a:spcBef>
                <a:spcPct val="0"/>
              </a:spcBef>
              <a:spcAft>
                <a:spcPts val="1200"/>
              </a:spcAft>
            </a:pPr>
            <a:r>
              <a:rPr lang="en-US" altLang="en-US" dirty="0">
                <a:solidFill>
                  <a:schemeClr val="accent1">
                    <a:lumMod val="50000"/>
                  </a:schemeClr>
                </a:solidFill>
              </a:rPr>
              <a:t>5 out of 26 complaints (19.2%) brought by China have cited the Safeguards Agreement (sometimes also citing other agreements)</a:t>
            </a:r>
          </a:p>
          <a:p>
            <a:pPr marL="1200150" lvl="1" indent="-457200">
              <a:spcBef>
                <a:spcPct val="0"/>
              </a:spcBef>
              <a:spcAft>
                <a:spcPts val="1200"/>
              </a:spcAft>
            </a:pPr>
            <a:endParaRPr lang="en-US" altLang="en-US" dirty="0">
              <a:solidFill>
                <a:schemeClr val="accent1">
                  <a:lumMod val="50000"/>
                </a:schemeClr>
              </a:solidFill>
            </a:endParaRPr>
          </a:p>
        </p:txBody>
      </p:sp>
      <p:pic>
        <p:nvPicPr>
          <p:cNvPr id="3" name="Picture 2">
            <a:extLst>
              <a:ext uri="{FF2B5EF4-FFF2-40B4-BE49-F238E27FC236}">
                <a16:creationId xmlns:a16="http://schemas.microsoft.com/office/drawing/2014/main" id="{73EBD8EF-49EC-989C-2772-A95234B3785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620520745"/>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628900"/>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000" b="1" dirty="0">
                <a:solidFill>
                  <a:srgbClr val="0066CC"/>
                </a:solidFill>
              </a:rPr>
              <a:t>How Should Countries (and Companies)</a:t>
            </a:r>
            <a:br>
              <a:rPr lang="en-US" sz="4000" b="1" dirty="0">
                <a:solidFill>
                  <a:srgbClr val="0066CC"/>
                </a:solidFill>
              </a:rPr>
            </a:br>
            <a:r>
              <a:rPr lang="en-US" sz="4000" b="1" dirty="0">
                <a:solidFill>
                  <a:srgbClr val="0066CC"/>
                </a:solidFill>
              </a:rPr>
              <a:t>Respond to Trade-Remedy Cases?</a:t>
            </a:r>
            <a:endParaRPr lang="en-GB" sz="4000" dirty="0">
              <a:solidFill>
                <a:srgbClr val="0066CC"/>
              </a:solidFill>
            </a:endParaRPr>
          </a:p>
        </p:txBody>
      </p:sp>
      <p:pic>
        <p:nvPicPr>
          <p:cNvPr id="3" name="Picture 2">
            <a:extLst>
              <a:ext uri="{FF2B5EF4-FFF2-40B4-BE49-F238E27FC236}">
                <a16:creationId xmlns:a16="http://schemas.microsoft.com/office/drawing/2014/main" id="{1DA85065-1851-AD29-7115-1A13F0CFE90B}"/>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176410671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402770" y="198809"/>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chemeClr val="accent5">
                    <a:lumMod val="75000"/>
                  </a:schemeClr>
                </a:solidFill>
                <a:latin typeface="Calibri" panose="020F0502020204030204" pitchFamily="34" charset="0"/>
              </a:rPr>
              <a:t>Defending One’s Interests against the</a:t>
            </a:r>
            <a:br>
              <a:rPr lang="en-US" altLang="en-US" sz="3900" kern="0" dirty="0">
                <a:solidFill>
                  <a:schemeClr val="accent5">
                    <a:lumMod val="75000"/>
                  </a:schemeClr>
                </a:solidFill>
                <a:latin typeface="Calibri" panose="020F0502020204030204" pitchFamily="34" charset="0"/>
              </a:rPr>
            </a:br>
            <a:r>
              <a:rPr lang="en-US" altLang="en-US" sz="3900" kern="0" dirty="0">
                <a:solidFill>
                  <a:schemeClr val="accent5">
                    <a:lumMod val="75000"/>
                  </a:schemeClr>
                </a:solidFill>
                <a:latin typeface="Calibri" panose="020F0502020204030204" pitchFamily="34" charset="0"/>
              </a:rPr>
              <a:t>Trade-Remedy Laws </a:t>
            </a:r>
          </a:p>
        </p:txBody>
      </p:sp>
      <p:sp>
        <p:nvSpPr>
          <p:cNvPr id="9" name="Rectangle 2"/>
          <p:cNvSpPr txBox="1">
            <a:spLocks noChangeArrowheads="1"/>
          </p:cNvSpPr>
          <p:nvPr/>
        </p:nvSpPr>
        <p:spPr>
          <a:xfrm>
            <a:off x="402770" y="1706328"/>
            <a:ext cx="1103683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Legal defense against these cases can be quite costly, both in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the country where the case is originally brought and (if a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challenge is made) in the WTO, and those expenses are usually borne by the exporting firm. Sometimes an exporter will be so intimidated by the costs that it will opt to leave the market altogether. </a:t>
            </a:r>
          </a:p>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Negotiators from developing countries have sought reforms in these laws, but have so far achieved little progress in that direction. The AD laws of the developed countries are one of the most damaging exceptions to the general rule by which those countries have reduced their barriers to trade to a fraction of what they once were.</a:t>
            </a:r>
          </a:p>
        </p:txBody>
      </p:sp>
      <p:pic>
        <p:nvPicPr>
          <p:cNvPr id="3" name="Picture 2">
            <a:extLst>
              <a:ext uri="{FF2B5EF4-FFF2-40B4-BE49-F238E27FC236}">
                <a16:creationId xmlns:a16="http://schemas.microsoft.com/office/drawing/2014/main" id="{1184ECAD-2635-583C-5281-9EC6D1EE707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194591855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402771" y="198809"/>
            <a:ext cx="9514116"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chemeClr val="accent5">
                    <a:lumMod val="75000"/>
                  </a:schemeClr>
                </a:solidFill>
                <a:latin typeface="Calibri" panose="020F0502020204030204" pitchFamily="34" charset="0"/>
              </a:rPr>
              <a:t>Should Developing Countries Adopt their Own Trade-Remedy Laws? </a:t>
            </a:r>
          </a:p>
        </p:txBody>
      </p:sp>
      <p:sp>
        <p:nvSpPr>
          <p:cNvPr id="9" name="Rectangle 2"/>
          <p:cNvSpPr txBox="1">
            <a:spLocks noChangeArrowheads="1"/>
          </p:cNvSpPr>
          <p:nvPr/>
        </p:nvSpPr>
        <p:spPr>
          <a:xfrm>
            <a:off x="402771" y="1748515"/>
            <a:ext cx="1103683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While legitimate concerns may arise over potentially unfair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import competition, it does not necessarily follow that the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AD law is the best response. It might require a half dozen or more highly trained professionals (as well as a substantial budget for travel and other expenses) to carry out the responsibilities of a national AD law. This is not something that can be done “on the cheap,” as any findings of an AD authority can be challenged by the country’s trading partners in the WTO. It can be quite expensive for a country to ensure not only that its AD investigations are properly conducted, but that the results are effectively defended from any legal challenges that might follow. </a:t>
            </a:r>
          </a:p>
        </p:txBody>
      </p:sp>
      <p:pic>
        <p:nvPicPr>
          <p:cNvPr id="3" name="Picture 2">
            <a:extLst>
              <a:ext uri="{FF2B5EF4-FFF2-40B4-BE49-F238E27FC236}">
                <a16:creationId xmlns:a16="http://schemas.microsoft.com/office/drawing/2014/main" id="{DAB7AAE0-1B94-FDD9-2B8F-F50436F67705}"/>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4124512941"/>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402770" y="198809"/>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chemeClr val="accent5">
                    <a:lumMod val="75000"/>
                  </a:schemeClr>
                </a:solidFill>
                <a:latin typeface="Calibri" panose="020F0502020204030204" pitchFamily="34" charset="0"/>
              </a:rPr>
              <a:t>Other Measures Enforced at the Border</a:t>
            </a:r>
          </a:p>
        </p:txBody>
      </p:sp>
      <p:sp>
        <p:nvSpPr>
          <p:cNvPr id="9" name="Rectangle 2"/>
          <p:cNvSpPr txBox="1">
            <a:spLocks noChangeArrowheads="1"/>
          </p:cNvSpPr>
          <p:nvPr/>
        </p:nvSpPr>
        <p:spPr>
          <a:xfrm>
            <a:off x="402770" y="979716"/>
            <a:ext cx="11036830" cy="1317171"/>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The </a:t>
            </a:r>
            <a:r>
              <a:rPr lang="en-US" altLang="en-US" sz="2800" kern="0" dirty="0">
                <a:solidFill>
                  <a:schemeClr val="accent5">
                    <a:lumMod val="75000"/>
                  </a:schemeClr>
                </a:solidFill>
                <a:latin typeface="Calibri" panose="020F0502020204030204" pitchFamily="34" charset="0"/>
              </a:rPr>
              <a:t>non-tariff measures </a:t>
            </a:r>
            <a:r>
              <a:rPr lang="en-US" altLang="en-US" sz="2800" b="0" kern="0" dirty="0">
                <a:solidFill>
                  <a:schemeClr val="accent5">
                    <a:lumMod val="75000"/>
                  </a:schemeClr>
                </a:solidFill>
                <a:latin typeface="Calibri" panose="020F0502020204030204" pitchFamily="34" charset="0"/>
              </a:rPr>
              <a:t>(NTMs) that countries enforce at their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borders may well be more significant in trade, and account for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more energy in negotiations, than do traditional tariffs.</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NTMs may include such </a:t>
            </a:r>
            <a:r>
              <a:rPr lang="en-US" altLang="en-US" sz="2800" kern="0" dirty="0">
                <a:solidFill>
                  <a:schemeClr val="accent5">
                    <a:lumMod val="75000"/>
                  </a:schemeClr>
                </a:solidFill>
                <a:latin typeface="Calibri" panose="020F0502020204030204" pitchFamily="34" charset="0"/>
              </a:rPr>
              <a:t>varied measures </a:t>
            </a:r>
            <a:r>
              <a:rPr lang="en-US" altLang="en-US" sz="2800" b="0" kern="0" dirty="0">
                <a:solidFill>
                  <a:schemeClr val="accent5">
                    <a:lumMod val="75000"/>
                  </a:schemeClr>
                </a:solidFill>
                <a:latin typeface="Calibri" panose="020F0502020204030204" pitchFamily="34" charset="0"/>
              </a:rPr>
              <a:t>as sanitary and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phytosanitary standards for agricultural and food products, technical standards for other goods, pre-shipment inspection, licensing and quotas, price-control measures, etc. (Some analysts will also include in their lists of NTMs other issues that actually merit separate examination, such as intellectual property rights and measures affecting trade in services.)</a:t>
            </a:r>
          </a:p>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Unlike tariffs and quasi-tariff measures (e.g., trade-remedy laws), NTMs are </a:t>
            </a:r>
            <a:r>
              <a:rPr lang="en-US" altLang="en-US" sz="2800" kern="0" dirty="0">
                <a:solidFill>
                  <a:schemeClr val="accent5">
                    <a:lumMod val="75000"/>
                  </a:schemeClr>
                </a:solidFill>
                <a:latin typeface="Calibri" panose="020F0502020204030204" pitchFamily="34" charset="0"/>
              </a:rPr>
              <a:t>more difficult to quantify</a:t>
            </a:r>
            <a:r>
              <a:rPr lang="en-US" altLang="en-US" sz="2800" b="0" kern="0" dirty="0">
                <a:solidFill>
                  <a:schemeClr val="accent5">
                    <a:lumMod val="75000"/>
                  </a:schemeClr>
                </a:solidFill>
                <a:latin typeface="Calibri" panose="020F0502020204030204" pitchFamily="34" charset="0"/>
              </a:rPr>
              <a:t>. Instead of simply counting total measures, countries should take a </a:t>
            </a:r>
            <a:r>
              <a:rPr lang="en-US" altLang="en-US" sz="2800" kern="0" dirty="0">
                <a:solidFill>
                  <a:schemeClr val="accent5">
                    <a:lumMod val="75000"/>
                  </a:schemeClr>
                </a:solidFill>
                <a:latin typeface="Calibri" panose="020F0502020204030204" pitchFamily="34" charset="0"/>
              </a:rPr>
              <a:t>three-step</a:t>
            </a:r>
            <a:r>
              <a:rPr lang="en-US" altLang="en-US" sz="2800" b="0" kern="0" dirty="0">
                <a:solidFill>
                  <a:schemeClr val="accent5">
                    <a:lumMod val="75000"/>
                  </a:schemeClr>
                </a:solidFill>
                <a:latin typeface="Calibri" panose="020F0502020204030204" pitchFamily="34" charset="0"/>
              </a:rPr>
              <a:t> process of listing </a:t>
            </a:r>
            <a:r>
              <a:rPr lang="en-US" altLang="en-US" sz="2800" b="0" kern="0">
                <a:solidFill>
                  <a:schemeClr val="accent5">
                    <a:lumMod val="75000"/>
                  </a:schemeClr>
                </a:solidFill>
                <a:latin typeface="Calibri" panose="020F0502020204030204" pitchFamily="34" charset="0"/>
              </a:rPr>
              <a:t>and assessing them.</a:t>
            </a:r>
            <a:endParaRPr lang="en-US" altLang="en-US" sz="2800" b="0" kern="0" dirty="0">
              <a:solidFill>
                <a:schemeClr val="accent5">
                  <a:lumMod val="75000"/>
                </a:schemeClr>
              </a:solidFill>
              <a:latin typeface="Calibri" panose="020F0502020204030204" pitchFamily="34" charset="0"/>
            </a:endParaRPr>
          </a:p>
        </p:txBody>
      </p:sp>
      <p:pic>
        <p:nvPicPr>
          <p:cNvPr id="3" name="Picture 2">
            <a:extLst>
              <a:ext uri="{FF2B5EF4-FFF2-40B4-BE49-F238E27FC236}">
                <a16:creationId xmlns:a16="http://schemas.microsoft.com/office/drawing/2014/main" id="{5733536B-E0FD-3F39-A00C-2F1D89AA0C3C}"/>
              </a:ext>
            </a:extLst>
          </p:cNvPr>
          <p:cNvPicPr>
            <a:picLocks noChangeAspect="1"/>
          </p:cNvPicPr>
          <p:nvPr/>
        </p:nvPicPr>
        <p:blipFill rotWithShape="1">
          <a:blip r:embed="rId3"/>
          <a:srcRect l="78446" t="1227" r="270" b="964"/>
          <a:stretch/>
        </p:blipFill>
        <p:spPr>
          <a:xfrm>
            <a:off x="9798908" y="49427"/>
            <a:ext cx="2332853" cy="2060687"/>
          </a:xfrm>
          <a:prstGeom prst="rect">
            <a:avLst/>
          </a:prstGeom>
        </p:spPr>
      </p:pic>
    </p:spTree>
    <p:extLst>
      <p:ext uri="{BB962C8B-B14F-4D97-AF65-F5344CB8AC3E}">
        <p14:creationId xmlns:p14="http://schemas.microsoft.com/office/powerpoint/2010/main" val="1521987325"/>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402770" y="198809"/>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chemeClr val="accent5">
                    <a:lumMod val="75000"/>
                  </a:schemeClr>
                </a:solidFill>
                <a:latin typeface="Calibri" panose="020F0502020204030204" pitchFamily="34" charset="0"/>
              </a:rPr>
              <a:t>First Step in Assessing NTMs: Definition</a:t>
            </a:r>
          </a:p>
        </p:txBody>
      </p:sp>
      <p:sp>
        <p:nvSpPr>
          <p:cNvPr id="9" name="Rectangle 2"/>
          <p:cNvSpPr txBox="1">
            <a:spLocks noChangeArrowheads="1"/>
          </p:cNvSpPr>
          <p:nvPr/>
        </p:nvSpPr>
        <p:spPr>
          <a:xfrm>
            <a:off x="4177400" y="1009637"/>
            <a:ext cx="726220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An important first step in assessing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NTMs and their impact on a country’s</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access to foreign markets is to define</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the scope of measures that they will</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catalog.</a:t>
            </a:r>
          </a:p>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This UNCTAD publication, available on-line at </a:t>
            </a:r>
            <a:r>
              <a:rPr lang="en-US" altLang="en-US" sz="2800" b="0" kern="0" dirty="0">
                <a:solidFill>
                  <a:schemeClr val="accent5">
                    <a:lumMod val="75000"/>
                  </a:schemeClr>
                </a:solidFill>
                <a:latin typeface="Calibri" panose="020F0502020204030204" pitchFamily="34" charset="0"/>
                <a:hlinkClick r:id="rId3"/>
              </a:rPr>
              <a:t>http://wits.worldbank.org/wits/docs/multi-agency_classification_of_ntms.pdf</a:t>
            </a:r>
            <a:r>
              <a:rPr lang="en-US" altLang="en-US" sz="2800" b="0" kern="0" dirty="0">
                <a:solidFill>
                  <a:schemeClr val="accent5">
                    <a:lumMod val="75000"/>
                  </a:schemeClr>
                </a:solidFill>
                <a:latin typeface="Calibri" panose="020F0502020204030204" pitchFamily="34" charset="0"/>
              </a:rPr>
              <a:t>, is a good first step in this process insofar as it provides an expansive definition of policy measures that might affect trade.</a:t>
            </a:r>
          </a:p>
        </p:txBody>
      </p:sp>
      <p:pic>
        <p:nvPicPr>
          <p:cNvPr id="3" name="Picture 2"/>
          <p:cNvPicPr>
            <a:picLocks noChangeAspect="1"/>
          </p:cNvPicPr>
          <p:nvPr/>
        </p:nvPicPr>
        <p:blipFill rotWithShape="1">
          <a:blip r:embed="rId4"/>
          <a:srcRect l="34554" t="17619" r="35714" b="9206"/>
          <a:stretch/>
        </p:blipFill>
        <p:spPr>
          <a:xfrm>
            <a:off x="180527" y="1113391"/>
            <a:ext cx="3816346" cy="5283290"/>
          </a:xfrm>
          <a:prstGeom prst="rect">
            <a:avLst/>
          </a:prstGeom>
        </p:spPr>
      </p:pic>
      <p:pic>
        <p:nvPicPr>
          <p:cNvPr id="4" name="Picture 3">
            <a:extLst>
              <a:ext uri="{FF2B5EF4-FFF2-40B4-BE49-F238E27FC236}">
                <a16:creationId xmlns:a16="http://schemas.microsoft.com/office/drawing/2014/main" id="{9DB7D956-4953-9E49-D75C-CF2615848813}"/>
              </a:ext>
            </a:extLst>
          </p:cNvPr>
          <p:cNvPicPr>
            <a:picLocks noChangeAspect="1"/>
          </p:cNvPicPr>
          <p:nvPr/>
        </p:nvPicPr>
        <p:blipFill rotWithShape="1">
          <a:blip r:embed="rId5"/>
          <a:srcRect l="78446" t="1227" r="270" b="964"/>
          <a:stretch/>
        </p:blipFill>
        <p:spPr>
          <a:xfrm>
            <a:off x="9884489" y="49427"/>
            <a:ext cx="2247272" cy="1985090"/>
          </a:xfrm>
          <a:prstGeom prst="rect">
            <a:avLst/>
          </a:prstGeom>
        </p:spPr>
      </p:pic>
    </p:spTree>
    <p:extLst>
      <p:ext uri="{BB962C8B-B14F-4D97-AF65-F5344CB8AC3E}">
        <p14:creationId xmlns:p14="http://schemas.microsoft.com/office/powerpoint/2010/main" val="2934889726"/>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402770" y="198809"/>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chemeClr val="accent5">
                    <a:lumMod val="75000"/>
                  </a:schemeClr>
                </a:solidFill>
                <a:latin typeface="Calibri" panose="020F0502020204030204" pitchFamily="34" charset="0"/>
              </a:rPr>
              <a:t>How to Deal with Economic Change</a:t>
            </a:r>
          </a:p>
        </p:txBody>
      </p:sp>
      <p:sp>
        <p:nvSpPr>
          <p:cNvPr id="9" name="Rectangle 2"/>
          <p:cNvSpPr txBox="1">
            <a:spLocks noChangeArrowheads="1"/>
          </p:cNvSpPr>
          <p:nvPr/>
        </p:nvSpPr>
        <p:spPr>
          <a:xfrm>
            <a:off x="436714" y="847323"/>
            <a:ext cx="1103683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A strategy should provide answers to a series of questions:</a:t>
            </a:r>
          </a:p>
          <a:p>
            <a:pPr marL="457200" indent="-457200" eaLnBrk="1" hangingPunct="1">
              <a:spcAft>
                <a:spcPts val="600"/>
              </a:spcAft>
              <a:buFont typeface="Arial" panose="020B0604020202020204" pitchFamily="34" charset="0"/>
              <a:buChar char="•"/>
              <a:defRPr/>
            </a:pPr>
            <a:r>
              <a:rPr lang="en-US" altLang="en-US" sz="2800" b="0" kern="0" dirty="0">
                <a:solidFill>
                  <a:schemeClr val="accent5">
                    <a:lumMod val="75000"/>
                  </a:schemeClr>
                </a:solidFill>
                <a:latin typeface="Calibri" panose="020F0502020204030204" pitchFamily="34" charset="0"/>
              </a:rPr>
              <a:t>Are there “sunset” industries in which the country has lost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competitiveness? Is that the consequence of inexorable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processes or are there identifiable and reversible reasons? </a:t>
            </a:r>
          </a:p>
          <a:p>
            <a:pPr marL="457200" indent="-457200" eaLnBrk="1" hangingPunct="1">
              <a:spcAft>
                <a:spcPts val="600"/>
              </a:spcAft>
              <a:buFont typeface="Arial" panose="020B0604020202020204" pitchFamily="34" charset="0"/>
              <a:buChar char="•"/>
              <a:defRPr/>
            </a:pPr>
            <a:r>
              <a:rPr lang="en-US" altLang="en-US" sz="2800" b="0" kern="0" dirty="0">
                <a:solidFill>
                  <a:schemeClr val="accent5">
                    <a:lumMod val="75000"/>
                  </a:schemeClr>
                </a:solidFill>
                <a:latin typeface="Calibri" panose="020F0502020204030204" pitchFamily="34" charset="0"/>
              </a:rPr>
              <a:t>Are there important “sunrise” industries on the horizon, and what might be done to facilitate or promote new investment and productivity in these areas? </a:t>
            </a:r>
          </a:p>
          <a:p>
            <a:pPr marL="457200" indent="-457200" eaLnBrk="1" hangingPunct="1">
              <a:spcAft>
                <a:spcPts val="600"/>
              </a:spcAft>
              <a:buFont typeface="Arial" panose="020B0604020202020204" pitchFamily="34" charset="0"/>
              <a:buChar char="•"/>
              <a:defRPr/>
            </a:pPr>
            <a:r>
              <a:rPr lang="en-US" altLang="en-US" sz="2800" b="0" kern="0" dirty="0">
                <a:solidFill>
                  <a:schemeClr val="accent5">
                    <a:lumMod val="75000"/>
                  </a:schemeClr>
                </a:solidFill>
                <a:latin typeface="Calibri" panose="020F0502020204030204" pitchFamily="34" charset="0"/>
              </a:rPr>
              <a:t>Are there steps that the country can take in trade and other areas of public policy that can help to ease the transition or reverse the decline, and to accelerate the development of industries that are on the rise? </a:t>
            </a:r>
          </a:p>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In answering these questions, countries should also consider related social matters such as the impact on women or marginalized communities.</a:t>
            </a:r>
          </a:p>
        </p:txBody>
      </p:sp>
      <p:pic>
        <p:nvPicPr>
          <p:cNvPr id="3" name="Picture 2">
            <a:extLst>
              <a:ext uri="{FF2B5EF4-FFF2-40B4-BE49-F238E27FC236}">
                <a16:creationId xmlns:a16="http://schemas.microsoft.com/office/drawing/2014/main" id="{272B29B3-12B5-8A4E-3441-DB6B4641E74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27734733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441518-989B-2A1C-33C5-F7526A1AF4CF}"/>
              </a:ext>
            </a:extLst>
          </p:cNvPr>
          <p:cNvSpPr/>
          <p:nvPr/>
        </p:nvSpPr>
        <p:spPr>
          <a:xfrm>
            <a:off x="7391400" y="2601913"/>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Rectangle 15">
            <a:extLst>
              <a:ext uri="{FF2B5EF4-FFF2-40B4-BE49-F238E27FC236}">
                <a16:creationId xmlns:a16="http://schemas.microsoft.com/office/drawing/2014/main" id="{9FA5C023-A23F-2081-E803-E9797FE4C5C2}"/>
              </a:ext>
            </a:extLst>
          </p:cNvPr>
          <p:cNvSpPr/>
          <p:nvPr/>
        </p:nvSpPr>
        <p:spPr>
          <a:xfrm>
            <a:off x="0" y="0"/>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Rectangle 2">
            <a:extLst>
              <a:ext uri="{FF2B5EF4-FFF2-40B4-BE49-F238E27FC236}">
                <a16:creationId xmlns:a16="http://schemas.microsoft.com/office/drawing/2014/main" id="{B391C43F-BD2B-B4BB-6218-F671C3392C9B}"/>
              </a:ext>
            </a:extLst>
          </p:cNvPr>
          <p:cNvSpPr txBox="1">
            <a:spLocks noChangeArrowheads="1"/>
          </p:cNvSpPr>
          <p:nvPr/>
        </p:nvSpPr>
        <p:spPr>
          <a:xfrm>
            <a:off x="339725" y="261938"/>
            <a:ext cx="7408863" cy="739775"/>
          </a:xfrm>
          <a:prstGeom prst="rect">
            <a:avLst/>
          </a:prstGeom>
        </p:spPr>
        <p:txBody>
          <a:bodyPr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4000" b="1" dirty="0">
                <a:solidFill>
                  <a:srgbClr val="5B9BD5">
                    <a:lumMod val="50000"/>
                  </a:srgbClr>
                </a:solidFill>
                <a:latin typeface="Calibri" panose="020F0502020204030204"/>
              </a:rPr>
              <a:t>Typology of Trade-Remedy Laws</a:t>
            </a:r>
            <a:endParaRPr lang="en-US" sz="4400" dirty="0">
              <a:solidFill>
                <a:srgbClr val="5B9BD5">
                  <a:lumMod val="50000"/>
                </a:srgbClr>
              </a:solidFill>
              <a:latin typeface="Calibri" panose="020F0502020204030204"/>
            </a:endParaRPr>
          </a:p>
        </p:txBody>
      </p:sp>
      <p:sp>
        <p:nvSpPr>
          <p:cNvPr id="38" name="Rectangle 37">
            <a:extLst>
              <a:ext uri="{FF2B5EF4-FFF2-40B4-BE49-F238E27FC236}">
                <a16:creationId xmlns:a16="http://schemas.microsoft.com/office/drawing/2014/main" id="{BE311AE9-843A-7BDB-3E0F-FD1B6B87B737}"/>
              </a:ext>
            </a:extLst>
          </p:cNvPr>
          <p:cNvSpPr/>
          <p:nvPr/>
        </p:nvSpPr>
        <p:spPr>
          <a:xfrm>
            <a:off x="3611110" y="185215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 name="Rectangle 50">
            <a:extLst>
              <a:ext uri="{FF2B5EF4-FFF2-40B4-BE49-F238E27FC236}">
                <a16:creationId xmlns:a16="http://schemas.microsoft.com/office/drawing/2014/main" id="{A11E2D46-22AB-29ED-6E25-B9E031260975}"/>
              </a:ext>
            </a:extLst>
          </p:cNvPr>
          <p:cNvSpPr/>
          <p:nvPr/>
        </p:nvSpPr>
        <p:spPr>
          <a:xfrm>
            <a:off x="6846442" y="1012596"/>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Trade May Be Fair But Is Problematic</a:t>
            </a:r>
          </a:p>
        </p:txBody>
      </p:sp>
      <p:sp>
        <p:nvSpPr>
          <p:cNvPr id="52" name="Rectangle 51">
            <a:extLst>
              <a:ext uri="{FF2B5EF4-FFF2-40B4-BE49-F238E27FC236}">
                <a16:creationId xmlns:a16="http://schemas.microsoft.com/office/drawing/2014/main" id="{3A0AC8E0-4736-52C4-8177-766A0354D757}"/>
              </a:ext>
            </a:extLst>
          </p:cNvPr>
          <p:cNvSpPr/>
          <p:nvPr/>
        </p:nvSpPr>
        <p:spPr>
          <a:xfrm>
            <a:off x="1398130" y="1012596"/>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Imports Are Unfairly Traded</a:t>
            </a:r>
          </a:p>
        </p:txBody>
      </p:sp>
      <p:pic>
        <p:nvPicPr>
          <p:cNvPr id="56340" name="Picture 1">
            <a:extLst>
              <a:ext uri="{FF2B5EF4-FFF2-40B4-BE49-F238E27FC236}">
                <a16:creationId xmlns:a16="http://schemas.microsoft.com/office/drawing/2014/main" id="{9A74CFAA-99EE-81C0-62FF-E6C1C0FEC6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8445" t="1227" r="270" b="964"/>
          <a:stretch>
            <a:fillRect/>
          </a:stretch>
        </p:blipFill>
        <p:spPr bwMode="auto">
          <a:xfrm>
            <a:off x="10106025" y="57150"/>
            <a:ext cx="200342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53BF5EA5-6EF3-A91D-36A9-E71C02AF712D}"/>
              </a:ext>
            </a:extLst>
          </p:cNvPr>
          <p:cNvSpPr/>
          <p:nvPr/>
        </p:nvSpPr>
        <p:spPr>
          <a:xfrm>
            <a:off x="91845" y="2688996"/>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Firms Are Unfair: Antidumping</a:t>
            </a:r>
          </a:p>
        </p:txBody>
      </p:sp>
      <p:cxnSp>
        <p:nvCxnSpPr>
          <p:cNvPr id="33" name="Straight Connector 32">
            <a:extLst>
              <a:ext uri="{FF2B5EF4-FFF2-40B4-BE49-F238E27FC236}">
                <a16:creationId xmlns:a16="http://schemas.microsoft.com/office/drawing/2014/main" id="{47A7DEED-E12B-02BB-3423-9744C629D327}"/>
              </a:ext>
            </a:extLst>
          </p:cNvPr>
          <p:cNvCxnSpPr>
            <a:cxnSpLocks/>
          </p:cNvCxnSpPr>
          <p:nvPr/>
        </p:nvCxnSpPr>
        <p:spPr>
          <a:xfrm flipH="1">
            <a:off x="1082445" y="2041069"/>
            <a:ext cx="475343" cy="724127"/>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3064E24-DF5B-433D-9D68-DF2342D2AE17}"/>
              </a:ext>
            </a:extLst>
          </p:cNvPr>
          <p:cNvSpPr/>
          <p:nvPr/>
        </p:nvSpPr>
        <p:spPr>
          <a:xfrm>
            <a:off x="2700788" y="2688996"/>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Government Makes Trade Unfair: Countervailing Duty</a:t>
            </a:r>
          </a:p>
        </p:txBody>
      </p:sp>
      <p:cxnSp>
        <p:nvCxnSpPr>
          <p:cNvPr id="35" name="Straight Connector 34">
            <a:extLst>
              <a:ext uri="{FF2B5EF4-FFF2-40B4-BE49-F238E27FC236}">
                <a16:creationId xmlns:a16="http://schemas.microsoft.com/office/drawing/2014/main" id="{BC046EE4-7A94-5FF4-A5AD-C31A927F4BB8}"/>
              </a:ext>
            </a:extLst>
          </p:cNvPr>
          <p:cNvCxnSpPr>
            <a:cxnSpLocks/>
          </p:cNvCxnSpPr>
          <p:nvPr/>
        </p:nvCxnSpPr>
        <p:spPr>
          <a:xfrm>
            <a:off x="3592397" y="1932212"/>
            <a:ext cx="362298" cy="77742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0EA3B3-0358-D950-D554-B11A5FF8AACE}"/>
              </a:ext>
            </a:extLst>
          </p:cNvPr>
          <p:cNvCxnSpPr>
            <a:cxnSpLocks/>
          </p:cNvCxnSpPr>
          <p:nvPr/>
        </p:nvCxnSpPr>
        <p:spPr>
          <a:xfrm flipH="1">
            <a:off x="6495798" y="2180200"/>
            <a:ext cx="404595" cy="57070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93790F5-1699-EC69-1CBC-E5F0FA2C9428}"/>
              </a:ext>
            </a:extLst>
          </p:cNvPr>
          <p:cNvSpPr/>
          <p:nvPr/>
        </p:nvSpPr>
        <p:spPr>
          <a:xfrm>
            <a:off x="5382984" y="2709633"/>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Trade Threatens National Security</a:t>
            </a:r>
          </a:p>
        </p:txBody>
      </p:sp>
      <p:sp>
        <p:nvSpPr>
          <p:cNvPr id="39" name="Rectangle 38">
            <a:extLst>
              <a:ext uri="{FF2B5EF4-FFF2-40B4-BE49-F238E27FC236}">
                <a16:creationId xmlns:a16="http://schemas.microsoft.com/office/drawing/2014/main" id="{129D560D-C2B5-C63F-78A9-00809749B087}"/>
              </a:ext>
            </a:extLst>
          </p:cNvPr>
          <p:cNvSpPr/>
          <p:nvPr/>
        </p:nvSpPr>
        <p:spPr>
          <a:xfrm>
            <a:off x="3838744" y="4155508"/>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Import Restrictions (e.g., §232 in United States)</a:t>
            </a:r>
          </a:p>
        </p:txBody>
      </p:sp>
      <p:cxnSp>
        <p:nvCxnSpPr>
          <p:cNvPr id="40" name="Straight Connector 39">
            <a:extLst>
              <a:ext uri="{FF2B5EF4-FFF2-40B4-BE49-F238E27FC236}">
                <a16:creationId xmlns:a16="http://schemas.microsoft.com/office/drawing/2014/main" id="{DE35A71F-84C2-1F44-9592-5D7C8E91F725}"/>
              </a:ext>
            </a:extLst>
          </p:cNvPr>
          <p:cNvCxnSpPr>
            <a:cxnSpLocks/>
          </p:cNvCxnSpPr>
          <p:nvPr/>
        </p:nvCxnSpPr>
        <p:spPr>
          <a:xfrm flipH="1">
            <a:off x="5075687" y="3842692"/>
            <a:ext cx="404595" cy="57070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112A87B-92EC-91AB-20B6-5BF2945131B4}"/>
              </a:ext>
            </a:extLst>
          </p:cNvPr>
          <p:cNvSpPr/>
          <p:nvPr/>
        </p:nvSpPr>
        <p:spPr>
          <a:xfrm>
            <a:off x="5382984" y="5573921"/>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Export Restrictions (numerous laws)</a:t>
            </a:r>
          </a:p>
        </p:txBody>
      </p:sp>
      <p:cxnSp>
        <p:nvCxnSpPr>
          <p:cNvPr id="42" name="Straight Connector 41">
            <a:extLst>
              <a:ext uri="{FF2B5EF4-FFF2-40B4-BE49-F238E27FC236}">
                <a16:creationId xmlns:a16="http://schemas.microsoft.com/office/drawing/2014/main" id="{B5DB61A2-06E8-726A-B919-2FF3C40A6A3D}"/>
              </a:ext>
            </a:extLst>
          </p:cNvPr>
          <p:cNvCxnSpPr>
            <a:cxnSpLocks/>
          </p:cNvCxnSpPr>
          <p:nvPr/>
        </p:nvCxnSpPr>
        <p:spPr>
          <a:xfrm>
            <a:off x="6742096" y="3887558"/>
            <a:ext cx="0" cy="168636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CCC8598-3CB4-CE0D-FE1A-C18182F5D591}"/>
              </a:ext>
            </a:extLst>
          </p:cNvPr>
          <p:cNvSpPr/>
          <p:nvPr/>
        </p:nvSpPr>
        <p:spPr>
          <a:xfrm>
            <a:off x="8516709" y="2688992"/>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Trade is Injurious:</a:t>
            </a:r>
          </a:p>
          <a:p>
            <a:pPr algn="ctr" eaLnBrk="1" fontAlgn="auto" hangingPunct="1">
              <a:spcBef>
                <a:spcPts val="0"/>
              </a:spcBef>
              <a:spcAft>
                <a:spcPts val="0"/>
              </a:spcAft>
              <a:defRPr/>
            </a:pPr>
            <a:r>
              <a:rPr lang="en-US" sz="2200" b="1" dirty="0">
                <a:solidFill>
                  <a:prstClr val="white"/>
                </a:solidFill>
                <a:latin typeface="Calibri Light" panose="020F0302020204030204"/>
              </a:rPr>
              <a:t>Safeguards</a:t>
            </a:r>
          </a:p>
        </p:txBody>
      </p:sp>
      <p:cxnSp>
        <p:nvCxnSpPr>
          <p:cNvPr id="44" name="Straight Connector 43">
            <a:extLst>
              <a:ext uri="{FF2B5EF4-FFF2-40B4-BE49-F238E27FC236}">
                <a16:creationId xmlns:a16="http://schemas.microsoft.com/office/drawing/2014/main" id="{2E5DBBB7-4DBB-C325-A13E-4D2CE9271767}"/>
              </a:ext>
            </a:extLst>
          </p:cNvPr>
          <p:cNvCxnSpPr>
            <a:cxnSpLocks/>
          </p:cNvCxnSpPr>
          <p:nvPr/>
        </p:nvCxnSpPr>
        <p:spPr>
          <a:xfrm>
            <a:off x="9131437" y="2179412"/>
            <a:ext cx="489167" cy="571496"/>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DC4F2C2-6F75-26D1-A43E-D564C1034ED6}"/>
              </a:ext>
            </a:extLst>
          </p:cNvPr>
          <p:cNvSpPr/>
          <p:nvPr/>
        </p:nvSpPr>
        <p:spPr>
          <a:xfrm>
            <a:off x="7796209" y="4206876"/>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Global Safeguards (e.g., §201 in United States)</a:t>
            </a:r>
          </a:p>
        </p:txBody>
      </p:sp>
      <p:cxnSp>
        <p:nvCxnSpPr>
          <p:cNvPr id="46" name="Straight Connector 45">
            <a:extLst>
              <a:ext uri="{FF2B5EF4-FFF2-40B4-BE49-F238E27FC236}">
                <a16:creationId xmlns:a16="http://schemas.microsoft.com/office/drawing/2014/main" id="{7861EBE9-1D55-9605-C0E6-278768AC907A}"/>
              </a:ext>
            </a:extLst>
          </p:cNvPr>
          <p:cNvCxnSpPr>
            <a:cxnSpLocks/>
          </p:cNvCxnSpPr>
          <p:nvPr/>
        </p:nvCxnSpPr>
        <p:spPr>
          <a:xfrm flipH="1">
            <a:off x="8222151" y="3784402"/>
            <a:ext cx="404595" cy="57070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A8E6ECD-971B-3A40-0AAC-7C97E58C92BC}"/>
              </a:ext>
            </a:extLst>
          </p:cNvPr>
          <p:cNvSpPr/>
          <p:nvPr/>
        </p:nvSpPr>
        <p:spPr>
          <a:xfrm>
            <a:off x="9747250" y="5552849"/>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 Safeguards in RTAs</a:t>
            </a:r>
          </a:p>
        </p:txBody>
      </p:sp>
      <p:cxnSp>
        <p:nvCxnSpPr>
          <p:cNvPr id="48" name="Straight Connector 47">
            <a:extLst>
              <a:ext uri="{FF2B5EF4-FFF2-40B4-BE49-F238E27FC236}">
                <a16:creationId xmlns:a16="http://schemas.microsoft.com/office/drawing/2014/main" id="{8CB331D1-94B2-F2A9-D27E-6BE1E7ED3938}"/>
              </a:ext>
            </a:extLst>
          </p:cNvPr>
          <p:cNvCxnSpPr>
            <a:cxnSpLocks/>
          </p:cNvCxnSpPr>
          <p:nvPr/>
        </p:nvCxnSpPr>
        <p:spPr>
          <a:xfrm>
            <a:off x="10573868" y="3887558"/>
            <a:ext cx="0" cy="168636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5564CDB-174B-8E12-3CA2-F63848D3EF9B}"/>
              </a:ext>
            </a:extLst>
          </p:cNvPr>
          <p:cNvSpPr/>
          <p:nvPr/>
        </p:nvSpPr>
        <p:spPr>
          <a:xfrm>
            <a:off x="188288" y="4155508"/>
            <a:ext cx="7818828" cy="194797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Subtitle 1">
            <a:extLst>
              <a:ext uri="{FF2B5EF4-FFF2-40B4-BE49-F238E27FC236}">
                <a16:creationId xmlns:a16="http://schemas.microsoft.com/office/drawing/2014/main" id="{20131C7C-C095-0DF9-EF10-2C685E5BA753}"/>
              </a:ext>
            </a:extLst>
          </p:cNvPr>
          <p:cNvSpPr txBox="1">
            <a:spLocks/>
          </p:cNvSpPr>
          <p:nvPr/>
        </p:nvSpPr>
        <p:spPr>
          <a:xfrm>
            <a:off x="382600" y="4247098"/>
            <a:ext cx="7745408"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chemeClr val="bg1"/>
                </a:solidFill>
              </a:rPr>
              <a:t>Some countries also have other trade-remedy, “reciprocity,” or foreign policy laws not shown here, dealing with specific issues such as violations of intellectual property laws, foreign investment, etc.</a:t>
            </a:r>
            <a:endParaRPr lang="en-GB" dirty="0">
              <a:solidFill>
                <a:schemeClr val="bg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par>
                                <p:cTn id="11" presetID="3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fltVal val="0"/>
                                          </p:val>
                                        </p:tav>
                                        <p:tav tm="100000">
                                          <p:val>
                                            <p:strVal val="#ppt_w"/>
                                          </p:val>
                                        </p:tav>
                                      </p:tavLst>
                                    </p:anim>
                                    <p:anim calcmode="lin" valueType="num">
                                      <p:cBhvr>
                                        <p:cTn id="14" dur="1000" fill="hold"/>
                                        <p:tgtEl>
                                          <p:spTgt spid="33"/>
                                        </p:tgtEl>
                                        <p:attrNameLst>
                                          <p:attrName>ppt_h</p:attrName>
                                        </p:attrNameLst>
                                      </p:cBhvr>
                                      <p:tavLst>
                                        <p:tav tm="0">
                                          <p:val>
                                            <p:fltVal val="0"/>
                                          </p:val>
                                        </p:tav>
                                        <p:tav tm="100000">
                                          <p:val>
                                            <p:strVal val="#ppt_h"/>
                                          </p:val>
                                        </p:tav>
                                      </p:tavLst>
                                    </p:anim>
                                    <p:anim calcmode="lin" valueType="num">
                                      <p:cBhvr>
                                        <p:cTn id="15" dur="1000" fill="hold"/>
                                        <p:tgtEl>
                                          <p:spTgt spid="33"/>
                                        </p:tgtEl>
                                        <p:attrNameLst>
                                          <p:attrName>style.rotation</p:attrName>
                                        </p:attrNameLst>
                                      </p:cBhvr>
                                      <p:tavLst>
                                        <p:tav tm="0">
                                          <p:val>
                                            <p:fltVal val="90"/>
                                          </p:val>
                                        </p:tav>
                                        <p:tav tm="100000">
                                          <p:val>
                                            <p:fltVal val="0"/>
                                          </p:val>
                                        </p:tav>
                                      </p:tavLst>
                                    </p:anim>
                                    <p:animEffect transition="in" filter="fade">
                                      <p:cBhvr>
                                        <p:cTn id="16" dur="10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1"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1000" fill="hold"/>
                                        <p:tgtEl>
                                          <p:spTgt spid="34"/>
                                        </p:tgtEl>
                                        <p:attrNameLst>
                                          <p:attrName>ppt_w</p:attrName>
                                        </p:attrNameLst>
                                      </p:cBhvr>
                                      <p:tavLst>
                                        <p:tav tm="0">
                                          <p:val>
                                            <p:fltVal val="0"/>
                                          </p:val>
                                        </p:tav>
                                        <p:tav tm="100000">
                                          <p:val>
                                            <p:strVal val="#ppt_w"/>
                                          </p:val>
                                        </p:tav>
                                      </p:tavLst>
                                    </p:anim>
                                    <p:anim calcmode="lin" valueType="num">
                                      <p:cBhvr>
                                        <p:cTn id="22" dur="1000" fill="hold"/>
                                        <p:tgtEl>
                                          <p:spTgt spid="34"/>
                                        </p:tgtEl>
                                        <p:attrNameLst>
                                          <p:attrName>ppt_h</p:attrName>
                                        </p:attrNameLst>
                                      </p:cBhvr>
                                      <p:tavLst>
                                        <p:tav tm="0">
                                          <p:val>
                                            <p:fltVal val="0"/>
                                          </p:val>
                                        </p:tav>
                                        <p:tav tm="100000">
                                          <p:val>
                                            <p:strVal val="#ppt_h"/>
                                          </p:val>
                                        </p:tav>
                                      </p:tavLst>
                                    </p:anim>
                                    <p:anim calcmode="lin" valueType="num">
                                      <p:cBhvr>
                                        <p:cTn id="23" dur="1000" fill="hold"/>
                                        <p:tgtEl>
                                          <p:spTgt spid="34"/>
                                        </p:tgtEl>
                                        <p:attrNameLst>
                                          <p:attrName>style.rotation</p:attrName>
                                        </p:attrNameLst>
                                      </p:cBhvr>
                                      <p:tavLst>
                                        <p:tav tm="0">
                                          <p:val>
                                            <p:fltVal val="90"/>
                                          </p:val>
                                        </p:tav>
                                        <p:tav tm="100000">
                                          <p:val>
                                            <p:fltVal val="0"/>
                                          </p:val>
                                        </p:tav>
                                      </p:tavLst>
                                    </p:anim>
                                    <p:animEffect transition="in" filter="fade">
                                      <p:cBhvr>
                                        <p:cTn id="24" dur="1000"/>
                                        <p:tgtEl>
                                          <p:spTgt spid="34"/>
                                        </p:tgtEl>
                                      </p:cBhvr>
                                    </p:animEffect>
                                  </p:childTnLst>
                                </p:cTn>
                              </p:par>
                              <p:par>
                                <p:cTn id="25" presetID="3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1000" fill="hold"/>
                                        <p:tgtEl>
                                          <p:spTgt spid="35"/>
                                        </p:tgtEl>
                                        <p:attrNameLst>
                                          <p:attrName>ppt_w</p:attrName>
                                        </p:attrNameLst>
                                      </p:cBhvr>
                                      <p:tavLst>
                                        <p:tav tm="0">
                                          <p:val>
                                            <p:fltVal val="0"/>
                                          </p:val>
                                        </p:tav>
                                        <p:tav tm="100000">
                                          <p:val>
                                            <p:strVal val="#ppt_w"/>
                                          </p:val>
                                        </p:tav>
                                      </p:tavLst>
                                    </p:anim>
                                    <p:anim calcmode="lin" valueType="num">
                                      <p:cBhvr>
                                        <p:cTn id="28" dur="1000" fill="hold"/>
                                        <p:tgtEl>
                                          <p:spTgt spid="35"/>
                                        </p:tgtEl>
                                        <p:attrNameLst>
                                          <p:attrName>ppt_h</p:attrName>
                                        </p:attrNameLst>
                                      </p:cBhvr>
                                      <p:tavLst>
                                        <p:tav tm="0">
                                          <p:val>
                                            <p:fltVal val="0"/>
                                          </p:val>
                                        </p:tav>
                                        <p:tav tm="100000">
                                          <p:val>
                                            <p:strVal val="#ppt_h"/>
                                          </p:val>
                                        </p:tav>
                                      </p:tavLst>
                                    </p:anim>
                                    <p:anim calcmode="lin" valueType="num">
                                      <p:cBhvr>
                                        <p:cTn id="29" dur="1000" fill="hold"/>
                                        <p:tgtEl>
                                          <p:spTgt spid="35"/>
                                        </p:tgtEl>
                                        <p:attrNameLst>
                                          <p:attrName>style.rotation</p:attrName>
                                        </p:attrNameLst>
                                      </p:cBhvr>
                                      <p:tavLst>
                                        <p:tav tm="0">
                                          <p:val>
                                            <p:fltVal val="90"/>
                                          </p:val>
                                        </p:tav>
                                        <p:tav tm="100000">
                                          <p:val>
                                            <p:fltVal val="0"/>
                                          </p:val>
                                        </p:tav>
                                      </p:tavLst>
                                    </p:anim>
                                    <p:animEffect transition="in" filter="fade">
                                      <p:cBhvr>
                                        <p:cTn id="30" dur="10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1000" fill="hold"/>
                                        <p:tgtEl>
                                          <p:spTgt spid="36"/>
                                        </p:tgtEl>
                                        <p:attrNameLst>
                                          <p:attrName>ppt_w</p:attrName>
                                        </p:attrNameLst>
                                      </p:cBhvr>
                                      <p:tavLst>
                                        <p:tav tm="0">
                                          <p:val>
                                            <p:fltVal val="0"/>
                                          </p:val>
                                        </p:tav>
                                        <p:tav tm="100000">
                                          <p:val>
                                            <p:strVal val="#ppt_w"/>
                                          </p:val>
                                        </p:tav>
                                      </p:tavLst>
                                    </p:anim>
                                    <p:anim calcmode="lin" valueType="num">
                                      <p:cBhvr>
                                        <p:cTn id="36" dur="1000" fill="hold"/>
                                        <p:tgtEl>
                                          <p:spTgt spid="36"/>
                                        </p:tgtEl>
                                        <p:attrNameLst>
                                          <p:attrName>ppt_h</p:attrName>
                                        </p:attrNameLst>
                                      </p:cBhvr>
                                      <p:tavLst>
                                        <p:tav tm="0">
                                          <p:val>
                                            <p:fltVal val="0"/>
                                          </p:val>
                                        </p:tav>
                                        <p:tav tm="100000">
                                          <p:val>
                                            <p:strVal val="#ppt_h"/>
                                          </p:val>
                                        </p:tav>
                                      </p:tavLst>
                                    </p:anim>
                                    <p:anim calcmode="lin" valueType="num">
                                      <p:cBhvr>
                                        <p:cTn id="37" dur="1000" fill="hold"/>
                                        <p:tgtEl>
                                          <p:spTgt spid="36"/>
                                        </p:tgtEl>
                                        <p:attrNameLst>
                                          <p:attrName>style.rotation</p:attrName>
                                        </p:attrNameLst>
                                      </p:cBhvr>
                                      <p:tavLst>
                                        <p:tav tm="0">
                                          <p:val>
                                            <p:fltVal val="90"/>
                                          </p:val>
                                        </p:tav>
                                        <p:tav tm="100000">
                                          <p:val>
                                            <p:fltVal val="0"/>
                                          </p:val>
                                        </p:tav>
                                      </p:tavLst>
                                    </p:anim>
                                    <p:animEffect transition="in" filter="fade">
                                      <p:cBhvr>
                                        <p:cTn id="38" dur="1000"/>
                                        <p:tgtEl>
                                          <p:spTgt spid="36"/>
                                        </p:tgtEl>
                                      </p:cBhvr>
                                    </p:animEffect>
                                  </p:childTnLst>
                                </p:cTn>
                              </p:par>
                              <p:par>
                                <p:cTn id="39" presetID="31" presetClass="entr" presetSubtype="0" fill="hold" grpId="1"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1000" fill="hold"/>
                                        <p:tgtEl>
                                          <p:spTgt spid="37"/>
                                        </p:tgtEl>
                                        <p:attrNameLst>
                                          <p:attrName>ppt_w</p:attrName>
                                        </p:attrNameLst>
                                      </p:cBhvr>
                                      <p:tavLst>
                                        <p:tav tm="0">
                                          <p:val>
                                            <p:fltVal val="0"/>
                                          </p:val>
                                        </p:tav>
                                        <p:tav tm="100000">
                                          <p:val>
                                            <p:strVal val="#ppt_w"/>
                                          </p:val>
                                        </p:tav>
                                      </p:tavLst>
                                    </p:anim>
                                    <p:anim calcmode="lin" valueType="num">
                                      <p:cBhvr>
                                        <p:cTn id="42" dur="1000" fill="hold"/>
                                        <p:tgtEl>
                                          <p:spTgt spid="37"/>
                                        </p:tgtEl>
                                        <p:attrNameLst>
                                          <p:attrName>ppt_h</p:attrName>
                                        </p:attrNameLst>
                                      </p:cBhvr>
                                      <p:tavLst>
                                        <p:tav tm="0">
                                          <p:val>
                                            <p:fltVal val="0"/>
                                          </p:val>
                                        </p:tav>
                                        <p:tav tm="100000">
                                          <p:val>
                                            <p:strVal val="#ppt_h"/>
                                          </p:val>
                                        </p:tav>
                                      </p:tavLst>
                                    </p:anim>
                                    <p:anim calcmode="lin" valueType="num">
                                      <p:cBhvr>
                                        <p:cTn id="43" dur="1000" fill="hold"/>
                                        <p:tgtEl>
                                          <p:spTgt spid="37"/>
                                        </p:tgtEl>
                                        <p:attrNameLst>
                                          <p:attrName>style.rotation</p:attrName>
                                        </p:attrNameLst>
                                      </p:cBhvr>
                                      <p:tavLst>
                                        <p:tav tm="0">
                                          <p:val>
                                            <p:fltVal val="90"/>
                                          </p:val>
                                        </p:tav>
                                        <p:tav tm="100000">
                                          <p:val>
                                            <p:fltVal val="0"/>
                                          </p:val>
                                        </p:tav>
                                      </p:tavLst>
                                    </p:anim>
                                    <p:animEffect transition="in" filter="fade">
                                      <p:cBhvr>
                                        <p:cTn id="44" dur="10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1"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style.rotation</p:attrName>
                                        </p:attrNameLst>
                                      </p:cBhvr>
                                      <p:tavLst>
                                        <p:tav tm="0">
                                          <p:val>
                                            <p:fltVal val="90"/>
                                          </p:val>
                                        </p:tav>
                                        <p:tav tm="100000">
                                          <p:val>
                                            <p:fltVal val="0"/>
                                          </p:val>
                                        </p:tav>
                                      </p:tavLst>
                                    </p:anim>
                                    <p:animEffect transition="in" filter="fade">
                                      <p:cBhvr>
                                        <p:cTn id="52" dur="1000"/>
                                        <p:tgtEl>
                                          <p:spTgt spid="39"/>
                                        </p:tgtEl>
                                      </p:cBhvr>
                                    </p:animEffect>
                                  </p:childTnLst>
                                </p:cTn>
                              </p:par>
                              <p:par>
                                <p:cTn id="53" presetID="3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1000" fill="hold"/>
                                        <p:tgtEl>
                                          <p:spTgt spid="40"/>
                                        </p:tgtEl>
                                        <p:attrNameLst>
                                          <p:attrName>ppt_w</p:attrName>
                                        </p:attrNameLst>
                                      </p:cBhvr>
                                      <p:tavLst>
                                        <p:tav tm="0">
                                          <p:val>
                                            <p:fltVal val="0"/>
                                          </p:val>
                                        </p:tav>
                                        <p:tav tm="100000">
                                          <p:val>
                                            <p:strVal val="#ppt_w"/>
                                          </p:val>
                                        </p:tav>
                                      </p:tavLst>
                                    </p:anim>
                                    <p:anim calcmode="lin" valueType="num">
                                      <p:cBhvr>
                                        <p:cTn id="56" dur="1000" fill="hold"/>
                                        <p:tgtEl>
                                          <p:spTgt spid="40"/>
                                        </p:tgtEl>
                                        <p:attrNameLst>
                                          <p:attrName>ppt_h</p:attrName>
                                        </p:attrNameLst>
                                      </p:cBhvr>
                                      <p:tavLst>
                                        <p:tav tm="0">
                                          <p:val>
                                            <p:fltVal val="0"/>
                                          </p:val>
                                        </p:tav>
                                        <p:tav tm="100000">
                                          <p:val>
                                            <p:strVal val="#ppt_h"/>
                                          </p:val>
                                        </p:tav>
                                      </p:tavLst>
                                    </p:anim>
                                    <p:anim calcmode="lin" valueType="num">
                                      <p:cBhvr>
                                        <p:cTn id="57" dur="1000" fill="hold"/>
                                        <p:tgtEl>
                                          <p:spTgt spid="40"/>
                                        </p:tgtEl>
                                        <p:attrNameLst>
                                          <p:attrName>style.rotation</p:attrName>
                                        </p:attrNameLst>
                                      </p:cBhvr>
                                      <p:tavLst>
                                        <p:tav tm="0">
                                          <p:val>
                                            <p:fltVal val="90"/>
                                          </p:val>
                                        </p:tav>
                                        <p:tav tm="100000">
                                          <p:val>
                                            <p:fltVal val="0"/>
                                          </p:val>
                                        </p:tav>
                                      </p:tavLst>
                                    </p:anim>
                                    <p:animEffect transition="in" filter="fade">
                                      <p:cBhvr>
                                        <p:cTn id="58" dur="10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1"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1000" fill="hold"/>
                                        <p:tgtEl>
                                          <p:spTgt spid="41"/>
                                        </p:tgtEl>
                                        <p:attrNameLst>
                                          <p:attrName>ppt_w</p:attrName>
                                        </p:attrNameLst>
                                      </p:cBhvr>
                                      <p:tavLst>
                                        <p:tav tm="0">
                                          <p:val>
                                            <p:fltVal val="0"/>
                                          </p:val>
                                        </p:tav>
                                        <p:tav tm="100000">
                                          <p:val>
                                            <p:strVal val="#ppt_w"/>
                                          </p:val>
                                        </p:tav>
                                      </p:tavLst>
                                    </p:anim>
                                    <p:anim calcmode="lin" valueType="num">
                                      <p:cBhvr>
                                        <p:cTn id="64" dur="1000" fill="hold"/>
                                        <p:tgtEl>
                                          <p:spTgt spid="41"/>
                                        </p:tgtEl>
                                        <p:attrNameLst>
                                          <p:attrName>ppt_h</p:attrName>
                                        </p:attrNameLst>
                                      </p:cBhvr>
                                      <p:tavLst>
                                        <p:tav tm="0">
                                          <p:val>
                                            <p:fltVal val="0"/>
                                          </p:val>
                                        </p:tav>
                                        <p:tav tm="100000">
                                          <p:val>
                                            <p:strVal val="#ppt_h"/>
                                          </p:val>
                                        </p:tav>
                                      </p:tavLst>
                                    </p:anim>
                                    <p:anim calcmode="lin" valueType="num">
                                      <p:cBhvr>
                                        <p:cTn id="65" dur="1000" fill="hold"/>
                                        <p:tgtEl>
                                          <p:spTgt spid="41"/>
                                        </p:tgtEl>
                                        <p:attrNameLst>
                                          <p:attrName>style.rotation</p:attrName>
                                        </p:attrNameLst>
                                      </p:cBhvr>
                                      <p:tavLst>
                                        <p:tav tm="0">
                                          <p:val>
                                            <p:fltVal val="90"/>
                                          </p:val>
                                        </p:tav>
                                        <p:tav tm="100000">
                                          <p:val>
                                            <p:fltVal val="0"/>
                                          </p:val>
                                        </p:tav>
                                      </p:tavLst>
                                    </p:anim>
                                    <p:animEffect transition="in" filter="fade">
                                      <p:cBhvr>
                                        <p:cTn id="66" dur="1000"/>
                                        <p:tgtEl>
                                          <p:spTgt spid="41"/>
                                        </p:tgtEl>
                                      </p:cBhvr>
                                    </p:animEffect>
                                  </p:childTnLst>
                                </p:cTn>
                              </p:par>
                              <p:par>
                                <p:cTn id="67" presetID="3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1000" fill="hold"/>
                                        <p:tgtEl>
                                          <p:spTgt spid="42"/>
                                        </p:tgtEl>
                                        <p:attrNameLst>
                                          <p:attrName>ppt_w</p:attrName>
                                        </p:attrNameLst>
                                      </p:cBhvr>
                                      <p:tavLst>
                                        <p:tav tm="0">
                                          <p:val>
                                            <p:fltVal val="0"/>
                                          </p:val>
                                        </p:tav>
                                        <p:tav tm="100000">
                                          <p:val>
                                            <p:strVal val="#ppt_w"/>
                                          </p:val>
                                        </p:tav>
                                      </p:tavLst>
                                    </p:anim>
                                    <p:anim calcmode="lin" valueType="num">
                                      <p:cBhvr>
                                        <p:cTn id="70" dur="1000" fill="hold"/>
                                        <p:tgtEl>
                                          <p:spTgt spid="42"/>
                                        </p:tgtEl>
                                        <p:attrNameLst>
                                          <p:attrName>ppt_h</p:attrName>
                                        </p:attrNameLst>
                                      </p:cBhvr>
                                      <p:tavLst>
                                        <p:tav tm="0">
                                          <p:val>
                                            <p:fltVal val="0"/>
                                          </p:val>
                                        </p:tav>
                                        <p:tav tm="100000">
                                          <p:val>
                                            <p:strVal val="#ppt_h"/>
                                          </p:val>
                                        </p:tav>
                                      </p:tavLst>
                                    </p:anim>
                                    <p:anim calcmode="lin" valueType="num">
                                      <p:cBhvr>
                                        <p:cTn id="71" dur="1000" fill="hold"/>
                                        <p:tgtEl>
                                          <p:spTgt spid="42"/>
                                        </p:tgtEl>
                                        <p:attrNameLst>
                                          <p:attrName>style.rotation</p:attrName>
                                        </p:attrNameLst>
                                      </p:cBhvr>
                                      <p:tavLst>
                                        <p:tav tm="0">
                                          <p:val>
                                            <p:fltVal val="90"/>
                                          </p:val>
                                        </p:tav>
                                        <p:tav tm="100000">
                                          <p:val>
                                            <p:fltVal val="0"/>
                                          </p:val>
                                        </p:tav>
                                      </p:tavLst>
                                    </p:anim>
                                    <p:animEffect transition="in" filter="fade">
                                      <p:cBhvr>
                                        <p:cTn id="72" dur="10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1" nodeType="click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1000" fill="hold"/>
                                        <p:tgtEl>
                                          <p:spTgt spid="43"/>
                                        </p:tgtEl>
                                        <p:attrNameLst>
                                          <p:attrName>ppt_w</p:attrName>
                                        </p:attrNameLst>
                                      </p:cBhvr>
                                      <p:tavLst>
                                        <p:tav tm="0">
                                          <p:val>
                                            <p:fltVal val="0"/>
                                          </p:val>
                                        </p:tav>
                                        <p:tav tm="100000">
                                          <p:val>
                                            <p:strVal val="#ppt_w"/>
                                          </p:val>
                                        </p:tav>
                                      </p:tavLst>
                                    </p:anim>
                                    <p:anim calcmode="lin" valueType="num">
                                      <p:cBhvr>
                                        <p:cTn id="78" dur="1000" fill="hold"/>
                                        <p:tgtEl>
                                          <p:spTgt spid="43"/>
                                        </p:tgtEl>
                                        <p:attrNameLst>
                                          <p:attrName>ppt_h</p:attrName>
                                        </p:attrNameLst>
                                      </p:cBhvr>
                                      <p:tavLst>
                                        <p:tav tm="0">
                                          <p:val>
                                            <p:fltVal val="0"/>
                                          </p:val>
                                        </p:tav>
                                        <p:tav tm="100000">
                                          <p:val>
                                            <p:strVal val="#ppt_h"/>
                                          </p:val>
                                        </p:tav>
                                      </p:tavLst>
                                    </p:anim>
                                    <p:anim calcmode="lin" valueType="num">
                                      <p:cBhvr>
                                        <p:cTn id="79" dur="1000" fill="hold"/>
                                        <p:tgtEl>
                                          <p:spTgt spid="43"/>
                                        </p:tgtEl>
                                        <p:attrNameLst>
                                          <p:attrName>style.rotation</p:attrName>
                                        </p:attrNameLst>
                                      </p:cBhvr>
                                      <p:tavLst>
                                        <p:tav tm="0">
                                          <p:val>
                                            <p:fltVal val="90"/>
                                          </p:val>
                                        </p:tav>
                                        <p:tav tm="100000">
                                          <p:val>
                                            <p:fltVal val="0"/>
                                          </p:val>
                                        </p:tav>
                                      </p:tavLst>
                                    </p:anim>
                                    <p:animEffect transition="in" filter="fade">
                                      <p:cBhvr>
                                        <p:cTn id="80" dur="1000"/>
                                        <p:tgtEl>
                                          <p:spTgt spid="43"/>
                                        </p:tgtEl>
                                      </p:cBhvr>
                                    </p:animEffect>
                                  </p:childTnLst>
                                </p:cTn>
                              </p:par>
                              <p:par>
                                <p:cTn id="81" presetID="31"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1000" fill="hold"/>
                                        <p:tgtEl>
                                          <p:spTgt spid="44"/>
                                        </p:tgtEl>
                                        <p:attrNameLst>
                                          <p:attrName>ppt_w</p:attrName>
                                        </p:attrNameLst>
                                      </p:cBhvr>
                                      <p:tavLst>
                                        <p:tav tm="0">
                                          <p:val>
                                            <p:fltVal val="0"/>
                                          </p:val>
                                        </p:tav>
                                        <p:tav tm="100000">
                                          <p:val>
                                            <p:strVal val="#ppt_w"/>
                                          </p:val>
                                        </p:tav>
                                      </p:tavLst>
                                    </p:anim>
                                    <p:anim calcmode="lin" valueType="num">
                                      <p:cBhvr>
                                        <p:cTn id="84" dur="1000" fill="hold"/>
                                        <p:tgtEl>
                                          <p:spTgt spid="44"/>
                                        </p:tgtEl>
                                        <p:attrNameLst>
                                          <p:attrName>ppt_h</p:attrName>
                                        </p:attrNameLst>
                                      </p:cBhvr>
                                      <p:tavLst>
                                        <p:tav tm="0">
                                          <p:val>
                                            <p:fltVal val="0"/>
                                          </p:val>
                                        </p:tav>
                                        <p:tav tm="100000">
                                          <p:val>
                                            <p:strVal val="#ppt_h"/>
                                          </p:val>
                                        </p:tav>
                                      </p:tavLst>
                                    </p:anim>
                                    <p:anim calcmode="lin" valueType="num">
                                      <p:cBhvr>
                                        <p:cTn id="85" dur="1000" fill="hold"/>
                                        <p:tgtEl>
                                          <p:spTgt spid="44"/>
                                        </p:tgtEl>
                                        <p:attrNameLst>
                                          <p:attrName>style.rotation</p:attrName>
                                        </p:attrNameLst>
                                      </p:cBhvr>
                                      <p:tavLst>
                                        <p:tav tm="0">
                                          <p:val>
                                            <p:fltVal val="90"/>
                                          </p:val>
                                        </p:tav>
                                        <p:tav tm="100000">
                                          <p:val>
                                            <p:fltVal val="0"/>
                                          </p:val>
                                        </p:tav>
                                      </p:tavLst>
                                    </p:anim>
                                    <p:animEffect transition="in" filter="fade">
                                      <p:cBhvr>
                                        <p:cTn id="86" dur="10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1"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1000" fill="hold"/>
                                        <p:tgtEl>
                                          <p:spTgt spid="45"/>
                                        </p:tgtEl>
                                        <p:attrNameLst>
                                          <p:attrName>ppt_w</p:attrName>
                                        </p:attrNameLst>
                                      </p:cBhvr>
                                      <p:tavLst>
                                        <p:tav tm="0">
                                          <p:val>
                                            <p:fltVal val="0"/>
                                          </p:val>
                                        </p:tav>
                                        <p:tav tm="100000">
                                          <p:val>
                                            <p:strVal val="#ppt_w"/>
                                          </p:val>
                                        </p:tav>
                                      </p:tavLst>
                                    </p:anim>
                                    <p:anim calcmode="lin" valueType="num">
                                      <p:cBhvr>
                                        <p:cTn id="92" dur="1000" fill="hold"/>
                                        <p:tgtEl>
                                          <p:spTgt spid="45"/>
                                        </p:tgtEl>
                                        <p:attrNameLst>
                                          <p:attrName>ppt_h</p:attrName>
                                        </p:attrNameLst>
                                      </p:cBhvr>
                                      <p:tavLst>
                                        <p:tav tm="0">
                                          <p:val>
                                            <p:fltVal val="0"/>
                                          </p:val>
                                        </p:tav>
                                        <p:tav tm="100000">
                                          <p:val>
                                            <p:strVal val="#ppt_h"/>
                                          </p:val>
                                        </p:tav>
                                      </p:tavLst>
                                    </p:anim>
                                    <p:anim calcmode="lin" valueType="num">
                                      <p:cBhvr>
                                        <p:cTn id="93" dur="1000" fill="hold"/>
                                        <p:tgtEl>
                                          <p:spTgt spid="45"/>
                                        </p:tgtEl>
                                        <p:attrNameLst>
                                          <p:attrName>style.rotation</p:attrName>
                                        </p:attrNameLst>
                                      </p:cBhvr>
                                      <p:tavLst>
                                        <p:tav tm="0">
                                          <p:val>
                                            <p:fltVal val="90"/>
                                          </p:val>
                                        </p:tav>
                                        <p:tav tm="100000">
                                          <p:val>
                                            <p:fltVal val="0"/>
                                          </p:val>
                                        </p:tav>
                                      </p:tavLst>
                                    </p:anim>
                                    <p:animEffect transition="in" filter="fade">
                                      <p:cBhvr>
                                        <p:cTn id="94" dur="1000"/>
                                        <p:tgtEl>
                                          <p:spTgt spid="45"/>
                                        </p:tgtEl>
                                      </p:cBhvr>
                                    </p:animEffect>
                                  </p:childTnLst>
                                </p:cTn>
                              </p:par>
                              <p:par>
                                <p:cTn id="95" presetID="31" presetClass="entr" presetSubtype="0"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1000" fill="hold"/>
                                        <p:tgtEl>
                                          <p:spTgt spid="46"/>
                                        </p:tgtEl>
                                        <p:attrNameLst>
                                          <p:attrName>ppt_w</p:attrName>
                                        </p:attrNameLst>
                                      </p:cBhvr>
                                      <p:tavLst>
                                        <p:tav tm="0">
                                          <p:val>
                                            <p:fltVal val="0"/>
                                          </p:val>
                                        </p:tav>
                                        <p:tav tm="100000">
                                          <p:val>
                                            <p:strVal val="#ppt_w"/>
                                          </p:val>
                                        </p:tav>
                                      </p:tavLst>
                                    </p:anim>
                                    <p:anim calcmode="lin" valueType="num">
                                      <p:cBhvr>
                                        <p:cTn id="98" dur="1000" fill="hold"/>
                                        <p:tgtEl>
                                          <p:spTgt spid="46"/>
                                        </p:tgtEl>
                                        <p:attrNameLst>
                                          <p:attrName>ppt_h</p:attrName>
                                        </p:attrNameLst>
                                      </p:cBhvr>
                                      <p:tavLst>
                                        <p:tav tm="0">
                                          <p:val>
                                            <p:fltVal val="0"/>
                                          </p:val>
                                        </p:tav>
                                        <p:tav tm="100000">
                                          <p:val>
                                            <p:strVal val="#ppt_h"/>
                                          </p:val>
                                        </p:tav>
                                      </p:tavLst>
                                    </p:anim>
                                    <p:anim calcmode="lin" valueType="num">
                                      <p:cBhvr>
                                        <p:cTn id="99" dur="1000" fill="hold"/>
                                        <p:tgtEl>
                                          <p:spTgt spid="46"/>
                                        </p:tgtEl>
                                        <p:attrNameLst>
                                          <p:attrName>style.rotation</p:attrName>
                                        </p:attrNameLst>
                                      </p:cBhvr>
                                      <p:tavLst>
                                        <p:tav tm="0">
                                          <p:val>
                                            <p:fltVal val="90"/>
                                          </p:val>
                                        </p:tav>
                                        <p:tav tm="100000">
                                          <p:val>
                                            <p:fltVal val="0"/>
                                          </p:val>
                                        </p:tav>
                                      </p:tavLst>
                                    </p:anim>
                                    <p:animEffect transition="in" filter="fade">
                                      <p:cBhvr>
                                        <p:cTn id="100" dur="1000"/>
                                        <p:tgtEl>
                                          <p:spTgt spid="46"/>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1" nodeType="click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1000" fill="hold"/>
                                        <p:tgtEl>
                                          <p:spTgt spid="47"/>
                                        </p:tgtEl>
                                        <p:attrNameLst>
                                          <p:attrName>ppt_w</p:attrName>
                                        </p:attrNameLst>
                                      </p:cBhvr>
                                      <p:tavLst>
                                        <p:tav tm="0">
                                          <p:val>
                                            <p:fltVal val="0"/>
                                          </p:val>
                                        </p:tav>
                                        <p:tav tm="100000">
                                          <p:val>
                                            <p:strVal val="#ppt_w"/>
                                          </p:val>
                                        </p:tav>
                                      </p:tavLst>
                                    </p:anim>
                                    <p:anim calcmode="lin" valueType="num">
                                      <p:cBhvr>
                                        <p:cTn id="106" dur="1000" fill="hold"/>
                                        <p:tgtEl>
                                          <p:spTgt spid="47"/>
                                        </p:tgtEl>
                                        <p:attrNameLst>
                                          <p:attrName>ppt_h</p:attrName>
                                        </p:attrNameLst>
                                      </p:cBhvr>
                                      <p:tavLst>
                                        <p:tav tm="0">
                                          <p:val>
                                            <p:fltVal val="0"/>
                                          </p:val>
                                        </p:tav>
                                        <p:tav tm="100000">
                                          <p:val>
                                            <p:strVal val="#ppt_h"/>
                                          </p:val>
                                        </p:tav>
                                      </p:tavLst>
                                    </p:anim>
                                    <p:anim calcmode="lin" valueType="num">
                                      <p:cBhvr>
                                        <p:cTn id="107" dur="1000" fill="hold"/>
                                        <p:tgtEl>
                                          <p:spTgt spid="47"/>
                                        </p:tgtEl>
                                        <p:attrNameLst>
                                          <p:attrName>style.rotation</p:attrName>
                                        </p:attrNameLst>
                                      </p:cBhvr>
                                      <p:tavLst>
                                        <p:tav tm="0">
                                          <p:val>
                                            <p:fltVal val="90"/>
                                          </p:val>
                                        </p:tav>
                                        <p:tav tm="100000">
                                          <p:val>
                                            <p:fltVal val="0"/>
                                          </p:val>
                                        </p:tav>
                                      </p:tavLst>
                                    </p:anim>
                                    <p:animEffect transition="in" filter="fade">
                                      <p:cBhvr>
                                        <p:cTn id="108" dur="1000"/>
                                        <p:tgtEl>
                                          <p:spTgt spid="47"/>
                                        </p:tgtEl>
                                      </p:cBhvr>
                                    </p:animEffect>
                                  </p:childTnLst>
                                </p:cTn>
                              </p:par>
                              <p:par>
                                <p:cTn id="109" presetID="31" presetClass="entr" presetSubtype="0"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p:cTn id="111" dur="1000" fill="hold"/>
                                        <p:tgtEl>
                                          <p:spTgt spid="48"/>
                                        </p:tgtEl>
                                        <p:attrNameLst>
                                          <p:attrName>ppt_w</p:attrName>
                                        </p:attrNameLst>
                                      </p:cBhvr>
                                      <p:tavLst>
                                        <p:tav tm="0">
                                          <p:val>
                                            <p:fltVal val="0"/>
                                          </p:val>
                                        </p:tav>
                                        <p:tav tm="100000">
                                          <p:val>
                                            <p:strVal val="#ppt_w"/>
                                          </p:val>
                                        </p:tav>
                                      </p:tavLst>
                                    </p:anim>
                                    <p:anim calcmode="lin" valueType="num">
                                      <p:cBhvr>
                                        <p:cTn id="112" dur="1000" fill="hold"/>
                                        <p:tgtEl>
                                          <p:spTgt spid="48"/>
                                        </p:tgtEl>
                                        <p:attrNameLst>
                                          <p:attrName>ppt_h</p:attrName>
                                        </p:attrNameLst>
                                      </p:cBhvr>
                                      <p:tavLst>
                                        <p:tav tm="0">
                                          <p:val>
                                            <p:fltVal val="0"/>
                                          </p:val>
                                        </p:tav>
                                        <p:tav tm="100000">
                                          <p:val>
                                            <p:strVal val="#ppt_h"/>
                                          </p:val>
                                        </p:tav>
                                      </p:tavLst>
                                    </p:anim>
                                    <p:anim calcmode="lin" valueType="num">
                                      <p:cBhvr>
                                        <p:cTn id="113" dur="1000" fill="hold"/>
                                        <p:tgtEl>
                                          <p:spTgt spid="48"/>
                                        </p:tgtEl>
                                        <p:attrNameLst>
                                          <p:attrName>style.rotation</p:attrName>
                                        </p:attrNameLst>
                                      </p:cBhvr>
                                      <p:tavLst>
                                        <p:tav tm="0">
                                          <p:val>
                                            <p:fltVal val="90"/>
                                          </p:val>
                                        </p:tav>
                                        <p:tav tm="100000">
                                          <p:val>
                                            <p:fltVal val="0"/>
                                          </p:val>
                                        </p:tav>
                                      </p:tavLst>
                                    </p:anim>
                                    <p:animEffect transition="in" filter="fade">
                                      <p:cBhvr>
                                        <p:cTn id="114" dur="1000"/>
                                        <p:tgtEl>
                                          <p:spTgt spid="48"/>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2"/>
                                        </p:tgtEl>
                                        <p:attrNameLst>
                                          <p:attrName>style.visibility</p:attrName>
                                        </p:attrNameLst>
                                      </p:cBhvr>
                                      <p:to>
                                        <p:strVal val="visible"/>
                                      </p:to>
                                    </p:set>
                                    <p:anim calcmode="lin" valueType="num">
                                      <p:cBhvr>
                                        <p:cTn id="119" dur="1000" fill="hold"/>
                                        <p:tgtEl>
                                          <p:spTgt spid="2"/>
                                        </p:tgtEl>
                                        <p:attrNameLst>
                                          <p:attrName>ppt_w</p:attrName>
                                        </p:attrNameLst>
                                      </p:cBhvr>
                                      <p:tavLst>
                                        <p:tav tm="0">
                                          <p:val>
                                            <p:fltVal val="0"/>
                                          </p:val>
                                        </p:tav>
                                        <p:tav tm="100000">
                                          <p:val>
                                            <p:strVal val="#ppt_w"/>
                                          </p:val>
                                        </p:tav>
                                      </p:tavLst>
                                    </p:anim>
                                    <p:anim calcmode="lin" valueType="num">
                                      <p:cBhvr>
                                        <p:cTn id="120" dur="1000" fill="hold"/>
                                        <p:tgtEl>
                                          <p:spTgt spid="2"/>
                                        </p:tgtEl>
                                        <p:attrNameLst>
                                          <p:attrName>ppt_h</p:attrName>
                                        </p:attrNameLst>
                                      </p:cBhvr>
                                      <p:tavLst>
                                        <p:tav tm="0">
                                          <p:val>
                                            <p:fltVal val="0"/>
                                          </p:val>
                                        </p:tav>
                                        <p:tav tm="100000">
                                          <p:val>
                                            <p:strVal val="#ppt_h"/>
                                          </p:val>
                                        </p:tav>
                                      </p:tavLst>
                                    </p:anim>
                                    <p:anim calcmode="lin" valueType="num">
                                      <p:cBhvr>
                                        <p:cTn id="121" dur="1000" fill="hold"/>
                                        <p:tgtEl>
                                          <p:spTgt spid="2"/>
                                        </p:tgtEl>
                                        <p:attrNameLst>
                                          <p:attrName>style.rotation</p:attrName>
                                        </p:attrNameLst>
                                      </p:cBhvr>
                                      <p:tavLst>
                                        <p:tav tm="0">
                                          <p:val>
                                            <p:fltVal val="90"/>
                                          </p:val>
                                        </p:tav>
                                        <p:tav tm="100000">
                                          <p:val>
                                            <p:fltVal val="0"/>
                                          </p:val>
                                        </p:tav>
                                      </p:tavLst>
                                    </p:anim>
                                    <p:animEffect transition="in" filter="fade">
                                      <p:cBhvr>
                                        <p:cTn id="122" dur="1000"/>
                                        <p:tgtEl>
                                          <p:spTgt spid="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p:cTn id="125" dur="1000" fill="hold"/>
                                        <p:tgtEl>
                                          <p:spTgt spid="3"/>
                                        </p:tgtEl>
                                        <p:attrNameLst>
                                          <p:attrName>ppt_w</p:attrName>
                                        </p:attrNameLst>
                                      </p:cBhvr>
                                      <p:tavLst>
                                        <p:tav tm="0">
                                          <p:val>
                                            <p:fltVal val="0"/>
                                          </p:val>
                                        </p:tav>
                                        <p:tav tm="100000">
                                          <p:val>
                                            <p:strVal val="#ppt_w"/>
                                          </p:val>
                                        </p:tav>
                                      </p:tavLst>
                                    </p:anim>
                                    <p:anim calcmode="lin" valueType="num">
                                      <p:cBhvr>
                                        <p:cTn id="126" dur="1000" fill="hold"/>
                                        <p:tgtEl>
                                          <p:spTgt spid="3"/>
                                        </p:tgtEl>
                                        <p:attrNameLst>
                                          <p:attrName>ppt_h</p:attrName>
                                        </p:attrNameLst>
                                      </p:cBhvr>
                                      <p:tavLst>
                                        <p:tav tm="0">
                                          <p:val>
                                            <p:fltVal val="0"/>
                                          </p:val>
                                        </p:tav>
                                        <p:tav tm="100000">
                                          <p:val>
                                            <p:strVal val="#ppt_h"/>
                                          </p:val>
                                        </p:tav>
                                      </p:tavLst>
                                    </p:anim>
                                    <p:anim calcmode="lin" valueType="num">
                                      <p:cBhvr>
                                        <p:cTn id="127" dur="1000" fill="hold"/>
                                        <p:tgtEl>
                                          <p:spTgt spid="3"/>
                                        </p:tgtEl>
                                        <p:attrNameLst>
                                          <p:attrName>style.rotation</p:attrName>
                                        </p:attrNameLst>
                                      </p:cBhvr>
                                      <p:tavLst>
                                        <p:tav tm="0">
                                          <p:val>
                                            <p:fltVal val="90"/>
                                          </p:val>
                                        </p:tav>
                                        <p:tav tm="100000">
                                          <p:val>
                                            <p:fltVal val="0"/>
                                          </p:val>
                                        </p:tav>
                                      </p:tavLst>
                                    </p:anim>
                                    <p:animEffect transition="in" filter="fade">
                                      <p:cBhvr>
                                        <p:cTn id="1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32" grpId="0" animBg="1"/>
      <p:bldP spid="32" grpId="1" animBg="1"/>
      <p:bldP spid="34" grpId="0" animBg="1"/>
      <p:bldP spid="34" grpId="1" animBg="1"/>
      <p:bldP spid="37" grpId="0" animBg="1"/>
      <p:bldP spid="37" grpId="1" animBg="1"/>
      <p:bldP spid="39" grpId="0" animBg="1"/>
      <p:bldP spid="39" grpId="1" animBg="1"/>
      <p:bldP spid="41" grpId="0" animBg="1"/>
      <p:bldP spid="41" grpId="1" animBg="1"/>
      <p:bldP spid="43" grpId="0" animBg="1"/>
      <p:bldP spid="43" grpId="1" animBg="1"/>
      <p:bldP spid="45" grpId="0" animBg="1"/>
      <p:bldP spid="45" grpId="1" animBg="1"/>
      <p:bldP spid="47" grpId="0" animBg="1"/>
      <p:bldP spid="47" grpId="1" animBg="1"/>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72B29B3-12B5-8A4E-3441-DB6B4641E74F}"/>
              </a:ext>
            </a:extLst>
          </p:cNvPr>
          <p:cNvPicPr>
            <a:picLocks noChangeAspect="1"/>
          </p:cNvPicPr>
          <p:nvPr/>
        </p:nvPicPr>
        <p:blipFill rotWithShape="1">
          <a:blip r:embed="rId3"/>
          <a:srcRect l="78446" t="1227" r="270" b="964"/>
          <a:stretch/>
        </p:blipFill>
        <p:spPr>
          <a:xfrm>
            <a:off x="4890835" y="2700573"/>
            <a:ext cx="2410329" cy="2129124"/>
          </a:xfrm>
          <a:prstGeom prst="rect">
            <a:avLst/>
          </a:prstGeom>
        </p:spPr>
      </p:pic>
    </p:spTree>
    <p:extLst>
      <p:ext uri="{BB962C8B-B14F-4D97-AF65-F5344CB8AC3E}">
        <p14:creationId xmlns:p14="http://schemas.microsoft.com/office/powerpoint/2010/main" val="413179615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41518-989B-2A1C-33C5-F7526A1AF4CF}"/>
              </a:ext>
            </a:extLst>
          </p:cNvPr>
          <p:cNvSpPr/>
          <p:nvPr/>
        </p:nvSpPr>
        <p:spPr>
          <a:xfrm>
            <a:off x="7391400" y="2601913"/>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Rectangle 2">
            <a:extLst>
              <a:ext uri="{FF2B5EF4-FFF2-40B4-BE49-F238E27FC236}">
                <a16:creationId xmlns:a16="http://schemas.microsoft.com/office/drawing/2014/main" id="{9FA5C023-A23F-2081-E803-E9797FE4C5C2}"/>
              </a:ext>
            </a:extLst>
          </p:cNvPr>
          <p:cNvSpPr/>
          <p:nvPr/>
        </p:nvSpPr>
        <p:spPr>
          <a:xfrm>
            <a:off x="0" y="0"/>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Rectangle 2">
            <a:extLst>
              <a:ext uri="{FF2B5EF4-FFF2-40B4-BE49-F238E27FC236}">
                <a16:creationId xmlns:a16="http://schemas.microsoft.com/office/drawing/2014/main" id="{B391C43F-BD2B-B4BB-6218-F671C3392C9B}"/>
              </a:ext>
            </a:extLst>
          </p:cNvPr>
          <p:cNvSpPr txBox="1">
            <a:spLocks noChangeArrowheads="1"/>
          </p:cNvSpPr>
          <p:nvPr/>
        </p:nvSpPr>
        <p:spPr>
          <a:xfrm>
            <a:off x="339725" y="261938"/>
            <a:ext cx="7408863" cy="739775"/>
          </a:xfrm>
          <a:prstGeom prst="rect">
            <a:avLst/>
          </a:prstGeom>
        </p:spPr>
        <p:txBody>
          <a:bodyPr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4000" b="1" dirty="0">
                <a:solidFill>
                  <a:srgbClr val="5B9BD5">
                    <a:lumMod val="50000"/>
                  </a:srgbClr>
                </a:solidFill>
                <a:latin typeface="Calibri" panose="020F0502020204030204"/>
              </a:rPr>
              <a:t>Typology of Trade-Remedy Laws</a:t>
            </a:r>
            <a:endParaRPr lang="en-US" sz="4400" dirty="0">
              <a:solidFill>
                <a:srgbClr val="5B9BD5">
                  <a:lumMod val="50000"/>
                </a:srgbClr>
              </a:solidFill>
              <a:latin typeface="Calibri" panose="020F0502020204030204"/>
            </a:endParaRPr>
          </a:p>
        </p:txBody>
      </p:sp>
      <p:sp>
        <p:nvSpPr>
          <p:cNvPr id="5" name="Rectangle 4">
            <a:extLst>
              <a:ext uri="{FF2B5EF4-FFF2-40B4-BE49-F238E27FC236}">
                <a16:creationId xmlns:a16="http://schemas.microsoft.com/office/drawing/2014/main" id="{BE311AE9-843A-7BDB-3E0F-FD1B6B87B737}"/>
              </a:ext>
            </a:extLst>
          </p:cNvPr>
          <p:cNvSpPr/>
          <p:nvPr/>
        </p:nvSpPr>
        <p:spPr>
          <a:xfrm>
            <a:off x="3611110" y="185215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3A0AC8E0-4736-52C4-8177-766A0354D757}"/>
              </a:ext>
            </a:extLst>
          </p:cNvPr>
          <p:cNvSpPr/>
          <p:nvPr/>
        </p:nvSpPr>
        <p:spPr>
          <a:xfrm>
            <a:off x="1398130" y="1012596"/>
            <a:ext cx="23622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Imports Are Unfairly Traded</a:t>
            </a:r>
          </a:p>
        </p:txBody>
      </p:sp>
      <p:pic>
        <p:nvPicPr>
          <p:cNvPr id="8" name="Picture 1">
            <a:extLst>
              <a:ext uri="{FF2B5EF4-FFF2-40B4-BE49-F238E27FC236}">
                <a16:creationId xmlns:a16="http://schemas.microsoft.com/office/drawing/2014/main" id="{9A74CFAA-99EE-81C0-62FF-E6C1C0FEC6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8445" t="1227" r="270" b="964"/>
          <a:stretch>
            <a:fillRect/>
          </a:stretch>
        </p:blipFill>
        <p:spPr bwMode="auto">
          <a:xfrm>
            <a:off x="10106025" y="57150"/>
            <a:ext cx="200342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3BF5EA5-6EF3-A91D-36A9-E71C02AF712D}"/>
              </a:ext>
            </a:extLst>
          </p:cNvPr>
          <p:cNvSpPr/>
          <p:nvPr/>
        </p:nvSpPr>
        <p:spPr>
          <a:xfrm>
            <a:off x="91845" y="2688996"/>
            <a:ext cx="23622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Firms Are Unfair: Antidumping</a:t>
            </a:r>
          </a:p>
        </p:txBody>
      </p:sp>
      <p:cxnSp>
        <p:nvCxnSpPr>
          <p:cNvPr id="10" name="Straight Connector 9">
            <a:extLst>
              <a:ext uri="{FF2B5EF4-FFF2-40B4-BE49-F238E27FC236}">
                <a16:creationId xmlns:a16="http://schemas.microsoft.com/office/drawing/2014/main" id="{47A7DEED-E12B-02BB-3423-9744C629D327}"/>
              </a:ext>
            </a:extLst>
          </p:cNvPr>
          <p:cNvCxnSpPr>
            <a:cxnSpLocks/>
          </p:cNvCxnSpPr>
          <p:nvPr/>
        </p:nvCxnSpPr>
        <p:spPr>
          <a:xfrm flipH="1">
            <a:off x="1082445" y="2041069"/>
            <a:ext cx="475343" cy="72412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3064E24-DF5B-433D-9D68-DF2342D2AE17}"/>
              </a:ext>
            </a:extLst>
          </p:cNvPr>
          <p:cNvSpPr/>
          <p:nvPr/>
        </p:nvSpPr>
        <p:spPr>
          <a:xfrm>
            <a:off x="2700788" y="2688996"/>
            <a:ext cx="23622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Government Makes Trade Unfair: Countervailing Duty</a:t>
            </a:r>
          </a:p>
        </p:txBody>
      </p:sp>
      <p:cxnSp>
        <p:nvCxnSpPr>
          <p:cNvPr id="13" name="Straight Connector 12">
            <a:extLst>
              <a:ext uri="{FF2B5EF4-FFF2-40B4-BE49-F238E27FC236}">
                <a16:creationId xmlns:a16="http://schemas.microsoft.com/office/drawing/2014/main" id="{1D0EA3B3-0358-D950-D554-B11A5FF8AACE}"/>
              </a:ext>
            </a:extLst>
          </p:cNvPr>
          <p:cNvCxnSpPr>
            <a:cxnSpLocks/>
          </p:cNvCxnSpPr>
          <p:nvPr/>
        </p:nvCxnSpPr>
        <p:spPr>
          <a:xfrm flipH="1">
            <a:off x="6495798" y="2180200"/>
            <a:ext cx="404595" cy="57070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046EE4-7A94-5FF4-A5AD-C31A927F4BB8}"/>
              </a:ext>
            </a:extLst>
          </p:cNvPr>
          <p:cNvCxnSpPr>
            <a:cxnSpLocks/>
          </p:cNvCxnSpPr>
          <p:nvPr/>
        </p:nvCxnSpPr>
        <p:spPr>
          <a:xfrm>
            <a:off x="3592397" y="1932212"/>
            <a:ext cx="500632" cy="8186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93790F5-1699-EC69-1CBC-E5F0FA2C9428}"/>
              </a:ext>
            </a:extLst>
          </p:cNvPr>
          <p:cNvSpPr/>
          <p:nvPr/>
        </p:nvSpPr>
        <p:spPr>
          <a:xfrm>
            <a:off x="5382984" y="2709633"/>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Trade Threatens National Security</a:t>
            </a:r>
          </a:p>
        </p:txBody>
      </p:sp>
      <p:sp>
        <p:nvSpPr>
          <p:cNvPr id="17" name="Rectangle 16">
            <a:extLst>
              <a:ext uri="{FF2B5EF4-FFF2-40B4-BE49-F238E27FC236}">
                <a16:creationId xmlns:a16="http://schemas.microsoft.com/office/drawing/2014/main" id="{129D560D-C2B5-C63F-78A9-00809749B087}"/>
              </a:ext>
            </a:extLst>
          </p:cNvPr>
          <p:cNvSpPr/>
          <p:nvPr/>
        </p:nvSpPr>
        <p:spPr>
          <a:xfrm>
            <a:off x="3838744" y="4155508"/>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Import Restrictions (e.g., §232 in United States)</a:t>
            </a:r>
          </a:p>
        </p:txBody>
      </p:sp>
      <p:cxnSp>
        <p:nvCxnSpPr>
          <p:cNvPr id="18" name="Straight Connector 17">
            <a:extLst>
              <a:ext uri="{FF2B5EF4-FFF2-40B4-BE49-F238E27FC236}">
                <a16:creationId xmlns:a16="http://schemas.microsoft.com/office/drawing/2014/main" id="{DE35A71F-84C2-1F44-9592-5D7C8E91F725}"/>
              </a:ext>
            </a:extLst>
          </p:cNvPr>
          <p:cNvCxnSpPr>
            <a:cxnSpLocks/>
          </p:cNvCxnSpPr>
          <p:nvPr/>
        </p:nvCxnSpPr>
        <p:spPr>
          <a:xfrm flipH="1">
            <a:off x="5165271" y="3842692"/>
            <a:ext cx="315011" cy="40863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112A87B-92EC-91AB-20B6-5BF2945131B4}"/>
              </a:ext>
            </a:extLst>
          </p:cNvPr>
          <p:cNvSpPr/>
          <p:nvPr/>
        </p:nvSpPr>
        <p:spPr>
          <a:xfrm>
            <a:off x="5382984" y="5573921"/>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Export Restrictions (numerous laws)</a:t>
            </a:r>
          </a:p>
        </p:txBody>
      </p:sp>
      <p:cxnSp>
        <p:nvCxnSpPr>
          <p:cNvPr id="20" name="Straight Connector 19">
            <a:extLst>
              <a:ext uri="{FF2B5EF4-FFF2-40B4-BE49-F238E27FC236}">
                <a16:creationId xmlns:a16="http://schemas.microsoft.com/office/drawing/2014/main" id="{B5DB61A2-06E8-726A-B919-2FF3C40A6A3D}"/>
              </a:ext>
            </a:extLst>
          </p:cNvPr>
          <p:cNvCxnSpPr>
            <a:cxnSpLocks/>
          </p:cNvCxnSpPr>
          <p:nvPr/>
        </p:nvCxnSpPr>
        <p:spPr>
          <a:xfrm>
            <a:off x="6742096" y="3887558"/>
            <a:ext cx="0" cy="168636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CCC8598-3CB4-CE0D-FE1A-C18182F5D591}"/>
              </a:ext>
            </a:extLst>
          </p:cNvPr>
          <p:cNvSpPr/>
          <p:nvPr/>
        </p:nvSpPr>
        <p:spPr>
          <a:xfrm>
            <a:off x="8516709" y="2688992"/>
            <a:ext cx="23622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Trade is Injurious:</a:t>
            </a:r>
          </a:p>
          <a:p>
            <a:pPr algn="ctr" eaLnBrk="1" fontAlgn="auto" hangingPunct="1">
              <a:spcBef>
                <a:spcPts val="0"/>
              </a:spcBef>
              <a:spcAft>
                <a:spcPts val="0"/>
              </a:spcAft>
              <a:defRPr/>
            </a:pPr>
            <a:r>
              <a:rPr lang="en-US" sz="2200" b="1" dirty="0">
                <a:solidFill>
                  <a:prstClr val="white"/>
                </a:solidFill>
                <a:latin typeface="Calibri Light" panose="020F0302020204030204"/>
              </a:rPr>
              <a:t>Safeguards</a:t>
            </a:r>
          </a:p>
        </p:txBody>
      </p:sp>
      <p:cxnSp>
        <p:nvCxnSpPr>
          <p:cNvPr id="22" name="Straight Connector 21">
            <a:extLst>
              <a:ext uri="{FF2B5EF4-FFF2-40B4-BE49-F238E27FC236}">
                <a16:creationId xmlns:a16="http://schemas.microsoft.com/office/drawing/2014/main" id="{2E5DBBB7-4DBB-C325-A13E-4D2CE9271767}"/>
              </a:ext>
            </a:extLst>
          </p:cNvPr>
          <p:cNvCxnSpPr>
            <a:cxnSpLocks/>
          </p:cNvCxnSpPr>
          <p:nvPr/>
        </p:nvCxnSpPr>
        <p:spPr>
          <a:xfrm>
            <a:off x="9131437" y="2179412"/>
            <a:ext cx="489167" cy="5714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DC4F2C2-6F75-26D1-A43E-D564C1034ED6}"/>
              </a:ext>
            </a:extLst>
          </p:cNvPr>
          <p:cNvSpPr/>
          <p:nvPr/>
        </p:nvSpPr>
        <p:spPr>
          <a:xfrm>
            <a:off x="7796209" y="4206876"/>
            <a:ext cx="2362200" cy="1219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Global Safeguards (e.g., §201 in United States)</a:t>
            </a:r>
          </a:p>
        </p:txBody>
      </p:sp>
      <p:cxnSp>
        <p:nvCxnSpPr>
          <p:cNvPr id="25" name="Straight Connector 24">
            <a:extLst>
              <a:ext uri="{FF2B5EF4-FFF2-40B4-BE49-F238E27FC236}">
                <a16:creationId xmlns:a16="http://schemas.microsoft.com/office/drawing/2014/main" id="{7861EBE9-1D55-9605-C0E6-278768AC907A}"/>
              </a:ext>
            </a:extLst>
          </p:cNvPr>
          <p:cNvCxnSpPr>
            <a:cxnSpLocks/>
          </p:cNvCxnSpPr>
          <p:nvPr/>
        </p:nvCxnSpPr>
        <p:spPr>
          <a:xfrm flipH="1">
            <a:off x="8222151" y="3784402"/>
            <a:ext cx="404595" cy="5707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A8E6ECD-971B-3A40-0AAC-7C97E58C92BC}"/>
              </a:ext>
            </a:extLst>
          </p:cNvPr>
          <p:cNvSpPr/>
          <p:nvPr/>
        </p:nvSpPr>
        <p:spPr>
          <a:xfrm>
            <a:off x="9747250" y="5552849"/>
            <a:ext cx="2362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 Safeguards in RTAs</a:t>
            </a:r>
          </a:p>
        </p:txBody>
      </p:sp>
      <p:cxnSp>
        <p:nvCxnSpPr>
          <p:cNvPr id="27" name="Straight Connector 26">
            <a:extLst>
              <a:ext uri="{FF2B5EF4-FFF2-40B4-BE49-F238E27FC236}">
                <a16:creationId xmlns:a16="http://schemas.microsoft.com/office/drawing/2014/main" id="{8CB331D1-94B2-F2A9-D27E-6BE1E7ED3938}"/>
              </a:ext>
            </a:extLst>
          </p:cNvPr>
          <p:cNvCxnSpPr>
            <a:cxnSpLocks/>
          </p:cNvCxnSpPr>
          <p:nvPr/>
        </p:nvCxnSpPr>
        <p:spPr>
          <a:xfrm>
            <a:off x="10573868" y="3887558"/>
            <a:ext cx="0" cy="168636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11E2D46-22AB-29ED-6E25-B9E031260975}"/>
              </a:ext>
            </a:extLst>
          </p:cNvPr>
          <p:cNvSpPr/>
          <p:nvPr/>
        </p:nvSpPr>
        <p:spPr>
          <a:xfrm>
            <a:off x="6846442" y="1012596"/>
            <a:ext cx="2362200" cy="1219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prstClr val="white"/>
                </a:solidFill>
                <a:latin typeface="Calibri Light" panose="020F0302020204030204"/>
              </a:rPr>
              <a:t>Trade May Be Fair But Is Problematic</a:t>
            </a:r>
          </a:p>
        </p:txBody>
      </p:sp>
    </p:spTree>
    <p:extLst>
      <p:ext uri="{BB962C8B-B14F-4D97-AF65-F5344CB8AC3E}">
        <p14:creationId xmlns:p14="http://schemas.microsoft.com/office/powerpoint/2010/main" val="392623988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628900"/>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000" b="1" dirty="0">
                <a:solidFill>
                  <a:srgbClr val="0066CC"/>
                </a:solidFill>
              </a:rPr>
              <a:t>Antidumping Law</a:t>
            </a:r>
            <a:endParaRPr lang="en-GB" sz="4000" dirty="0">
              <a:solidFill>
                <a:srgbClr val="0066CC"/>
              </a:solidFill>
            </a:endParaRPr>
          </a:p>
        </p:txBody>
      </p:sp>
      <p:pic>
        <p:nvPicPr>
          <p:cNvPr id="3" name="Picture 2">
            <a:extLst>
              <a:ext uri="{FF2B5EF4-FFF2-40B4-BE49-F238E27FC236}">
                <a16:creationId xmlns:a16="http://schemas.microsoft.com/office/drawing/2014/main" id="{1DA85065-1851-AD29-7115-1A13F0CFE90B}"/>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88164510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6281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Main Points about Antidumping</a:t>
            </a:r>
          </a:p>
        </p:txBody>
      </p:sp>
      <p:sp>
        <p:nvSpPr>
          <p:cNvPr id="10" name="TextBox 9"/>
          <p:cNvSpPr txBox="1">
            <a:spLocks noChangeArrowheads="1"/>
          </p:cNvSpPr>
          <p:nvPr/>
        </p:nvSpPr>
        <p:spPr bwMode="auto">
          <a:xfrm>
            <a:off x="518547" y="1055799"/>
            <a:ext cx="1115490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dirty="0">
                <a:solidFill>
                  <a:schemeClr val="accent1">
                    <a:lumMod val="50000"/>
                  </a:schemeClr>
                </a:solidFill>
              </a:rPr>
              <a:t>Dumping is the sale of goods at less than fair</a:t>
            </a:r>
            <a:br>
              <a:rPr lang="en-US" altLang="en-US" dirty="0">
                <a:solidFill>
                  <a:schemeClr val="accent1">
                    <a:lumMod val="50000"/>
                  </a:schemeClr>
                </a:solidFill>
              </a:rPr>
            </a:br>
            <a:r>
              <a:rPr lang="en-US" altLang="en-US" dirty="0">
                <a:solidFill>
                  <a:schemeClr val="accent1">
                    <a:lumMod val="50000"/>
                  </a:schemeClr>
                </a:solidFill>
              </a:rPr>
              <a:t>value (LTFV), which is usually calculated as a price</a:t>
            </a:r>
            <a:br>
              <a:rPr lang="en-US" altLang="en-US" dirty="0">
                <a:solidFill>
                  <a:schemeClr val="accent1">
                    <a:lumMod val="50000"/>
                  </a:schemeClr>
                </a:solidFill>
              </a:rPr>
            </a:br>
            <a:r>
              <a:rPr lang="en-US" altLang="en-US" dirty="0">
                <a:solidFill>
                  <a:schemeClr val="accent1">
                    <a:lumMod val="50000"/>
                  </a:schemeClr>
                </a:solidFill>
              </a:rPr>
              <a:t>lower than the price for which it is sold in the home </a:t>
            </a:r>
            <a:br>
              <a:rPr lang="en-US" altLang="en-US" dirty="0">
                <a:solidFill>
                  <a:schemeClr val="accent1">
                    <a:lumMod val="50000"/>
                  </a:schemeClr>
                </a:solidFill>
              </a:rPr>
            </a:br>
            <a:r>
              <a:rPr lang="en-US" altLang="en-US" dirty="0">
                <a:solidFill>
                  <a:schemeClr val="accent1">
                    <a:lumMod val="50000"/>
                  </a:schemeClr>
                </a:solidFill>
              </a:rPr>
              <a:t>market of the exporter (the “normal value”), after adjustments for differences in the merchandise, quantities purchased, and circumstances of sale. (There are some variations on this.) </a:t>
            </a:r>
          </a:p>
          <a:p>
            <a:pPr marL="457200" indent="-457200">
              <a:spcBef>
                <a:spcPct val="0"/>
              </a:spcBef>
              <a:spcAft>
                <a:spcPts val="1200"/>
              </a:spcAft>
            </a:pPr>
            <a:r>
              <a:rPr lang="en-US" altLang="en-US" dirty="0">
                <a:solidFill>
                  <a:schemeClr val="accent1">
                    <a:lumMod val="50000"/>
                  </a:schemeClr>
                </a:solidFill>
              </a:rPr>
              <a:t>Duties can be imposed if (a) LTFV sales are found and (b) these imports cause “material injury” to domestic producers.</a:t>
            </a:r>
          </a:p>
          <a:p>
            <a:pPr marL="457200" indent="-457200">
              <a:spcBef>
                <a:spcPct val="0"/>
              </a:spcBef>
              <a:spcAft>
                <a:spcPts val="1200"/>
              </a:spcAft>
            </a:pPr>
            <a:r>
              <a:rPr lang="en-US" altLang="en-US" dirty="0">
                <a:solidFill>
                  <a:schemeClr val="accent1">
                    <a:lumMod val="50000"/>
                  </a:schemeClr>
                </a:solidFill>
              </a:rPr>
              <a:t>There is a special methodology that applies to non-market economies such as China, in which surrogate prices are used.</a:t>
            </a:r>
          </a:p>
        </p:txBody>
      </p:sp>
      <p:pic>
        <p:nvPicPr>
          <p:cNvPr id="3" name="Picture 2">
            <a:extLst>
              <a:ext uri="{FF2B5EF4-FFF2-40B4-BE49-F238E27FC236}">
                <a16:creationId xmlns:a16="http://schemas.microsoft.com/office/drawing/2014/main" id="{73EBD8EF-49EC-989C-2772-A95234B3785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
        <p:nvSpPr>
          <p:cNvPr id="4" name="Rectangle 3">
            <a:extLst>
              <a:ext uri="{FF2B5EF4-FFF2-40B4-BE49-F238E27FC236}">
                <a16:creationId xmlns:a16="http://schemas.microsoft.com/office/drawing/2014/main" id="{A40BB060-A3B2-7CBE-29CC-5C710C05C61D}"/>
              </a:ext>
            </a:extLst>
          </p:cNvPr>
          <p:cNvSpPr/>
          <p:nvPr/>
        </p:nvSpPr>
        <p:spPr>
          <a:xfrm>
            <a:off x="1608381" y="2504982"/>
            <a:ext cx="9418848" cy="220208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Subtitle 1">
            <a:extLst>
              <a:ext uri="{FF2B5EF4-FFF2-40B4-BE49-F238E27FC236}">
                <a16:creationId xmlns:a16="http://schemas.microsoft.com/office/drawing/2014/main" id="{2AA6C940-4C06-8EE0-76F6-1E04AC53F59F}"/>
              </a:ext>
            </a:extLst>
          </p:cNvPr>
          <p:cNvSpPr txBox="1">
            <a:spLocks/>
          </p:cNvSpPr>
          <p:nvPr/>
        </p:nvSpPr>
        <p:spPr>
          <a:xfrm>
            <a:off x="1819080" y="2642063"/>
            <a:ext cx="9115619"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chemeClr val="bg1"/>
                </a:solidFill>
              </a:rPr>
              <a:t>The U.S. policy is to impose an AD order (often at the level of individual firms) that is equal to the dumping margin.</a:t>
            </a:r>
          </a:p>
          <a:p>
            <a:r>
              <a:rPr lang="en-US" sz="2800" dirty="0">
                <a:solidFill>
                  <a:schemeClr val="bg1"/>
                </a:solidFill>
              </a:rPr>
              <a:t>The E.U. policy is to issue orders at a level needed to remedy the injury done to domestic firms.</a:t>
            </a:r>
            <a:endParaRPr lang="en-GB" dirty="0">
              <a:solidFill>
                <a:schemeClr val="bg1"/>
              </a:solidFill>
            </a:endParaRPr>
          </a:p>
        </p:txBody>
      </p:sp>
    </p:spTree>
    <p:extLst>
      <p:ext uri="{BB962C8B-B14F-4D97-AF65-F5344CB8AC3E}">
        <p14:creationId xmlns:p14="http://schemas.microsoft.com/office/powerpoint/2010/main" val="37826854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62815"/>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Antidumping and Non-Market Economies</a:t>
            </a:r>
          </a:p>
        </p:txBody>
      </p:sp>
      <p:sp>
        <p:nvSpPr>
          <p:cNvPr id="10" name="TextBox 9"/>
          <p:cNvSpPr txBox="1">
            <a:spLocks noChangeArrowheads="1"/>
          </p:cNvSpPr>
          <p:nvPr/>
        </p:nvSpPr>
        <p:spPr bwMode="auto">
          <a:xfrm>
            <a:off x="518547" y="810865"/>
            <a:ext cx="11154907"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sz="3000" dirty="0">
                <a:solidFill>
                  <a:schemeClr val="accent1">
                    <a:lumMod val="50000"/>
                  </a:schemeClr>
                </a:solidFill>
              </a:rPr>
              <a:t>China is one of many countries formally designated</a:t>
            </a:r>
            <a:br>
              <a:rPr lang="en-US" altLang="en-US" sz="3000" dirty="0">
                <a:solidFill>
                  <a:schemeClr val="accent1">
                    <a:lumMod val="50000"/>
                  </a:schemeClr>
                </a:solidFill>
              </a:rPr>
            </a:br>
            <a:r>
              <a:rPr lang="en-US" altLang="en-US" sz="3000" dirty="0">
                <a:solidFill>
                  <a:schemeClr val="accent1">
                    <a:lumMod val="50000"/>
                  </a:schemeClr>
                </a:solidFill>
              </a:rPr>
              <a:t>by some countries as an NME. In the United States,</a:t>
            </a:r>
            <a:br>
              <a:rPr lang="en-US" altLang="en-US" sz="3000" dirty="0">
                <a:solidFill>
                  <a:schemeClr val="accent1">
                    <a:lumMod val="50000"/>
                  </a:schemeClr>
                </a:solidFill>
              </a:rPr>
            </a:br>
            <a:r>
              <a:rPr lang="en-US" altLang="en-US" sz="3000" dirty="0">
                <a:solidFill>
                  <a:schemeClr val="accent1">
                    <a:lumMod val="50000"/>
                  </a:schemeClr>
                </a:solidFill>
              </a:rPr>
              <a:t>the others are Armenia, Azerbaijan, Belarus, Georgia, </a:t>
            </a:r>
            <a:br>
              <a:rPr lang="en-US" altLang="en-US" sz="3000" dirty="0">
                <a:solidFill>
                  <a:schemeClr val="accent1">
                    <a:lumMod val="50000"/>
                  </a:schemeClr>
                </a:solidFill>
              </a:rPr>
            </a:br>
            <a:r>
              <a:rPr lang="en-US" altLang="en-US" sz="3000" dirty="0">
                <a:solidFill>
                  <a:schemeClr val="accent1">
                    <a:lumMod val="50000"/>
                  </a:schemeClr>
                </a:solidFill>
              </a:rPr>
              <a:t>Kyrgyz Republic, Moldova, Russia, Tajikistan, Turkmenistan, Uzbekistan, and Vietnam.</a:t>
            </a:r>
          </a:p>
          <a:p>
            <a:pPr marL="457200" indent="-457200">
              <a:spcBef>
                <a:spcPct val="0"/>
              </a:spcBef>
              <a:spcAft>
                <a:spcPts val="1200"/>
              </a:spcAft>
            </a:pPr>
            <a:r>
              <a:rPr lang="en-US" altLang="en-US" sz="3000" dirty="0">
                <a:solidFill>
                  <a:schemeClr val="accent1">
                    <a:lumMod val="50000"/>
                  </a:schemeClr>
                </a:solidFill>
              </a:rPr>
              <a:t>For these countries, the price comparison is not between the import price and the price in their markets, but between the import price and the prices for other firms charge in a comparable, market economy. For example, a Chinese firm’s price might be compared to the prices of a Brazilian firm.</a:t>
            </a:r>
          </a:p>
          <a:p>
            <a:pPr marL="457200" indent="-457200">
              <a:spcBef>
                <a:spcPct val="0"/>
              </a:spcBef>
              <a:spcAft>
                <a:spcPts val="1200"/>
              </a:spcAft>
            </a:pPr>
            <a:r>
              <a:rPr lang="en-US" altLang="en-US" sz="3000" dirty="0">
                <a:solidFill>
                  <a:schemeClr val="accent1">
                    <a:lumMod val="50000"/>
                  </a:schemeClr>
                </a:solidFill>
              </a:rPr>
              <a:t>This methodology makes it much easier to find high dumping margins. The NMEs account for a very high share of all orders.</a:t>
            </a:r>
          </a:p>
        </p:txBody>
      </p:sp>
      <p:pic>
        <p:nvPicPr>
          <p:cNvPr id="3" name="Picture 2">
            <a:extLst>
              <a:ext uri="{FF2B5EF4-FFF2-40B4-BE49-F238E27FC236}">
                <a16:creationId xmlns:a16="http://schemas.microsoft.com/office/drawing/2014/main" id="{73EBD8EF-49EC-989C-2772-A95234B3785F}"/>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402530885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nvGraphicFramePr>
        <p:xfrm>
          <a:off x="923926" y="409575"/>
          <a:ext cx="10915648" cy="581024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p:cNvSpPr txBox="1">
            <a:spLocks noChangeArrowheads="1"/>
          </p:cNvSpPr>
          <p:nvPr/>
        </p:nvSpPr>
        <p:spPr>
          <a:xfrm rot="16200000">
            <a:off x="-2072014" y="2945646"/>
            <a:ext cx="5223528"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400" kern="0" dirty="0">
                <a:solidFill>
                  <a:schemeClr val="accent5">
                    <a:lumMod val="75000"/>
                  </a:schemeClr>
                </a:solidFill>
                <a:latin typeface="Calibri" panose="020F0502020204030204" pitchFamily="34" charset="0"/>
              </a:rPr>
              <a:t>Orders  Imposed (Importers)</a:t>
            </a:r>
          </a:p>
        </p:txBody>
      </p:sp>
      <p:sp>
        <p:nvSpPr>
          <p:cNvPr id="11" name="Rectangle 2"/>
          <p:cNvSpPr txBox="1">
            <a:spLocks noChangeArrowheads="1"/>
          </p:cNvSpPr>
          <p:nvPr/>
        </p:nvSpPr>
        <p:spPr>
          <a:xfrm>
            <a:off x="3134772" y="6080004"/>
            <a:ext cx="5223528"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400" kern="0" dirty="0">
                <a:solidFill>
                  <a:schemeClr val="accent5">
                    <a:lumMod val="75000"/>
                  </a:schemeClr>
                </a:solidFill>
                <a:latin typeface="Calibri" panose="020F0502020204030204" pitchFamily="34" charset="0"/>
              </a:rPr>
              <a:t>Subject to Orders (Exporters)</a:t>
            </a:r>
          </a:p>
        </p:txBody>
      </p:sp>
      <p:sp>
        <p:nvSpPr>
          <p:cNvPr id="12" name="Rectangle 2"/>
          <p:cNvSpPr txBox="1">
            <a:spLocks noChangeArrowheads="1"/>
          </p:cNvSpPr>
          <p:nvPr/>
        </p:nvSpPr>
        <p:spPr>
          <a:xfrm>
            <a:off x="10082826" y="4079927"/>
            <a:ext cx="1085849"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China</a:t>
            </a:r>
          </a:p>
        </p:txBody>
      </p:sp>
      <p:sp>
        <p:nvSpPr>
          <p:cNvPr id="13" name="Rectangle 2"/>
          <p:cNvSpPr txBox="1">
            <a:spLocks noChangeArrowheads="1"/>
          </p:cNvSpPr>
          <p:nvPr/>
        </p:nvSpPr>
        <p:spPr>
          <a:xfrm>
            <a:off x="2591847" y="2107745"/>
            <a:ext cx="1085849"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United States</a:t>
            </a:r>
          </a:p>
        </p:txBody>
      </p:sp>
      <p:sp>
        <p:nvSpPr>
          <p:cNvPr id="14" name="Rectangle 2"/>
          <p:cNvSpPr txBox="1">
            <a:spLocks noChangeArrowheads="1"/>
          </p:cNvSpPr>
          <p:nvPr/>
        </p:nvSpPr>
        <p:spPr>
          <a:xfrm>
            <a:off x="2203051" y="973069"/>
            <a:ext cx="1085849"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India</a:t>
            </a:r>
          </a:p>
        </p:txBody>
      </p:sp>
      <p:sp>
        <p:nvSpPr>
          <p:cNvPr id="18" name="Rectangle 2"/>
          <p:cNvSpPr txBox="1">
            <a:spLocks noChangeArrowheads="1"/>
          </p:cNvSpPr>
          <p:nvPr/>
        </p:nvSpPr>
        <p:spPr>
          <a:xfrm>
            <a:off x="3288900" y="191345"/>
            <a:ext cx="643919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3200" kern="0" dirty="0">
                <a:solidFill>
                  <a:schemeClr val="accent5">
                    <a:lumMod val="75000"/>
                  </a:schemeClr>
                </a:solidFill>
                <a:latin typeface="Calibri" panose="020F0502020204030204" pitchFamily="34" charset="0"/>
              </a:rPr>
              <a:t>Antidumping Orders by Importing and Exporting Countries</a:t>
            </a:r>
          </a:p>
        </p:txBody>
      </p:sp>
      <p:cxnSp>
        <p:nvCxnSpPr>
          <p:cNvPr id="19" name="Straight Connector 18"/>
          <p:cNvCxnSpPr/>
          <p:nvPr/>
        </p:nvCxnSpPr>
        <p:spPr>
          <a:xfrm flipV="1">
            <a:off x="1476602" y="1323975"/>
            <a:ext cx="6000523" cy="4422247"/>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2"/>
          <p:cNvSpPr txBox="1">
            <a:spLocks noChangeArrowheads="1"/>
          </p:cNvSpPr>
          <p:nvPr/>
        </p:nvSpPr>
        <p:spPr>
          <a:xfrm rot="19394341">
            <a:off x="423651" y="3026899"/>
            <a:ext cx="8739562"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600" b="0" i="1" kern="0" dirty="0">
                <a:solidFill>
                  <a:schemeClr val="accent5">
                    <a:lumMod val="75000"/>
                  </a:schemeClr>
                </a:solidFill>
                <a:latin typeface="Calibri" panose="020F0502020204030204" pitchFamily="34" charset="0"/>
              </a:rPr>
              <a:t>Countries Above this Line Impose More Orders than They Face</a:t>
            </a:r>
          </a:p>
        </p:txBody>
      </p:sp>
      <p:sp>
        <p:nvSpPr>
          <p:cNvPr id="23" name="Rectangle 22"/>
          <p:cNvSpPr/>
          <p:nvPr/>
        </p:nvSpPr>
        <p:spPr>
          <a:xfrm>
            <a:off x="4145782" y="3077274"/>
            <a:ext cx="6440536" cy="294617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Subtitle 1"/>
          <p:cNvSpPr txBox="1">
            <a:spLocks/>
          </p:cNvSpPr>
          <p:nvPr/>
        </p:nvSpPr>
        <p:spPr>
          <a:xfrm>
            <a:off x="4496761" y="3241546"/>
            <a:ext cx="6155766"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chemeClr val="bg1"/>
                </a:solidFill>
              </a:rPr>
              <a:t>About half of all orders are on five economies: </a:t>
            </a:r>
          </a:p>
          <a:p>
            <a:pPr marL="457200" indent="-457200">
              <a:buFont typeface="Arial" panose="020B0604020202020204" pitchFamily="34" charset="0"/>
              <a:buChar char="•"/>
            </a:pPr>
            <a:r>
              <a:rPr lang="en-US" sz="2800" dirty="0">
                <a:solidFill>
                  <a:schemeClr val="bg1"/>
                </a:solidFill>
              </a:rPr>
              <a:t>26.0% of all AD orders are on China.</a:t>
            </a:r>
          </a:p>
          <a:p>
            <a:pPr marL="457200" indent="-457200">
              <a:buFont typeface="Arial" panose="020B0604020202020204" pitchFamily="34" charset="0"/>
              <a:buChar char="•"/>
            </a:pPr>
            <a:r>
              <a:rPr lang="en-US" sz="2800" dirty="0">
                <a:solidFill>
                  <a:schemeClr val="bg1"/>
                </a:solidFill>
              </a:rPr>
              <a:t>25.1% are imposed on Japan, Korea, Taiwan, and the United States.</a:t>
            </a:r>
            <a:endParaRPr lang="en-GB" dirty="0">
              <a:solidFill>
                <a:schemeClr val="bg1"/>
              </a:solidFill>
            </a:endParaRPr>
          </a:p>
        </p:txBody>
      </p:sp>
      <p:sp>
        <p:nvSpPr>
          <p:cNvPr id="25" name="Rectangle 24"/>
          <p:cNvSpPr/>
          <p:nvPr/>
        </p:nvSpPr>
        <p:spPr>
          <a:xfrm>
            <a:off x="244404" y="171769"/>
            <a:ext cx="7527995" cy="282164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Subtitle 1"/>
          <p:cNvSpPr txBox="1">
            <a:spLocks/>
          </p:cNvSpPr>
          <p:nvPr/>
        </p:nvSpPr>
        <p:spPr>
          <a:xfrm>
            <a:off x="644637" y="216479"/>
            <a:ext cx="7073823"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chemeClr val="bg1"/>
                </a:solidFill>
              </a:rPr>
              <a:t>About half of all orders are imposed by five economies: </a:t>
            </a:r>
          </a:p>
          <a:p>
            <a:pPr marL="457200" indent="-457200">
              <a:buFont typeface="Arial" panose="020B0604020202020204" pitchFamily="34" charset="0"/>
              <a:buChar char="•"/>
            </a:pPr>
            <a:r>
              <a:rPr lang="en-US" sz="2800" dirty="0">
                <a:solidFill>
                  <a:schemeClr val="bg1"/>
                </a:solidFill>
              </a:rPr>
              <a:t>17.6% are imposed by India.</a:t>
            </a:r>
          </a:p>
          <a:p>
            <a:pPr marL="457200" indent="-457200">
              <a:buFont typeface="Arial" panose="020B0604020202020204" pitchFamily="34" charset="0"/>
              <a:buChar char="•"/>
            </a:pPr>
            <a:r>
              <a:rPr lang="en-US" sz="2800" dirty="0">
                <a:solidFill>
                  <a:schemeClr val="bg1"/>
                </a:solidFill>
              </a:rPr>
              <a:t>34.7% are imposed by Argentina, Brazil, the European Union, and the United States.</a:t>
            </a:r>
            <a:endParaRPr lang="en-GB" dirty="0">
              <a:solidFill>
                <a:schemeClr val="bg1"/>
              </a:solidFill>
            </a:endParaRPr>
          </a:p>
        </p:txBody>
      </p:sp>
      <p:sp>
        <p:nvSpPr>
          <p:cNvPr id="21" name="Subtitle 1"/>
          <p:cNvSpPr txBox="1">
            <a:spLocks/>
          </p:cNvSpPr>
          <p:nvPr/>
        </p:nvSpPr>
        <p:spPr>
          <a:xfrm>
            <a:off x="5235826" y="6592746"/>
            <a:ext cx="6869088"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GB" sz="1100" i="1" dirty="0">
                <a:solidFill>
                  <a:srgbClr val="0066CC"/>
                </a:solidFill>
              </a:rPr>
              <a:t>Calculated from WTO data at </a:t>
            </a:r>
            <a:r>
              <a:rPr lang="en-GB" sz="1100" i="1" dirty="0">
                <a:solidFill>
                  <a:srgbClr val="0066CC"/>
                </a:solidFill>
                <a:hlinkClick r:id="rId4"/>
              </a:rPr>
              <a:t>https://www.wto.org/english/tratop_e/adp_e/adp_e.htm</a:t>
            </a:r>
            <a:r>
              <a:rPr lang="en-GB" sz="1100" i="1" dirty="0">
                <a:solidFill>
                  <a:srgbClr val="0066CC"/>
                </a:solidFill>
              </a:rPr>
              <a:t>.   </a:t>
            </a:r>
          </a:p>
        </p:txBody>
      </p:sp>
      <p:pic>
        <p:nvPicPr>
          <p:cNvPr id="3" name="Picture 2">
            <a:extLst>
              <a:ext uri="{FF2B5EF4-FFF2-40B4-BE49-F238E27FC236}">
                <a16:creationId xmlns:a16="http://schemas.microsoft.com/office/drawing/2014/main" id="{84437595-D493-3F9D-187C-BFC5DB390985}"/>
              </a:ext>
            </a:extLst>
          </p:cNvPr>
          <p:cNvPicPr>
            <a:picLocks noChangeAspect="1"/>
          </p:cNvPicPr>
          <p:nvPr/>
        </p:nvPicPr>
        <p:blipFill rotWithShape="1">
          <a:blip r:embed="rId5"/>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616442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fltVal val="0"/>
                                          </p:val>
                                        </p:tav>
                                        <p:tav tm="100000">
                                          <p:val>
                                            <p:strVal val="#ppt_w"/>
                                          </p:val>
                                        </p:tav>
                                      </p:tavLst>
                                    </p:anim>
                                    <p:anim calcmode="lin" valueType="num">
                                      <p:cBhvr>
                                        <p:cTn id="22" dur="1000" fill="hold"/>
                                        <p:tgtEl>
                                          <p:spTgt spid="25"/>
                                        </p:tgtEl>
                                        <p:attrNameLst>
                                          <p:attrName>ppt_h</p:attrName>
                                        </p:attrNameLst>
                                      </p:cBhvr>
                                      <p:tavLst>
                                        <p:tav tm="0">
                                          <p:val>
                                            <p:fltVal val="0"/>
                                          </p:val>
                                        </p:tav>
                                        <p:tav tm="100000">
                                          <p:val>
                                            <p:strVal val="#ppt_h"/>
                                          </p:val>
                                        </p:tav>
                                      </p:tavLst>
                                    </p:anim>
                                    <p:anim calcmode="lin" valueType="num">
                                      <p:cBhvr>
                                        <p:cTn id="23" dur="1000" fill="hold"/>
                                        <p:tgtEl>
                                          <p:spTgt spid="25"/>
                                        </p:tgtEl>
                                        <p:attrNameLst>
                                          <p:attrName>style.rotation</p:attrName>
                                        </p:attrNameLst>
                                      </p:cBhvr>
                                      <p:tavLst>
                                        <p:tav tm="0">
                                          <p:val>
                                            <p:fltVal val="90"/>
                                          </p:val>
                                        </p:tav>
                                        <p:tav tm="100000">
                                          <p:val>
                                            <p:fltVal val="0"/>
                                          </p:val>
                                        </p:tav>
                                      </p:tavLst>
                                    </p:anim>
                                    <p:animEffect transition="in" filter="fade">
                                      <p:cBhvr>
                                        <p:cTn id="24" dur="1000"/>
                                        <p:tgtEl>
                                          <p:spTgt spid="2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 calcmode="lin" valueType="num">
                                      <p:cBhvr>
                                        <p:cTn id="29" dur="1000" fill="hold"/>
                                        <p:tgtEl>
                                          <p:spTgt spid="26"/>
                                        </p:tgtEl>
                                        <p:attrNameLst>
                                          <p:attrName>style.rotation</p:attrName>
                                        </p:attrNameLst>
                                      </p:cBhvr>
                                      <p:tavLst>
                                        <p:tav tm="0">
                                          <p:val>
                                            <p:fltVal val="90"/>
                                          </p:val>
                                        </p:tav>
                                        <p:tav tm="100000">
                                          <p:val>
                                            <p:fltVal val="0"/>
                                          </p:val>
                                        </p:tav>
                                      </p:tavLst>
                                    </p:anim>
                                    <p:animEffect transition="in" filter="fade">
                                      <p:cBhvr>
                                        <p:cTn id="3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txBox="1">
            <a:spLocks noChangeArrowheads="1"/>
          </p:cNvSpPr>
          <p:nvPr/>
        </p:nvSpPr>
        <p:spPr>
          <a:xfrm rot="16200000">
            <a:off x="-2072014" y="2945646"/>
            <a:ext cx="5223528"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400" kern="0" dirty="0">
                <a:solidFill>
                  <a:schemeClr val="accent5">
                    <a:lumMod val="75000"/>
                  </a:schemeClr>
                </a:solidFill>
                <a:latin typeface="Calibri" panose="020F0502020204030204" pitchFamily="34" charset="0"/>
              </a:rPr>
              <a:t>Orders  Imposed (Importers)</a:t>
            </a:r>
          </a:p>
        </p:txBody>
      </p:sp>
      <p:sp>
        <p:nvSpPr>
          <p:cNvPr id="11" name="Rectangle 2"/>
          <p:cNvSpPr txBox="1">
            <a:spLocks noChangeArrowheads="1"/>
          </p:cNvSpPr>
          <p:nvPr/>
        </p:nvSpPr>
        <p:spPr>
          <a:xfrm>
            <a:off x="3134772" y="6080004"/>
            <a:ext cx="5223528"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400" kern="0" dirty="0">
                <a:solidFill>
                  <a:schemeClr val="accent5">
                    <a:lumMod val="75000"/>
                  </a:schemeClr>
                </a:solidFill>
                <a:latin typeface="Calibri" panose="020F0502020204030204" pitchFamily="34" charset="0"/>
              </a:rPr>
              <a:t>Subject to Orders (Exporters)</a:t>
            </a:r>
          </a:p>
        </p:txBody>
      </p:sp>
      <p:sp>
        <p:nvSpPr>
          <p:cNvPr id="18" name="Rectangle 2"/>
          <p:cNvSpPr txBox="1">
            <a:spLocks noChangeArrowheads="1"/>
          </p:cNvSpPr>
          <p:nvPr/>
        </p:nvSpPr>
        <p:spPr>
          <a:xfrm>
            <a:off x="3288900" y="191345"/>
            <a:ext cx="643919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3200" kern="0" dirty="0">
                <a:solidFill>
                  <a:schemeClr val="accent5">
                    <a:lumMod val="75000"/>
                  </a:schemeClr>
                </a:solidFill>
                <a:latin typeface="Calibri" panose="020F0502020204030204" pitchFamily="34" charset="0"/>
              </a:rPr>
              <a:t>Antidumping Orders by Importing and Exporting Countries</a:t>
            </a:r>
          </a:p>
          <a:p>
            <a:pPr algn="ctr" eaLnBrk="1" hangingPunct="1">
              <a:defRPr/>
            </a:pPr>
            <a:r>
              <a:rPr lang="en-US" altLang="en-US" sz="3200" kern="0" dirty="0">
                <a:solidFill>
                  <a:schemeClr val="accent5">
                    <a:lumMod val="75000"/>
                  </a:schemeClr>
                </a:solidFill>
                <a:latin typeface="Calibri" panose="020F0502020204030204" pitchFamily="34" charset="0"/>
              </a:rPr>
              <a:t>(With Three Outliers Removed)</a:t>
            </a:r>
          </a:p>
        </p:txBody>
      </p:sp>
      <p:graphicFrame>
        <p:nvGraphicFramePr>
          <p:cNvPr id="19" name="Chart 18"/>
          <p:cNvGraphicFramePr>
            <a:graphicFrameLocks/>
          </p:cNvGraphicFramePr>
          <p:nvPr/>
        </p:nvGraphicFramePr>
        <p:xfrm>
          <a:off x="1009650" y="933450"/>
          <a:ext cx="10715625" cy="49911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2"/>
          <p:cNvSpPr txBox="1">
            <a:spLocks noChangeArrowheads="1"/>
          </p:cNvSpPr>
          <p:nvPr/>
        </p:nvSpPr>
        <p:spPr>
          <a:xfrm>
            <a:off x="9596476" y="4240068"/>
            <a:ext cx="1085849"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Korea</a:t>
            </a:r>
          </a:p>
        </p:txBody>
      </p:sp>
      <p:sp>
        <p:nvSpPr>
          <p:cNvPr id="21" name="Rectangle 2"/>
          <p:cNvSpPr txBox="1">
            <a:spLocks noChangeArrowheads="1"/>
          </p:cNvSpPr>
          <p:nvPr/>
        </p:nvSpPr>
        <p:spPr>
          <a:xfrm rot="20172030">
            <a:off x="1290426" y="3369799"/>
            <a:ext cx="8739562"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600" b="0" i="1" kern="0" dirty="0">
                <a:solidFill>
                  <a:schemeClr val="accent5">
                    <a:lumMod val="75000"/>
                  </a:schemeClr>
                </a:solidFill>
                <a:latin typeface="Calibri" panose="020F0502020204030204" pitchFamily="34" charset="0"/>
              </a:rPr>
              <a:t>Countries Above this Line Impose More Orders than They Face</a:t>
            </a:r>
          </a:p>
        </p:txBody>
      </p:sp>
      <p:sp>
        <p:nvSpPr>
          <p:cNvPr id="22" name="Rectangle 2"/>
          <p:cNvSpPr txBox="1">
            <a:spLocks noChangeArrowheads="1"/>
          </p:cNvSpPr>
          <p:nvPr/>
        </p:nvSpPr>
        <p:spPr>
          <a:xfrm>
            <a:off x="7492519" y="4932197"/>
            <a:ext cx="1550292"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Taiwan</a:t>
            </a:r>
          </a:p>
        </p:txBody>
      </p:sp>
      <p:sp>
        <p:nvSpPr>
          <p:cNvPr id="23" name="Rectangle 2"/>
          <p:cNvSpPr txBox="1">
            <a:spLocks noChangeArrowheads="1"/>
          </p:cNvSpPr>
          <p:nvPr/>
        </p:nvSpPr>
        <p:spPr>
          <a:xfrm>
            <a:off x="6296026" y="4511434"/>
            <a:ext cx="1085849"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Thailand</a:t>
            </a:r>
          </a:p>
        </p:txBody>
      </p:sp>
      <p:sp>
        <p:nvSpPr>
          <p:cNvPr id="24" name="Rectangle 2"/>
          <p:cNvSpPr txBox="1">
            <a:spLocks noChangeArrowheads="1"/>
          </p:cNvSpPr>
          <p:nvPr/>
        </p:nvSpPr>
        <p:spPr>
          <a:xfrm>
            <a:off x="6155203" y="5087651"/>
            <a:ext cx="1085849"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Japan</a:t>
            </a:r>
          </a:p>
        </p:txBody>
      </p:sp>
      <p:sp>
        <p:nvSpPr>
          <p:cNvPr id="25" name="Rectangle 2"/>
          <p:cNvSpPr txBox="1">
            <a:spLocks noChangeArrowheads="1"/>
          </p:cNvSpPr>
          <p:nvPr/>
        </p:nvSpPr>
        <p:spPr>
          <a:xfrm>
            <a:off x="5279952" y="4270777"/>
            <a:ext cx="1254225"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Indonesia</a:t>
            </a:r>
          </a:p>
        </p:txBody>
      </p:sp>
      <p:sp>
        <p:nvSpPr>
          <p:cNvPr id="26" name="Rectangle 2"/>
          <p:cNvSpPr txBox="1">
            <a:spLocks noChangeArrowheads="1"/>
          </p:cNvSpPr>
          <p:nvPr/>
        </p:nvSpPr>
        <p:spPr>
          <a:xfrm>
            <a:off x="5032314" y="4688021"/>
            <a:ext cx="1569549"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Russia</a:t>
            </a:r>
          </a:p>
        </p:txBody>
      </p:sp>
      <p:sp>
        <p:nvSpPr>
          <p:cNvPr id="27" name="Rectangle 2"/>
          <p:cNvSpPr txBox="1">
            <a:spLocks noChangeArrowheads="1"/>
          </p:cNvSpPr>
          <p:nvPr/>
        </p:nvSpPr>
        <p:spPr>
          <a:xfrm>
            <a:off x="4066423" y="4631465"/>
            <a:ext cx="1254225"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Malaysia</a:t>
            </a:r>
          </a:p>
        </p:txBody>
      </p:sp>
      <p:sp>
        <p:nvSpPr>
          <p:cNvPr id="28" name="Rectangle 2"/>
          <p:cNvSpPr txBox="1">
            <a:spLocks noChangeArrowheads="1"/>
          </p:cNvSpPr>
          <p:nvPr/>
        </p:nvSpPr>
        <p:spPr>
          <a:xfrm>
            <a:off x="4529541" y="1932091"/>
            <a:ext cx="1254225"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Brazil</a:t>
            </a:r>
          </a:p>
        </p:txBody>
      </p:sp>
      <p:sp>
        <p:nvSpPr>
          <p:cNvPr id="29" name="Rectangle 2"/>
          <p:cNvSpPr txBox="1">
            <a:spLocks noChangeArrowheads="1"/>
          </p:cNvSpPr>
          <p:nvPr/>
        </p:nvSpPr>
        <p:spPr>
          <a:xfrm>
            <a:off x="2268289" y="1760538"/>
            <a:ext cx="1254225"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Argentina</a:t>
            </a:r>
          </a:p>
        </p:txBody>
      </p:sp>
      <p:sp>
        <p:nvSpPr>
          <p:cNvPr id="30" name="Rectangle 2"/>
          <p:cNvSpPr txBox="1">
            <a:spLocks noChangeArrowheads="1"/>
          </p:cNvSpPr>
          <p:nvPr/>
        </p:nvSpPr>
        <p:spPr>
          <a:xfrm>
            <a:off x="3264570" y="2783897"/>
            <a:ext cx="1254225"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err="1">
                <a:solidFill>
                  <a:schemeClr val="accent5">
                    <a:lumMod val="75000"/>
                  </a:schemeClr>
                </a:solidFill>
                <a:latin typeface="Calibri" panose="020F0502020204030204" pitchFamily="34" charset="0"/>
              </a:rPr>
              <a:t>Türkiye</a:t>
            </a:r>
            <a:endParaRPr lang="en-US" altLang="en-US" sz="1800" b="0" kern="0" dirty="0">
              <a:solidFill>
                <a:schemeClr val="accent5">
                  <a:lumMod val="75000"/>
                </a:schemeClr>
              </a:solidFill>
              <a:latin typeface="Calibri" panose="020F0502020204030204" pitchFamily="34" charset="0"/>
            </a:endParaRPr>
          </a:p>
        </p:txBody>
      </p:sp>
      <p:sp>
        <p:nvSpPr>
          <p:cNvPr id="31" name="Rectangle 2"/>
          <p:cNvSpPr txBox="1">
            <a:spLocks noChangeArrowheads="1"/>
          </p:cNvSpPr>
          <p:nvPr/>
        </p:nvSpPr>
        <p:spPr>
          <a:xfrm>
            <a:off x="2996477" y="3461328"/>
            <a:ext cx="1713555"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South Africa</a:t>
            </a:r>
          </a:p>
        </p:txBody>
      </p:sp>
      <p:sp>
        <p:nvSpPr>
          <p:cNvPr id="32" name="Rectangle 2"/>
          <p:cNvSpPr txBox="1">
            <a:spLocks noChangeArrowheads="1"/>
          </p:cNvSpPr>
          <p:nvPr/>
        </p:nvSpPr>
        <p:spPr>
          <a:xfrm>
            <a:off x="2524867" y="3619382"/>
            <a:ext cx="1254225"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Mexico</a:t>
            </a:r>
          </a:p>
        </p:txBody>
      </p:sp>
      <p:sp>
        <p:nvSpPr>
          <p:cNvPr id="33" name="Rectangle 2"/>
          <p:cNvSpPr txBox="1">
            <a:spLocks noChangeArrowheads="1"/>
          </p:cNvSpPr>
          <p:nvPr/>
        </p:nvSpPr>
        <p:spPr>
          <a:xfrm>
            <a:off x="2145120" y="3040905"/>
            <a:ext cx="1254225"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Canada</a:t>
            </a:r>
          </a:p>
        </p:txBody>
      </p:sp>
      <p:sp>
        <p:nvSpPr>
          <p:cNvPr id="34" name="Rectangle 2"/>
          <p:cNvSpPr txBox="1">
            <a:spLocks noChangeArrowheads="1"/>
          </p:cNvSpPr>
          <p:nvPr/>
        </p:nvSpPr>
        <p:spPr>
          <a:xfrm>
            <a:off x="1506447" y="3293702"/>
            <a:ext cx="1254225" cy="456186"/>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1800" b="0" kern="0" dirty="0">
                <a:solidFill>
                  <a:schemeClr val="accent5">
                    <a:lumMod val="75000"/>
                  </a:schemeClr>
                </a:solidFill>
                <a:latin typeface="Calibri" panose="020F0502020204030204" pitchFamily="34" charset="0"/>
              </a:rPr>
              <a:t>Australia</a:t>
            </a:r>
          </a:p>
        </p:txBody>
      </p:sp>
      <p:sp>
        <p:nvSpPr>
          <p:cNvPr id="35" name="Subtitle 1"/>
          <p:cNvSpPr txBox="1">
            <a:spLocks/>
          </p:cNvSpPr>
          <p:nvPr/>
        </p:nvSpPr>
        <p:spPr>
          <a:xfrm>
            <a:off x="5235826" y="6592746"/>
            <a:ext cx="6869088" cy="35723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GB" sz="1100" i="1" dirty="0">
                <a:solidFill>
                  <a:srgbClr val="0066CC"/>
                </a:solidFill>
              </a:rPr>
              <a:t>Calculated from WTO data at </a:t>
            </a:r>
            <a:r>
              <a:rPr lang="en-GB" sz="1100" i="1" dirty="0">
                <a:solidFill>
                  <a:srgbClr val="0066CC"/>
                </a:solidFill>
                <a:hlinkClick r:id="rId4"/>
              </a:rPr>
              <a:t>https://www.wto.org/english/tratop_e/adp_e/adp_e.htm</a:t>
            </a:r>
            <a:r>
              <a:rPr lang="en-GB" sz="1100" i="1" dirty="0">
                <a:solidFill>
                  <a:srgbClr val="0066CC"/>
                </a:solidFill>
              </a:rPr>
              <a:t>.   </a:t>
            </a:r>
          </a:p>
        </p:txBody>
      </p:sp>
      <p:pic>
        <p:nvPicPr>
          <p:cNvPr id="3" name="Picture 2">
            <a:extLst>
              <a:ext uri="{FF2B5EF4-FFF2-40B4-BE49-F238E27FC236}">
                <a16:creationId xmlns:a16="http://schemas.microsoft.com/office/drawing/2014/main" id="{BB86C3B6-F740-9901-FF57-B9EF9E2A275D}"/>
              </a:ext>
            </a:extLst>
          </p:cNvPr>
          <p:cNvPicPr>
            <a:picLocks noChangeAspect="1"/>
          </p:cNvPicPr>
          <p:nvPr/>
        </p:nvPicPr>
        <p:blipFill rotWithShape="1">
          <a:blip r:embed="rId5"/>
          <a:srcRect l="78446" t="1227" r="270" b="964"/>
          <a:stretch/>
        </p:blipFill>
        <p:spPr>
          <a:xfrm>
            <a:off x="10055213" y="49427"/>
            <a:ext cx="2076548" cy="1834284"/>
          </a:xfrm>
          <a:prstGeom prst="rect">
            <a:avLst/>
          </a:prstGeom>
        </p:spPr>
      </p:pic>
    </p:spTree>
    <p:extLst>
      <p:ext uri="{BB962C8B-B14F-4D97-AF65-F5344CB8AC3E}">
        <p14:creationId xmlns:p14="http://schemas.microsoft.com/office/powerpoint/2010/main" val="3548851410"/>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2675</Words>
  <Application>Microsoft Office PowerPoint</Application>
  <PresentationFormat>Widescreen</PresentationFormat>
  <Paragraphs>264</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 VanGrasstek</cp:lastModifiedBy>
  <cp:revision>72</cp:revision>
  <cp:lastPrinted>2022-06-15T17:01:08Z</cp:lastPrinted>
  <dcterms:created xsi:type="dcterms:W3CDTF">2022-06-02T16:39:38Z</dcterms:created>
  <dcterms:modified xsi:type="dcterms:W3CDTF">2024-07-17T02:45:13Z</dcterms:modified>
</cp:coreProperties>
</file>