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57" r:id="rId3"/>
    <p:sldId id="434" r:id="rId4"/>
    <p:sldId id="266" r:id="rId5"/>
    <p:sldId id="281" r:id="rId6"/>
    <p:sldId id="435" r:id="rId7"/>
    <p:sldId id="293" r:id="rId8"/>
    <p:sldId id="294" r:id="rId9"/>
    <p:sldId id="329" r:id="rId10"/>
    <p:sldId id="423" r:id="rId11"/>
    <p:sldId id="426" r:id="rId12"/>
    <p:sldId id="427" r:id="rId13"/>
    <p:sldId id="428" r:id="rId14"/>
    <p:sldId id="425" r:id="rId15"/>
    <p:sldId id="299" r:id="rId16"/>
    <p:sldId id="300" r:id="rId17"/>
    <p:sldId id="429" r:id="rId18"/>
    <p:sldId id="433" r:id="rId19"/>
    <p:sldId id="431" r:id="rId20"/>
    <p:sldId id="436" r:id="rId21"/>
    <p:sldId id="322" r:id="rId22"/>
    <p:sldId id="324" r:id="rId23"/>
    <p:sldId id="325" r:id="rId24"/>
    <p:sldId id="326" r:id="rId25"/>
    <p:sldId id="327" r:id="rId26"/>
    <p:sldId id="437" r:id="rId27"/>
    <p:sldId id="317" r:id="rId28"/>
    <p:sldId id="270" r:id="rId29"/>
    <p:sldId id="269" r:id="rId30"/>
    <p:sldId id="316" r:id="rId31"/>
    <p:sldId id="315" r:id="rId32"/>
    <p:sldId id="308" r:id="rId33"/>
    <p:sldId id="438"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p:normalViewPr>
  <p:slideViewPr>
    <p:cSldViewPr snapToGrid="0">
      <p:cViewPr varScale="1">
        <p:scale>
          <a:sx n="88" d="100"/>
          <a:sy n="88" d="100"/>
        </p:scale>
        <p:origin x="90" y="39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aig\Documents\Academic\KSG2022\Data\AllTariff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aig\Documents\Academic\KSG2022\Data\AllTariff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raig\Documents\Academic\KSG2022\Data\AllTariff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raig\Documents\Academic\KSG2022\Data\AllTariff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1863993054174"/>
          <c:y val="5.0925925925925923E-2"/>
          <c:w val="0.8343608628495286"/>
          <c:h val="0.86482283464566934"/>
        </c:manualLayout>
      </c:layout>
      <c:barChart>
        <c:barDir val="bar"/>
        <c:grouping val="clustered"/>
        <c:varyColors val="0"/>
        <c:ser>
          <c:idx val="0"/>
          <c:order val="0"/>
          <c:tx>
            <c:strRef>
              <c:f>Sheet3!$B$1</c:f>
              <c:strCache>
                <c:ptCount val="1"/>
                <c:pt idx="0">
                  <c:v>Bound</c:v>
                </c:pt>
              </c:strCache>
            </c:strRef>
          </c:tx>
          <c:spPr>
            <a:solidFill>
              <a:srgbClr val="FF0000"/>
            </a:solidFill>
            <a:ln>
              <a:solidFill>
                <a:schemeClr val="tx1"/>
              </a:solidFill>
            </a:ln>
            <a:effectLst/>
          </c:spPr>
          <c:invertIfNegative val="0"/>
          <c:cat>
            <c:strRef>
              <c:f>Sheet3!$A$2:$A$17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Sheet3!$B$2:$B$17</c:f>
              <c:numCache>
                <c:formatCode>General</c:formatCode>
                <c:ptCount val="16"/>
                <c:pt idx="0">
                  <c:v>50.8</c:v>
                </c:pt>
                <c:pt idx="1">
                  <c:v>106.7</c:v>
                </c:pt>
                <c:pt idx="2">
                  <c:v>18.3</c:v>
                </c:pt>
                <c:pt idx="3">
                  <c:v>93.8</c:v>
                </c:pt>
                <c:pt idx="4">
                  <c:v>11.2</c:v>
                </c:pt>
                <c:pt idx="5">
                  <c:v>57</c:v>
                </c:pt>
                <c:pt idx="6">
                  <c:v>16.2</c:v>
                </c:pt>
                <c:pt idx="7">
                  <c:v>10</c:v>
                </c:pt>
                <c:pt idx="8">
                  <c:v>36.5</c:v>
                </c:pt>
                <c:pt idx="9">
                  <c:v>25.9</c:v>
                </c:pt>
                <c:pt idx="10">
                  <c:v>37</c:v>
                </c:pt>
                <c:pt idx="11">
                  <c:v>5.3</c:v>
                </c:pt>
                <c:pt idx="12">
                  <c:v>4.5999999999999996</c:v>
                </c:pt>
                <c:pt idx="13">
                  <c:v>6.7</c:v>
                </c:pt>
                <c:pt idx="14">
                  <c:v>5.3</c:v>
                </c:pt>
                <c:pt idx="15">
                  <c:v>3.3</c:v>
                </c:pt>
              </c:numCache>
            </c:numRef>
          </c:val>
          <c:extLst>
            <c:ext xmlns:c16="http://schemas.microsoft.com/office/drawing/2014/chart" uri="{C3380CC4-5D6E-409C-BE32-E72D297353CC}">
              <c16:uniqueId val="{00000000-37A2-488F-962F-40383128E23B}"/>
            </c:ext>
          </c:extLst>
        </c:ser>
        <c:ser>
          <c:idx val="1"/>
          <c:order val="1"/>
          <c:tx>
            <c:strRef>
              <c:f>Sheet3!$C$1</c:f>
              <c:strCache>
                <c:ptCount val="1"/>
                <c:pt idx="0">
                  <c:v>MFN applied</c:v>
                </c:pt>
              </c:strCache>
            </c:strRef>
          </c:tx>
          <c:spPr>
            <a:solidFill>
              <a:srgbClr val="0000FF"/>
            </a:solidFill>
            <a:ln>
              <a:solidFill>
                <a:schemeClr val="tx1"/>
              </a:solidFill>
            </a:ln>
            <a:effectLst/>
          </c:spPr>
          <c:invertIfNegative val="0"/>
          <c:cat>
            <c:strRef>
              <c:f>Sheet3!$A$2:$A$17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Sheet3!$C$2:$C$17</c:f>
              <c:numCache>
                <c:formatCode>General</c:formatCode>
                <c:ptCount val="16"/>
                <c:pt idx="0">
                  <c:v>18.3</c:v>
                </c:pt>
                <c:pt idx="1">
                  <c:v>14.6</c:v>
                </c:pt>
                <c:pt idx="2">
                  <c:v>13.6</c:v>
                </c:pt>
                <c:pt idx="3">
                  <c:v>13.2</c:v>
                </c:pt>
                <c:pt idx="4">
                  <c:v>12.1</c:v>
                </c:pt>
                <c:pt idx="5">
                  <c:v>11.7</c:v>
                </c:pt>
                <c:pt idx="6">
                  <c:v>10.1</c:v>
                </c:pt>
                <c:pt idx="7">
                  <c:v>7.5</c:v>
                </c:pt>
                <c:pt idx="8">
                  <c:v>7.1</c:v>
                </c:pt>
                <c:pt idx="9">
                  <c:v>6.1</c:v>
                </c:pt>
                <c:pt idx="10">
                  <c:v>6</c:v>
                </c:pt>
                <c:pt idx="11">
                  <c:v>5.2</c:v>
                </c:pt>
                <c:pt idx="12">
                  <c:v>4.2</c:v>
                </c:pt>
                <c:pt idx="13">
                  <c:v>4</c:v>
                </c:pt>
                <c:pt idx="14">
                  <c:v>3.9</c:v>
                </c:pt>
                <c:pt idx="15">
                  <c:v>3.4</c:v>
                </c:pt>
              </c:numCache>
            </c:numRef>
          </c:val>
          <c:extLst>
            <c:ext xmlns:c16="http://schemas.microsoft.com/office/drawing/2014/chart" uri="{C3380CC4-5D6E-409C-BE32-E72D297353CC}">
              <c16:uniqueId val="{00000001-37A2-488F-962F-40383128E23B}"/>
            </c:ext>
          </c:extLst>
        </c:ser>
        <c:dLbls>
          <c:showLegendKey val="0"/>
          <c:showVal val="0"/>
          <c:showCatName val="0"/>
          <c:showSerName val="0"/>
          <c:showPercent val="0"/>
          <c:showBubbleSize val="0"/>
        </c:dLbls>
        <c:gapWidth val="182"/>
        <c:axId val="200217616"/>
        <c:axId val="200221536"/>
      </c:barChart>
      <c:catAx>
        <c:axId val="200217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221536"/>
        <c:crosses val="autoZero"/>
        <c:auto val="1"/>
        <c:lblAlgn val="ctr"/>
        <c:lblOffset val="100"/>
        <c:noMultiLvlLbl val="0"/>
      </c:catAx>
      <c:valAx>
        <c:axId val="200221536"/>
        <c:scaling>
          <c:orientation val="minMax"/>
          <c:max val="11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217616"/>
        <c:crosses val="autoZero"/>
        <c:crossBetween val="between"/>
        <c:majorUnit val="10"/>
      </c:valAx>
      <c:spPr>
        <a:noFill/>
        <a:ln>
          <a:noFill/>
        </a:ln>
        <a:effectLst/>
      </c:spPr>
    </c:plotArea>
    <c:legend>
      <c:legendPos val="b"/>
      <c:layout>
        <c:manualLayout>
          <c:xMode val="edge"/>
          <c:yMode val="edge"/>
          <c:x val="0.57200135673581598"/>
          <c:y val="0.36808326072186298"/>
          <c:w val="0.12276728172642862"/>
          <c:h val="0.147569991251093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4995096843492"/>
          <c:y val="5.0925925925925923E-2"/>
          <c:w val="0.84917635757683541"/>
          <c:h val="0.86482283464566934"/>
        </c:manualLayout>
      </c:layout>
      <c:barChart>
        <c:barDir val="bar"/>
        <c:grouping val="clustered"/>
        <c:varyColors val="0"/>
        <c:ser>
          <c:idx val="0"/>
          <c:order val="0"/>
          <c:tx>
            <c:strRef>
              <c:f>Sheet3!$B$1</c:f>
              <c:strCache>
                <c:ptCount val="1"/>
                <c:pt idx="0">
                  <c:v>Bound</c:v>
                </c:pt>
              </c:strCache>
            </c:strRef>
          </c:tx>
          <c:spPr>
            <a:solidFill>
              <a:srgbClr val="FF0000"/>
            </a:solidFill>
            <a:ln>
              <a:solidFill>
                <a:schemeClr val="tx1"/>
              </a:solidFill>
            </a:ln>
            <a:effectLst/>
          </c:spPr>
          <c:invertIfNegative val="0"/>
          <c:cat>
            <c:strRef>
              <c:f>Sheet3!$A$2:$A$17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Sheet3!$B$2:$B$17</c:f>
              <c:numCache>
                <c:formatCode>General</c:formatCode>
                <c:ptCount val="16"/>
                <c:pt idx="0">
                  <c:v>50.8</c:v>
                </c:pt>
                <c:pt idx="1">
                  <c:v>106.7</c:v>
                </c:pt>
                <c:pt idx="2">
                  <c:v>18.3</c:v>
                </c:pt>
                <c:pt idx="3">
                  <c:v>93.8</c:v>
                </c:pt>
                <c:pt idx="4">
                  <c:v>11.2</c:v>
                </c:pt>
                <c:pt idx="5">
                  <c:v>57</c:v>
                </c:pt>
                <c:pt idx="6">
                  <c:v>16.2</c:v>
                </c:pt>
                <c:pt idx="7">
                  <c:v>10</c:v>
                </c:pt>
                <c:pt idx="8">
                  <c:v>36.5</c:v>
                </c:pt>
                <c:pt idx="9">
                  <c:v>25.9</c:v>
                </c:pt>
                <c:pt idx="10">
                  <c:v>37</c:v>
                </c:pt>
                <c:pt idx="11">
                  <c:v>5.3</c:v>
                </c:pt>
                <c:pt idx="12">
                  <c:v>4.5999999999999996</c:v>
                </c:pt>
                <c:pt idx="13">
                  <c:v>6.7</c:v>
                </c:pt>
                <c:pt idx="14">
                  <c:v>5.3</c:v>
                </c:pt>
                <c:pt idx="15">
                  <c:v>3.3</c:v>
                </c:pt>
              </c:numCache>
            </c:numRef>
          </c:val>
          <c:extLst>
            <c:ext xmlns:c16="http://schemas.microsoft.com/office/drawing/2014/chart" uri="{C3380CC4-5D6E-409C-BE32-E72D297353CC}">
              <c16:uniqueId val="{00000000-9B98-499F-9CD3-3305F6946527}"/>
            </c:ext>
          </c:extLst>
        </c:ser>
        <c:ser>
          <c:idx val="1"/>
          <c:order val="1"/>
          <c:tx>
            <c:strRef>
              <c:f>Sheet3!$C$1</c:f>
              <c:strCache>
                <c:ptCount val="1"/>
                <c:pt idx="0">
                  <c:v>MFN applied</c:v>
                </c:pt>
              </c:strCache>
            </c:strRef>
          </c:tx>
          <c:spPr>
            <a:solidFill>
              <a:srgbClr val="0000FF"/>
            </a:solidFill>
            <a:ln>
              <a:solidFill>
                <a:schemeClr val="tx1"/>
              </a:solidFill>
            </a:ln>
            <a:effectLst/>
          </c:spPr>
          <c:invertIfNegative val="0"/>
          <c:cat>
            <c:strRef>
              <c:f>Sheet3!$A$2:$A$17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Sheet3!$C$2:$C$17</c:f>
              <c:numCache>
                <c:formatCode>General</c:formatCode>
                <c:ptCount val="16"/>
                <c:pt idx="0">
                  <c:v>18.3</c:v>
                </c:pt>
                <c:pt idx="1">
                  <c:v>14.6</c:v>
                </c:pt>
                <c:pt idx="2">
                  <c:v>13.6</c:v>
                </c:pt>
                <c:pt idx="3">
                  <c:v>13.2</c:v>
                </c:pt>
                <c:pt idx="4">
                  <c:v>12.1</c:v>
                </c:pt>
                <c:pt idx="5">
                  <c:v>11.7</c:v>
                </c:pt>
                <c:pt idx="6">
                  <c:v>10.1</c:v>
                </c:pt>
                <c:pt idx="7">
                  <c:v>7.5</c:v>
                </c:pt>
                <c:pt idx="8">
                  <c:v>7.1</c:v>
                </c:pt>
                <c:pt idx="9">
                  <c:v>6.1</c:v>
                </c:pt>
                <c:pt idx="10">
                  <c:v>6</c:v>
                </c:pt>
                <c:pt idx="11">
                  <c:v>5.2</c:v>
                </c:pt>
                <c:pt idx="12">
                  <c:v>4.2</c:v>
                </c:pt>
                <c:pt idx="13">
                  <c:v>4</c:v>
                </c:pt>
                <c:pt idx="14">
                  <c:v>3.9</c:v>
                </c:pt>
                <c:pt idx="15">
                  <c:v>3.4</c:v>
                </c:pt>
              </c:numCache>
            </c:numRef>
          </c:val>
          <c:extLst>
            <c:ext xmlns:c16="http://schemas.microsoft.com/office/drawing/2014/chart" uri="{C3380CC4-5D6E-409C-BE32-E72D297353CC}">
              <c16:uniqueId val="{00000001-9B98-499F-9CD3-3305F6946527}"/>
            </c:ext>
          </c:extLst>
        </c:ser>
        <c:ser>
          <c:idx val="2"/>
          <c:order val="2"/>
          <c:tx>
            <c:strRef>
              <c:f>Sheet3!$D$1</c:f>
              <c:strCache>
                <c:ptCount val="1"/>
                <c:pt idx="0">
                  <c:v>New Bound</c:v>
                </c:pt>
              </c:strCache>
            </c:strRef>
          </c:tx>
          <c:spPr>
            <a:solidFill>
              <a:srgbClr val="92D050"/>
            </a:solidFill>
            <a:ln>
              <a:solidFill>
                <a:schemeClr val="tx1"/>
              </a:solidFill>
            </a:ln>
            <a:effectLst/>
          </c:spPr>
          <c:invertIfNegative val="0"/>
          <c:cat>
            <c:strRef>
              <c:f>Sheet3!$A$2:$A$17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Sheet3!$D$2:$D$17</c:f>
              <c:numCache>
                <c:formatCode>General</c:formatCode>
                <c:ptCount val="16"/>
                <c:pt idx="0">
                  <c:v>25.4</c:v>
                </c:pt>
                <c:pt idx="1">
                  <c:v>53.35</c:v>
                </c:pt>
                <c:pt idx="2">
                  <c:v>9.15</c:v>
                </c:pt>
                <c:pt idx="3">
                  <c:v>46.9</c:v>
                </c:pt>
                <c:pt idx="4">
                  <c:v>5.6</c:v>
                </c:pt>
                <c:pt idx="5">
                  <c:v>28.5</c:v>
                </c:pt>
                <c:pt idx="6">
                  <c:v>8.1</c:v>
                </c:pt>
                <c:pt idx="7">
                  <c:v>5</c:v>
                </c:pt>
                <c:pt idx="8">
                  <c:v>18.25</c:v>
                </c:pt>
                <c:pt idx="9">
                  <c:v>12.95</c:v>
                </c:pt>
                <c:pt idx="10">
                  <c:v>18.5</c:v>
                </c:pt>
                <c:pt idx="11">
                  <c:v>2.65</c:v>
                </c:pt>
                <c:pt idx="12">
                  <c:v>2.2999999999999998</c:v>
                </c:pt>
                <c:pt idx="13">
                  <c:v>3.35</c:v>
                </c:pt>
                <c:pt idx="14">
                  <c:v>2.65</c:v>
                </c:pt>
                <c:pt idx="15">
                  <c:v>1.65</c:v>
                </c:pt>
              </c:numCache>
            </c:numRef>
          </c:val>
          <c:extLst>
            <c:ext xmlns:c16="http://schemas.microsoft.com/office/drawing/2014/chart" uri="{C3380CC4-5D6E-409C-BE32-E72D297353CC}">
              <c16:uniqueId val="{00000002-9B98-499F-9CD3-3305F6946527}"/>
            </c:ext>
          </c:extLst>
        </c:ser>
        <c:dLbls>
          <c:showLegendKey val="0"/>
          <c:showVal val="0"/>
          <c:showCatName val="0"/>
          <c:showSerName val="0"/>
          <c:showPercent val="0"/>
          <c:showBubbleSize val="0"/>
        </c:dLbls>
        <c:gapWidth val="182"/>
        <c:axId val="200221144"/>
        <c:axId val="200217224"/>
      </c:barChart>
      <c:catAx>
        <c:axId val="20022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217224"/>
        <c:crosses val="autoZero"/>
        <c:auto val="1"/>
        <c:lblAlgn val="ctr"/>
        <c:lblOffset val="100"/>
        <c:noMultiLvlLbl val="0"/>
      </c:catAx>
      <c:valAx>
        <c:axId val="200217224"/>
        <c:scaling>
          <c:orientation val="minMax"/>
          <c:max val="11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221144"/>
        <c:crosses val="autoZero"/>
        <c:crossBetween val="between"/>
        <c:majorUnit val="10"/>
      </c:valAx>
      <c:spPr>
        <a:noFill/>
        <a:ln>
          <a:noFill/>
        </a:ln>
        <a:effectLst/>
      </c:spPr>
    </c:plotArea>
    <c:legend>
      <c:legendPos val="b"/>
      <c:layout>
        <c:manualLayout>
          <c:xMode val="edge"/>
          <c:yMode val="edge"/>
          <c:x val="0.60109358479247443"/>
          <c:y val="0.38402776710144704"/>
          <c:w val="0.1628301370845234"/>
          <c:h val="0.1871528321014606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1863993054174"/>
          <c:y val="5.0925925925925923E-2"/>
          <c:w val="0.8343608628495286"/>
          <c:h val="0.86482283464566934"/>
        </c:manualLayout>
      </c:layout>
      <c:barChart>
        <c:barDir val="bar"/>
        <c:grouping val="clustered"/>
        <c:varyColors val="0"/>
        <c:ser>
          <c:idx val="0"/>
          <c:order val="0"/>
          <c:tx>
            <c:strRef>
              <c:f>Sheet3!$B$1</c:f>
              <c:strCache>
                <c:ptCount val="1"/>
                <c:pt idx="0">
                  <c:v>Bound</c:v>
                </c:pt>
              </c:strCache>
            </c:strRef>
          </c:tx>
          <c:spPr>
            <a:solidFill>
              <a:srgbClr val="FF0000"/>
            </a:solidFill>
            <a:ln>
              <a:solidFill>
                <a:schemeClr val="tx1"/>
              </a:solidFill>
            </a:ln>
            <a:effectLst/>
          </c:spPr>
          <c:invertIfNegative val="0"/>
          <c:cat>
            <c:strRef>
              <c:f>Sheet3!$A$2:$A$17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Sheet3!$B$2:$B$17</c:f>
              <c:numCache>
                <c:formatCode>General</c:formatCode>
                <c:ptCount val="16"/>
                <c:pt idx="0">
                  <c:v>50.8</c:v>
                </c:pt>
                <c:pt idx="1">
                  <c:v>106.7</c:v>
                </c:pt>
                <c:pt idx="2">
                  <c:v>18.3</c:v>
                </c:pt>
                <c:pt idx="3">
                  <c:v>93.8</c:v>
                </c:pt>
                <c:pt idx="4">
                  <c:v>11.2</c:v>
                </c:pt>
                <c:pt idx="5">
                  <c:v>57</c:v>
                </c:pt>
                <c:pt idx="6">
                  <c:v>16.2</c:v>
                </c:pt>
                <c:pt idx="7">
                  <c:v>10</c:v>
                </c:pt>
                <c:pt idx="8">
                  <c:v>36.5</c:v>
                </c:pt>
                <c:pt idx="9">
                  <c:v>25.9</c:v>
                </c:pt>
                <c:pt idx="10">
                  <c:v>37</c:v>
                </c:pt>
                <c:pt idx="11">
                  <c:v>5.3</c:v>
                </c:pt>
                <c:pt idx="12">
                  <c:v>4.5999999999999996</c:v>
                </c:pt>
                <c:pt idx="13">
                  <c:v>6.7</c:v>
                </c:pt>
                <c:pt idx="14">
                  <c:v>5.3</c:v>
                </c:pt>
                <c:pt idx="15">
                  <c:v>3.3</c:v>
                </c:pt>
              </c:numCache>
            </c:numRef>
          </c:val>
          <c:extLst>
            <c:ext xmlns:c16="http://schemas.microsoft.com/office/drawing/2014/chart" uri="{C3380CC4-5D6E-409C-BE32-E72D297353CC}">
              <c16:uniqueId val="{00000000-6E17-4B46-9F56-48AD510BB0E3}"/>
            </c:ext>
          </c:extLst>
        </c:ser>
        <c:ser>
          <c:idx val="1"/>
          <c:order val="1"/>
          <c:tx>
            <c:strRef>
              <c:f>Sheet3!$C$1</c:f>
              <c:strCache>
                <c:ptCount val="1"/>
                <c:pt idx="0">
                  <c:v>MFN applied</c:v>
                </c:pt>
              </c:strCache>
            </c:strRef>
          </c:tx>
          <c:spPr>
            <a:solidFill>
              <a:srgbClr val="0000FF"/>
            </a:solidFill>
            <a:ln>
              <a:solidFill>
                <a:schemeClr val="tx1"/>
              </a:solidFill>
            </a:ln>
            <a:effectLst/>
          </c:spPr>
          <c:invertIfNegative val="0"/>
          <c:cat>
            <c:strRef>
              <c:f>Sheet3!$A$2:$A$17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Sheet3!$C$2:$C$17</c:f>
              <c:numCache>
                <c:formatCode>General</c:formatCode>
                <c:ptCount val="16"/>
                <c:pt idx="0">
                  <c:v>18.3</c:v>
                </c:pt>
                <c:pt idx="1">
                  <c:v>14.6</c:v>
                </c:pt>
                <c:pt idx="2">
                  <c:v>13.6</c:v>
                </c:pt>
                <c:pt idx="3">
                  <c:v>13.2</c:v>
                </c:pt>
                <c:pt idx="4">
                  <c:v>12.1</c:v>
                </c:pt>
                <c:pt idx="5">
                  <c:v>11.7</c:v>
                </c:pt>
                <c:pt idx="6">
                  <c:v>10.1</c:v>
                </c:pt>
                <c:pt idx="7">
                  <c:v>7.5</c:v>
                </c:pt>
                <c:pt idx="8">
                  <c:v>7.1</c:v>
                </c:pt>
                <c:pt idx="9">
                  <c:v>6.1</c:v>
                </c:pt>
                <c:pt idx="10">
                  <c:v>6</c:v>
                </c:pt>
                <c:pt idx="11">
                  <c:v>5.2</c:v>
                </c:pt>
                <c:pt idx="12">
                  <c:v>4.2</c:v>
                </c:pt>
                <c:pt idx="13">
                  <c:v>4</c:v>
                </c:pt>
                <c:pt idx="14">
                  <c:v>3.9</c:v>
                </c:pt>
                <c:pt idx="15">
                  <c:v>3.4</c:v>
                </c:pt>
              </c:numCache>
            </c:numRef>
          </c:val>
          <c:extLst>
            <c:ext xmlns:c16="http://schemas.microsoft.com/office/drawing/2014/chart" uri="{C3380CC4-5D6E-409C-BE32-E72D297353CC}">
              <c16:uniqueId val="{00000001-6E17-4B46-9F56-48AD510BB0E3}"/>
            </c:ext>
          </c:extLst>
        </c:ser>
        <c:dLbls>
          <c:showLegendKey val="0"/>
          <c:showVal val="0"/>
          <c:showCatName val="0"/>
          <c:showSerName val="0"/>
          <c:showPercent val="0"/>
          <c:showBubbleSize val="0"/>
        </c:dLbls>
        <c:gapWidth val="182"/>
        <c:axId val="200216048"/>
        <c:axId val="200219184"/>
      </c:barChart>
      <c:catAx>
        <c:axId val="20021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219184"/>
        <c:crosses val="autoZero"/>
        <c:auto val="1"/>
        <c:lblAlgn val="ctr"/>
        <c:lblOffset val="100"/>
        <c:noMultiLvlLbl val="0"/>
      </c:catAx>
      <c:valAx>
        <c:axId val="200219184"/>
        <c:scaling>
          <c:orientation val="minMax"/>
          <c:max val="11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216048"/>
        <c:crosses val="autoZero"/>
        <c:crossBetween val="between"/>
        <c:majorUnit val="10"/>
      </c:valAx>
      <c:spPr>
        <a:noFill/>
        <a:ln>
          <a:noFill/>
        </a:ln>
        <a:effectLst/>
      </c:spPr>
    </c:plotArea>
    <c:legend>
      <c:legendPos val="b"/>
      <c:layout>
        <c:manualLayout>
          <c:xMode val="edge"/>
          <c:yMode val="edge"/>
          <c:x val="0.57200135673581598"/>
          <c:y val="0.36808326072186298"/>
          <c:w val="0.15815488319769494"/>
          <c:h val="0.147569991251093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1158509143087"/>
          <c:y val="5.0925925925925923E-2"/>
          <c:w val="0.82070921217573789"/>
          <c:h val="0.88791642932267623"/>
        </c:manualLayout>
      </c:layout>
      <c:barChart>
        <c:barDir val="bar"/>
        <c:grouping val="clustered"/>
        <c:varyColors val="0"/>
        <c:ser>
          <c:idx val="0"/>
          <c:order val="0"/>
          <c:tx>
            <c:strRef>
              <c:f>Sheet4!$B$1</c:f>
              <c:strCache>
                <c:ptCount val="1"/>
                <c:pt idx="0">
                  <c:v>Bound</c:v>
                </c:pt>
              </c:strCache>
            </c:strRef>
          </c:tx>
          <c:spPr>
            <a:solidFill>
              <a:srgbClr val="FF0000"/>
            </a:solidFill>
            <a:ln>
              <a:solidFill>
                <a:schemeClr val="tx1"/>
              </a:solidFill>
            </a:ln>
            <a:effectLst/>
          </c:spPr>
          <c:invertIfNegative val="0"/>
          <c:cat>
            <c:strRef>
              <c:f>Sheet4!$A$2:$A$17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Sheet4!$B$2:$B$17</c:f>
              <c:numCache>
                <c:formatCode>General</c:formatCode>
                <c:ptCount val="16"/>
                <c:pt idx="0">
                  <c:v>50.8</c:v>
                </c:pt>
                <c:pt idx="1">
                  <c:v>106.7</c:v>
                </c:pt>
                <c:pt idx="2">
                  <c:v>18.3</c:v>
                </c:pt>
                <c:pt idx="3">
                  <c:v>93.8</c:v>
                </c:pt>
                <c:pt idx="4">
                  <c:v>11.2</c:v>
                </c:pt>
                <c:pt idx="5">
                  <c:v>57</c:v>
                </c:pt>
                <c:pt idx="6">
                  <c:v>16.2</c:v>
                </c:pt>
                <c:pt idx="7">
                  <c:v>10</c:v>
                </c:pt>
                <c:pt idx="8">
                  <c:v>36.5</c:v>
                </c:pt>
                <c:pt idx="9">
                  <c:v>25.9</c:v>
                </c:pt>
                <c:pt idx="10">
                  <c:v>37</c:v>
                </c:pt>
                <c:pt idx="11">
                  <c:v>5.3</c:v>
                </c:pt>
                <c:pt idx="12">
                  <c:v>4.5999999999999996</c:v>
                </c:pt>
                <c:pt idx="13">
                  <c:v>6.7</c:v>
                </c:pt>
                <c:pt idx="14">
                  <c:v>5.3</c:v>
                </c:pt>
                <c:pt idx="15">
                  <c:v>3.3</c:v>
                </c:pt>
              </c:numCache>
            </c:numRef>
          </c:val>
          <c:extLst>
            <c:ext xmlns:c16="http://schemas.microsoft.com/office/drawing/2014/chart" uri="{C3380CC4-5D6E-409C-BE32-E72D297353CC}">
              <c16:uniqueId val="{00000000-96B3-42E2-B271-7EA612997FDC}"/>
            </c:ext>
          </c:extLst>
        </c:ser>
        <c:ser>
          <c:idx val="1"/>
          <c:order val="1"/>
          <c:tx>
            <c:strRef>
              <c:f>Sheet4!$C$1</c:f>
              <c:strCache>
                <c:ptCount val="1"/>
                <c:pt idx="0">
                  <c:v>MFN applied</c:v>
                </c:pt>
              </c:strCache>
            </c:strRef>
          </c:tx>
          <c:spPr>
            <a:solidFill>
              <a:srgbClr val="0000FF"/>
            </a:solidFill>
            <a:ln>
              <a:solidFill>
                <a:schemeClr val="tx1"/>
              </a:solidFill>
            </a:ln>
            <a:effectLst/>
          </c:spPr>
          <c:invertIfNegative val="0"/>
          <c:cat>
            <c:strRef>
              <c:f>Sheet4!$A$2:$A$17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Sheet4!$C$2:$C$17</c:f>
              <c:numCache>
                <c:formatCode>General</c:formatCode>
                <c:ptCount val="16"/>
                <c:pt idx="0">
                  <c:v>18.3</c:v>
                </c:pt>
                <c:pt idx="1">
                  <c:v>14.6</c:v>
                </c:pt>
                <c:pt idx="2">
                  <c:v>13.6</c:v>
                </c:pt>
                <c:pt idx="3">
                  <c:v>13.2</c:v>
                </c:pt>
                <c:pt idx="4">
                  <c:v>12.1</c:v>
                </c:pt>
                <c:pt idx="5">
                  <c:v>11.7</c:v>
                </c:pt>
                <c:pt idx="6">
                  <c:v>10.1</c:v>
                </c:pt>
                <c:pt idx="7">
                  <c:v>7.5</c:v>
                </c:pt>
                <c:pt idx="8">
                  <c:v>7.1</c:v>
                </c:pt>
                <c:pt idx="9">
                  <c:v>6.1</c:v>
                </c:pt>
                <c:pt idx="10">
                  <c:v>6</c:v>
                </c:pt>
                <c:pt idx="11">
                  <c:v>5.2</c:v>
                </c:pt>
                <c:pt idx="12">
                  <c:v>4.2</c:v>
                </c:pt>
                <c:pt idx="13">
                  <c:v>4</c:v>
                </c:pt>
                <c:pt idx="14">
                  <c:v>3.9</c:v>
                </c:pt>
                <c:pt idx="15">
                  <c:v>3.4</c:v>
                </c:pt>
              </c:numCache>
            </c:numRef>
          </c:val>
          <c:extLst>
            <c:ext xmlns:c16="http://schemas.microsoft.com/office/drawing/2014/chart" uri="{C3380CC4-5D6E-409C-BE32-E72D297353CC}">
              <c16:uniqueId val="{00000001-96B3-42E2-B271-7EA612997FDC}"/>
            </c:ext>
          </c:extLst>
        </c:ser>
        <c:ser>
          <c:idx val="2"/>
          <c:order val="2"/>
          <c:tx>
            <c:strRef>
              <c:f>Sheet4!$D$1</c:f>
              <c:strCache>
                <c:ptCount val="1"/>
                <c:pt idx="0">
                  <c:v>New Bound</c:v>
                </c:pt>
              </c:strCache>
            </c:strRef>
          </c:tx>
          <c:spPr>
            <a:solidFill>
              <a:srgbClr val="92D050"/>
            </a:solidFill>
            <a:ln>
              <a:solidFill>
                <a:schemeClr val="tx1"/>
              </a:solidFill>
            </a:ln>
            <a:effectLst/>
          </c:spPr>
          <c:invertIfNegative val="0"/>
          <c:cat>
            <c:strRef>
              <c:f>Sheet4!$A$2:$A$17</c:f>
              <c:strCache>
                <c:ptCount val="16"/>
                <c:pt idx="0">
                  <c:v>India</c:v>
                </c:pt>
                <c:pt idx="1">
                  <c:v>Zambia</c:v>
                </c:pt>
                <c:pt idx="2">
                  <c:v>Korea</c:v>
                </c:pt>
                <c:pt idx="3">
                  <c:v>Kenya</c:v>
                </c:pt>
                <c:pt idx="4">
                  <c:v>Côte d'Ivoire</c:v>
                </c:pt>
                <c:pt idx="5">
                  <c:v>Guyana</c:v>
                </c:pt>
                <c:pt idx="6">
                  <c:v>Jordan</c:v>
                </c:pt>
                <c:pt idx="7">
                  <c:v>China</c:v>
                </c:pt>
                <c:pt idx="8">
                  <c:v>Mexico</c:v>
                </c:pt>
                <c:pt idx="9">
                  <c:v>Philippines</c:v>
                </c:pt>
                <c:pt idx="10">
                  <c:v>El Salvador</c:v>
                </c:pt>
                <c:pt idx="11">
                  <c:v>European Union</c:v>
                </c:pt>
                <c:pt idx="12">
                  <c:v>Japan</c:v>
                </c:pt>
                <c:pt idx="13">
                  <c:v>Canada</c:v>
                </c:pt>
                <c:pt idx="14">
                  <c:v>United Kingdom</c:v>
                </c:pt>
                <c:pt idx="15">
                  <c:v>United States</c:v>
                </c:pt>
              </c:strCache>
            </c:strRef>
          </c:cat>
          <c:val>
            <c:numRef>
              <c:f>Sheet4!$D$2:$D$17</c:f>
              <c:numCache>
                <c:formatCode>0</c:formatCode>
                <c:ptCount val="16"/>
                <c:pt idx="0">
                  <c:v>11.580547112462007</c:v>
                </c:pt>
                <c:pt idx="1">
                  <c:v>13.151191454396056</c:v>
                </c:pt>
                <c:pt idx="2">
                  <c:v>8.2432432432432439</c:v>
                </c:pt>
                <c:pt idx="3">
                  <c:v>12.931985294117647</c:v>
                </c:pt>
                <c:pt idx="4">
                  <c:v>6.4122137404580153</c:v>
                </c:pt>
                <c:pt idx="5">
                  <c:v>11.875</c:v>
                </c:pt>
                <c:pt idx="6">
                  <c:v>7.7884615384615383</c:v>
                </c:pt>
                <c:pt idx="7">
                  <c:v>6</c:v>
                </c:pt>
                <c:pt idx="8">
                  <c:v>10.631067961165048</c:v>
                </c:pt>
                <c:pt idx="9">
                  <c:v>9.4987775061124697</c:v>
                </c:pt>
                <c:pt idx="10">
                  <c:v>10.673076923076923</c:v>
                </c:pt>
                <c:pt idx="11">
                  <c:v>3.916256157635468</c:v>
                </c:pt>
                <c:pt idx="12">
                  <c:v>3.5204081632653059</c:v>
                </c:pt>
                <c:pt idx="13">
                  <c:v>4.6313364055299537</c:v>
                </c:pt>
                <c:pt idx="14">
                  <c:v>3.916256157635468</c:v>
                </c:pt>
                <c:pt idx="15">
                  <c:v>2.7049180327868854</c:v>
                </c:pt>
              </c:numCache>
            </c:numRef>
          </c:val>
          <c:extLst>
            <c:ext xmlns:c16="http://schemas.microsoft.com/office/drawing/2014/chart" uri="{C3380CC4-5D6E-409C-BE32-E72D297353CC}">
              <c16:uniqueId val="{00000002-96B3-42E2-B271-7EA612997FDC}"/>
            </c:ext>
          </c:extLst>
        </c:ser>
        <c:dLbls>
          <c:showLegendKey val="0"/>
          <c:showVal val="0"/>
          <c:showCatName val="0"/>
          <c:showSerName val="0"/>
          <c:showPercent val="0"/>
          <c:showBubbleSize val="0"/>
        </c:dLbls>
        <c:gapWidth val="182"/>
        <c:axId val="200219576"/>
        <c:axId val="200219968"/>
      </c:barChart>
      <c:catAx>
        <c:axId val="200219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219968"/>
        <c:crosses val="autoZero"/>
        <c:auto val="1"/>
        <c:lblAlgn val="ctr"/>
        <c:lblOffset val="100"/>
        <c:noMultiLvlLbl val="0"/>
      </c:catAx>
      <c:valAx>
        <c:axId val="200219968"/>
        <c:scaling>
          <c:orientation val="minMax"/>
          <c:max val="11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0219576"/>
        <c:crosses val="autoZero"/>
        <c:crossBetween val="between"/>
        <c:majorUnit val="10"/>
      </c:valAx>
      <c:spPr>
        <a:noFill/>
        <a:ln>
          <a:noFill/>
        </a:ln>
        <a:effectLst/>
      </c:spPr>
    </c:plotArea>
    <c:legend>
      <c:legendPos val="b"/>
      <c:layout>
        <c:manualLayout>
          <c:xMode val="edge"/>
          <c:yMode val="edge"/>
          <c:x val="0.69199012092728052"/>
          <c:y val="0.41010105914226458"/>
          <c:w val="0.17838007603919945"/>
          <c:h val="0.2047904626575338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7D6FD66-C1D5-441F-A6A6-2A1A751878AC}" type="datetimeFigureOut">
              <a:rPr lang="en-US" smtClean="0"/>
              <a:t>7/16/2024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936A76F-6F02-4BED-9571-47FC00F49A38}" type="slidenum">
              <a:rPr lang="en-US" smtClean="0"/>
              <a:t>‹#›</a:t>
            </a:fld>
            <a:endParaRPr lang="en-US"/>
          </a:p>
        </p:txBody>
      </p:sp>
    </p:spTree>
    <p:extLst>
      <p:ext uri="{BB962C8B-B14F-4D97-AF65-F5344CB8AC3E}">
        <p14:creationId xmlns:p14="http://schemas.microsoft.com/office/powerpoint/2010/main" val="1054174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80BFA9-34AA-4F74-A22B-3DB85023B727}" type="datetimeFigureOut">
              <a:rPr lang="en-US" smtClean="0"/>
              <a:t>7/16/2024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83992A-DBEC-4735-B490-9A30F0A47B44}" type="slidenum">
              <a:rPr lang="en-US" smtClean="0"/>
              <a:t>‹#›</a:t>
            </a:fld>
            <a:endParaRPr lang="en-US"/>
          </a:p>
        </p:txBody>
      </p:sp>
    </p:spTree>
    <p:extLst>
      <p:ext uri="{BB962C8B-B14F-4D97-AF65-F5344CB8AC3E}">
        <p14:creationId xmlns:p14="http://schemas.microsoft.com/office/powerpoint/2010/main" val="314898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2242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90629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7304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368910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21350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78092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77438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71620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91673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305562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23581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08462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167387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76195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120526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86384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157706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68366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561980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99509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626802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498648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223238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224817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31</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1450810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55989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60461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82823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150584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90749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92607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7539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186224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350703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53084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283974-8C0D-4D37-BD42-F7DD84C5B382}"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836B4C6-E39D-4666-967F-0C5BF5899BF6}" type="slidenum">
              <a:rPr lang="en-US"/>
              <a:pPr>
                <a:defRPr/>
              </a:pPr>
              <a:t>‹#›</a:t>
            </a:fld>
            <a:endParaRPr lang="en-US"/>
          </a:p>
        </p:txBody>
      </p:sp>
    </p:spTree>
    <p:extLst>
      <p:ext uri="{BB962C8B-B14F-4D97-AF65-F5344CB8AC3E}">
        <p14:creationId xmlns:p14="http://schemas.microsoft.com/office/powerpoint/2010/main" val="1385102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16A78F3-D819-4D89-9867-F6239EEC444B}"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80E46E-407C-4B5B-806E-8D5A2C4B357A}" type="slidenum">
              <a:rPr lang="en-US"/>
              <a:pPr>
                <a:defRPr/>
              </a:pPr>
              <a:t>‹#›</a:t>
            </a:fld>
            <a:endParaRPr lang="en-US"/>
          </a:p>
        </p:txBody>
      </p:sp>
    </p:spTree>
    <p:extLst>
      <p:ext uri="{BB962C8B-B14F-4D97-AF65-F5344CB8AC3E}">
        <p14:creationId xmlns:p14="http://schemas.microsoft.com/office/powerpoint/2010/main" val="69443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763B945-4CDD-4FF3-84BA-3D338329BF9B}"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5F200A2-4FBE-459D-A70F-CB1926335D02}" type="slidenum">
              <a:rPr lang="en-US"/>
              <a:pPr>
                <a:defRPr/>
              </a:pPr>
              <a:t>‹#›</a:t>
            </a:fld>
            <a:endParaRPr lang="en-US"/>
          </a:p>
        </p:txBody>
      </p:sp>
    </p:spTree>
    <p:extLst>
      <p:ext uri="{BB962C8B-B14F-4D97-AF65-F5344CB8AC3E}">
        <p14:creationId xmlns:p14="http://schemas.microsoft.com/office/powerpoint/2010/main" val="3792051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BA21FE6-795D-41AD-8B34-AA646855CD02}" type="datetimeFigureOut">
              <a:rPr lang="en-US"/>
              <a:pPr>
                <a:defRPr/>
              </a:pPr>
              <a:t>7/16/2024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4A7E8F-318F-42DE-8903-5D59FEE89656}" type="slidenum">
              <a:rPr lang="en-US"/>
              <a:pPr>
                <a:defRPr/>
              </a:pPr>
              <a:t>‹#›</a:t>
            </a:fld>
            <a:endParaRPr lang="en-US"/>
          </a:p>
        </p:txBody>
      </p:sp>
    </p:spTree>
    <p:extLst>
      <p:ext uri="{BB962C8B-B14F-4D97-AF65-F5344CB8AC3E}">
        <p14:creationId xmlns:p14="http://schemas.microsoft.com/office/powerpoint/2010/main" val="941289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2DAFFC-B6E4-4A8F-9548-21BE102DE1F6}" type="datetimeFigureOut">
              <a:rPr lang="en-US"/>
              <a:pPr>
                <a:defRPr/>
              </a:pPr>
              <a:t>7/16/2024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741C9F-D543-4A0F-835A-3979869FB9D2}" type="slidenum">
              <a:rPr lang="en-US"/>
              <a:pPr>
                <a:defRPr/>
              </a:pPr>
              <a:t>‹#›</a:t>
            </a:fld>
            <a:endParaRPr lang="en-US"/>
          </a:p>
        </p:txBody>
      </p:sp>
    </p:spTree>
    <p:extLst>
      <p:ext uri="{BB962C8B-B14F-4D97-AF65-F5344CB8AC3E}">
        <p14:creationId xmlns:p14="http://schemas.microsoft.com/office/powerpoint/2010/main" val="44226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AE6D9C4-2374-4EAE-A53D-98DB15A25333}" type="datetimeFigureOut">
              <a:rPr lang="en-US"/>
              <a:pPr>
                <a:defRPr/>
              </a:pPr>
              <a:t>7/16/2024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9E4795A-BAD0-4F23-B8E1-A5633AFF7604}" type="slidenum">
              <a:rPr lang="en-US"/>
              <a:pPr>
                <a:defRPr/>
              </a:pPr>
              <a:t>‹#›</a:t>
            </a:fld>
            <a:endParaRPr lang="en-US"/>
          </a:p>
        </p:txBody>
      </p:sp>
    </p:spTree>
    <p:extLst>
      <p:ext uri="{BB962C8B-B14F-4D97-AF65-F5344CB8AC3E}">
        <p14:creationId xmlns:p14="http://schemas.microsoft.com/office/powerpoint/2010/main" val="895493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BF1C08-6EDF-42FA-A1D8-972F09DECEAB}" type="datetimeFigureOut">
              <a:rPr lang="en-US"/>
              <a:pPr>
                <a:defRPr/>
              </a:pPr>
              <a:t>7/16/2024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769606A-180E-4B76-9413-7D92CFBC6514}" type="slidenum">
              <a:rPr lang="en-US"/>
              <a:pPr>
                <a:defRPr/>
              </a:pPr>
              <a:t>‹#›</a:t>
            </a:fld>
            <a:endParaRPr lang="en-US"/>
          </a:p>
        </p:txBody>
      </p:sp>
    </p:spTree>
    <p:extLst>
      <p:ext uri="{BB962C8B-B14F-4D97-AF65-F5344CB8AC3E}">
        <p14:creationId xmlns:p14="http://schemas.microsoft.com/office/powerpoint/2010/main" val="347508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FDBDE4E-0090-4326-B370-4D5A038EC501}" type="datetimeFigureOut">
              <a:rPr lang="en-US"/>
              <a:pPr>
                <a:defRPr/>
              </a:pPr>
              <a:t>7/16/2024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1A8DDF1-2FBF-4FBE-AB65-C044C1078994}" type="slidenum">
              <a:rPr lang="en-US"/>
              <a:pPr>
                <a:defRPr/>
              </a:pPr>
              <a:t>‹#›</a:t>
            </a:fld>
            <a:endParaRPr lang="en-US"/>
          </a:p>
        </p:txBody>
      </p:sp>
    </p:spTree>
    <p:extLst>
      <p:ext uri="{BB962C8B-B14F-4D97-AF65-F5344CB8AC3E}">
        <p14:creationId xmlns:p14="http://schemas.microsoft.com/office/powerpoint/2010/main" val="33513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450340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ABE3072-C8A8-44D4-B9C0-505EAAE7C3FE}" type="datetimeFigureOut">
              <a:rPr lang="en-US"/>
              <a:pPr>
                <a:defRPr/>
              </a:pPr>
              <a:t>7/16/2024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502F867-D26A-478F-84AC-0C3901ECD8BD}" type="slidenum">
              <a:rPr lang="en-US"/>
              <a:pPr>
                <a:defRPr/>
              </a:pPr>
              <a:t>‹#›</a:t>
            </a:fld>
            <a:endParaRPr lang="en-US"/>
          </a:p>
        </p:txBody>
      </p:sp>
    </p:spTree>
    <p:extLst>
      <p:ext uri="{BB962C8B-B14F-4D97-AF65-F5344CB8AC3E}">
        <p14:creationId xmlns:p14="http://schemas.microsoft.com/office/powerpoint/2010/main" val="115729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8028CAA-0AA3-4FA4-9DFA-52FAD2A3A86A}"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604382-A36C-4B77-AFF9-22932F3CD128}" type="slidenum">
              <a:rPr lang="en-US"/>
              <a:pPr>
                <a:defRPr/>
              </a:pPr>
              <a:t>‹#›</a:t>
            </a:fld>
            <a:endParaRPr lang="en-US"/>
          </a:p>
        </p:txBody>
      </p:sp>
    </p:spTree>
    <p:extLst>
      <p:ext uri="{BB962C8B-B14F-4D97-AF65-F5344CB8AC3E}">
        <p14:creationId xmlns:p14="http://schemas.microsoft.com/office/powerpoint/2010/main" val="3152914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4DD9CAC-4F74-4353-A2CC-E1502CF24B66}"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A98D1C8-0785-4AE7-B262-305371138A82}" type="slidenum">
              <a:rPr lang="en-US"/>
              <a:pPr>
                <a:defRPr/>
              </a:pPr>
              <a:t>‹#›</a:t>
            </a:fld>
            <a:endParaRPr lang="en-US"/>
          </a:p>
        </p:txBody>
      </p:sp>
    </p:spTree>
    <p:extLst>
      <p:ext uri="{BB962C8B-B14F-4D97-AF65-F5344CB8AC3E}">
        <p14:creationId xmlns:p14="http://schemas.microsoft.com/office/powerpoint/2010/main" val="293740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24704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48856-E18E-4CF0-B9A1-FAA85E87798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13732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148856-E18E-4CF0-B9A1-FAA85E877986}"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218486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48856-E18E-4CF0-B9A1-FAA85E877986}"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307620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48856-E18E-4CF0-B9A1-FAA85E877986}"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165837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8856-E18E-4CF0-B9A1-FAA85E87798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26016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8856-E18E-4CF0-B9A1-FAA85E87798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28411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48856-E18E-4CF0-B9A1-FAA85E877986}" type="datetimeFigureOut">
              <a:rPr lang="en-US" smtClean="0"/>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0377-430A-407B-B9DC-FE336919FCAF}" type="slidenum">
              <a:rPr lang="en-US" smtClean="0"/>
              <a:t>‹#›</a:t>
            </a:fld>
            <a:endParaRPr lang="en-US"/>
          </a:p>
        </p:txBody>
      </p:sp>
    </p:spTree>
    <p:extLst>
      <p:ext uri="{BB962C8B-B14F-4D97-AF65-F5344CB8AC3E}">
        <p14:creationId xmlns:p14="http://schemas.microsoft.com/office/powerpoint/2010/main" val="306112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C42B35BB-89FD-4415-99C6-604F66B60933}" type="datetimeFigureOut">
              <a:rPr lang="en-US"/>
              <a:pPr>
                <a:defRPr/>
              </a:pPr>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2B2D4CBA-A635-459A-858D-E8F1C53579C3}" type="slidenum">
              <a:rPr lang="en-US"/>
              <a:pPr>
                <a:defRPr/>
              </a:pPr>
              <a:t>‹#›</a:t>
            </a:fld>
            <a:endParaRPr lang="en-US"/>
          </a:p>
        </p:txBody>
      </p:sp>
    </p:spTree>
    <p:extLst>
      <p:ext uri="{BB962C8B-B14F-4D97-AF65-F5344CB8AC3E}">
        <p14:creationId xmlns:p14="http://schemas.microsoft.com/office/powerpoint/2010/main" val="3749756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Preferential and Non-Preferential</a:t>
            </a:r>
            <a:br>
              <a:rPr lang="en-US" sz="4400" b="1" dirty="0">
                <a:solidFill>
                  <a:srgbClr val="0066CC"/>
                </a:solidFill>
              </a:rPr>
            </a:br>
            <a:r>
              <a:rPr lang="en-US" sz="4400" b="1" dirty="0">
                <a:solidFill>
                  <a:srgbClr val="0066CC"/>
                </a:solidFill>
              </a:rPr>
              <a:t>Market-Access Negotiations</a:t>
            </a:r>
            <a:endParaRPr lang="en-GB" sz="3600" dirty="0">
              <a:solidFill>
                <a:srgbClr val="0066CC"/>
              </a:solidFill>
            </a:endParaRPr>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52033050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
        <p:nvSpPr>
          <p:cNvPr id="10" name="Rectangle 2">
            <a:extLst>
              <a:ext uri="{FF2B5EF4-FFF2-40B4-BE49-F238E27FC236}">
                <a16:creationId xmlns:a16="http://schemas.microsoft.com/office/drawing/2014/main" id="{28B37716-5524-4957-B9C0-456DDF300B9A}"/>
              </a:ext>
            </a:extLst>
          </p:cNvPr>
          <p:cNvSpPr txBox="1">
            <a:spLocks noChangeArrowheads="1"/>
          </p:cNvSpPr>
          <p:nvPr/>
        </p:nvSpPr>
        <p:spPr>
          <a:xfrm>
            <a:off x="419346" y="5444"/>
            <a:ext cx="7299115" cy="163395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base">
              <a:spcBef>
                <a:spcPts val="600"/>
              </a:spcBef>
              <a:spcAft>
                <a:spcPts val="1200"/>
              </a:spcAft>
            </a:pPr>
            <a:r>
              <a:rPr lang="en-US" altLang="en-US" sz="2800" b="1" dirty="0">
                <a:solidFill>
                  <a:srgbClr val="000000"/>
                </a:solidFill>
                <a:latin typeface="Corbel" panose="020B0503020204020204" pitchFamily="34" charset="0"/>
                <a:ea typeface="Tahoma" panose="020B0604030504040204" pitchFamily="34" charset="0"/>
                <a:cs typeface="Tahoma" panose="020B0604030504040204" pitchFamily="34" charset="0"/>
              </a:rPr>
              <a:t>Bound and Applied Rates </a:t>
            </a:r>
            <a:br>
              <a:rPr lang="en-US" altLang="en-US" sz="2800" dirty="0">
                <a:solidFill>
                  <a:srgbClr val="000000"/>
                </a:solidFill>
                <a:latin typeface="Corbel" panose="020B0503020204020204" pitchFamily="34" charset="0"/>
                <a:ea typeface="Tahoma" panose="020B0604030504040204" pitchFamily="34" charset="0"/>
                <a:cs typeface="Tahoma" panose="020B0604030504040204" pitchFamily="34" charset="0"/>
              </a:rPr>
            </a:br>
            <a:r>
              <a:rPr lang="en-US" altLang="en-US" sz="1600" i="1" dirty="0">
                <a:solidFill>
                  <a:srgbClr val="000000"/>
                </a:solidFill>
                <a:latin typeface="Corbel" panose="020B0503020204020204" pitchFamily="34" charset="0"/>
                <a:ea typeface="Tahoma" panose="020B0604030504040204" pitchFamily="34" charset="0"/>
                <a:cs typeface="Tahoma" panose="020B0604030504040204" pitchFamily="34" charset="0"/>
              </a:rPr>
              <a:t>Unweighted Averages for All Products, 2022</a:t>
            </a:r>
            <a:endParaRPr lang="en-US" altLang="en-US" sz="2000" i="1" dirty="0">
              <a:solidFill>
                <a:srgbClr val="000000"/>
              </a:solidFill>
              <a:latin typeface="Corbel" panose="020B050302020402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626378916"/>
              </p:ext>
            </p:extLst>
          </p:nvPr>
        </p:nvGraphicFramePr>
        <p:xfrm>
          <a:off x="110169" y="1329154"/>
          <a:ext cx="11843131" cy="552884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9058FDA4-C725-4B3D-8F91-6911047433CB}"/>
              </a:ext>
            </a:extLst>
          </p:cNvPr>
          <p:cNvSpPr/>
          <p:nvPr/>
        </p:nvSpPr>
        <p:spPr bwMode="auto">
          <a:xfrm>
            <a:off x="3367607" y="1358913"/>
            <a:ext cx="4868957" cy="1439626"/>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latin typeface="Corbel" panose="020B0503020204020204" pitchFamily="34" charset="0"/>
            </a:endParaRPr>
          </a:p>
        </p:txBody>
      </p:sp>
      <p:sp>
        <p:nvSpPr>
          <p:cNvPr id="9" name="TextBox 8">
            <a:extLst>
              <a:ext uri="{FF2B5EF4-FFF2-40B4-BE49-F238E27FC236}">
                <a16:creationId xmlns:a16="http://schemas.microsoft.com/office/drawing/2014/main" id="{57F503AF-37A6-479B-A8C0-F8C934B43E9A}"/>
              </a:ext>
            </a:extLst>
          </p:cNvPr>
          <p:cNvSpPr txBox="1">
            <a:spLocks noChangeArrowheads="1"/>
          </p:cNvSpPr>
          <p:nvPr/>
        </p:nvSpPr>
        <p:spPr bwMode="auto">
          <a:xfrm>
            <a:off x="3489346" y="1376002"/>
            <a:ext cx="52301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dirty="0">
                <a:solidFill>
                  <a:srgbClr val="FFFFFF"/>
                </a:solidFill>
                <a:latin typeface="Corbel" panose="020B0503020204020204" pitchFamily="34" charset="0"/>
              </a:rPr>
              <a:t>What would happen to applied rates if we cut every country’s average bound rate by 50%?</a:t>
            </a:r>
          </a:p>
        </p:txBody>
      </p:sp>
    </p:spTree>
    <p:extLst>
      <p:ext uri="{BB962C8B-B14F-4D97-AF65-F5344CB8AC3E}">
        <p14:creationId xmlns:p14="http://schemas.microsoft.com/office/powerpoint/2010/main" val="684910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
        <p:nvSpPr>
          <p:cNvPr id="10" name="Rectangle 2">
            <a:extLst>
              <a:ext uri="{FF2B5EF4-FFF2-40B4-BE49-F238E27FC236}">
                <a16:creationId xmlns:a16="http://schemas.microsoft.com/office/drawing/2014/main" id="{28B37716-5524-4957-B9C0-456DDF300B9A}"/>
              </a:ext>
            </a:extLst>
          </p:cNvPr>
          <p:cNvSpPr txBox="1">
            <a:spLocks noChangeArrowheads="1"/>
          </p:cNvSpPr>
          <p:nvPr/>
        </p:nvSpPr>
        <p:spPr>
          <a:xfrm>
            <a:off x="419346" y="5444"/>
            <a:ext cx="7299115" cy="163395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base">
              <a:spcBef>
                <a:spcPts val="600"/>
              </a:spcBef>
              <a:spcAft>
                <a:spcPts val="1200"/>
              </a:spcAft>
            </a:pPr>
            <a:r>
              <a:rPr lang="en-US" altLang="en-US" sz="2800" b="1" dirty="0">
                <a:solidFill>
                  <a:srgbClr val="000000"/>
                </a:solidFill>
                <a:latin typeface="Corbel" panose="020B0503020204020204" pitchFamily="34" charset="0"/>
                <a:ea typeface="Tahoma" panose="020B0604030504040204" pitchFamily="34" charset="0"/>
                <a:cs typeface="Tahoma" panose="020B0604030504040204" pitchFamily="34" charset="0"/>
              </a:rPr>
              <a:t>Bound and Applied Rates </a:t>
            </a:r>
            <a:br>
              <a:rPr lang="en-US" altLang="en-US" sz="2800" dirty="0">
                <a:solidFill>
                  <a:srgbClr val="000000"/>
                </a:solidFill>
                <a:latin typeface="Corbel" panose="020B0503020204020204" pitchFamily="34" charset="0"/>
                <a:ea typeface="Tahoma" panose="020B0604030504040204" pitchFamily="34" charset="0"/>
                <a:cs typeface="Tahoma" panose="020B0604030504040204" pitchFamily="34" charset="0"/>
              </a:rPr>
            </a:br>
            <a:r>
              <a:rPr lang="en-US" altLang="en-US" sz="1600" i="1" dirty="0">
                <a:solidFill>
                  <a:srgbClr val="000000"/>
                </a:solidFill>
                <a:latin typeface="Corbel" panose="020B0503020204020204" pitchFamily="34" charset="0"/>
                <a:ea typeface="Tahoma" panose="020B0604030504040204" pitchFamily="34" charset="0"/>
                <a:cs typeface="Tahoma" panose="020B0604030504040204" pitchFamily="34" charset="0"/>
              </a:rPr>
              <a:t>Unweighted Averages for All Products, 2022</a:t>
            </a:r>
            <a:endParaRPr lang="en-US" altLang="en-US" sz="2000" i="1" dirty="0">
              <a:solidFill>
                <a:srgbClr val="000000"/>
              </a:solidFill>
              <a:latin typeface="Corbel" panose="020B0503020204020204" pitchFamily="34" charset="0"/>
              <a:ea typeface="Tahoma" panose="020B0604030504040204" pitchFamily="34" charset="0"/>
              <a:cs typeface="Tahoma" panose="020B0604030504040204" pitchFamily="34" charset="0"/>
            </a:endParaRPr>
          </a:p>
        </p:txBody>
      </p:sp>
      <p:graphicFrame>
        <p:nvGraphicFramePr>
          <p:cNvPr id="4" name="Chart 3">
            <a:extLst>
              <a:ext uri="{FF2B5EF4-FFF2-40B4-BE49-F238E27FC236}">
                <a16:creationId xmlns:a16="http://schemas.microsoft.com/office/drawing/2014/main" id="{4186F3C8-F677-E49A-0065-041C22BB27A2}"/>
              </a:ext>
            </a:extLst>
          </p:cNvPr>
          <p:cNvGraphicFramePr>
            <a:graphicFrameLocks/>
          </p:cNvGraphicFramePr>
          <p:nvPr>
            <p:extLst>
              <p:ext uri="{D42A27DB-BD31-4B8C-83A1-F6EECF244321}">
                <p14:modId xmlns:p14="http://schemas.microsoft.com/office/powerpoint/2010/main" val="1002846030"/>
              </p:ext>
            </p:extLst>
          </p:nvPr>
        </p:nvGraphicFramePr>
        <p:xfrm>
          <a:off x="112760" y="1329154"/>
          <a:ext cx="11688897" cy="552884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9058FDA4-C725-4B3D-8F91-6911047433CB}"/>
              </a:ext>
            </a:extLst>
          </p:cNvPr>
          <p:cNvSpPr/>
          <p:nvPr/>
        </p:nvSpPr>
        <p:spPr bwMode="auto">
          <a:xfrm>
            <a:off x="3384044" y="1400578"/>
            <a:ext cx="5396136" cy="1439626"/>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latin typeface="Corbel" panose="020B0503020204020204" pitchFamily="34" charset="0"/>
            </a:endParaRPr>
          </a:p>
        </p:txBody>
      </p:sp>
      <p:sp>
        <p:nvSpPr>
          <p:cNvPr id="12" name="TextBox 11">
            <a:extLst>
              <a:ext uri="{FF2B5EF4-FFF2-40B4-BE49-F238E27FC236}">
                <a16:creationId xmlns:a16="http://schemas.microsoft.com/office/drawing/2014/main" id="{57F503AF-37A6-479B-A8C0-F8C934B43E9A}"/>
              </a:ext>
            </a:extLst>
          </p:cNvPr>
          <p:cNvSpPr txBox="1">
            <a:spLocks noChangeArrowheads="1"/>
          </p:cNvSpPr>
          <p:nvPr/>
        </p:nvSpPr>
        <p:spPr bwMode="auto">
          <a:xfrm>
            <a:off x="3484869" y="1370035"/>
            <a:ext cx="540807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dirty="0">
                <a:solidFill>
                  <a:srgbClr val="FFFFFF"/>
                </a:solidFill>
                <a:latin typeface="Corbel" panose="020B0503020204020204" pitchFamily="34" charset="0"/>
              </a:rPr>
              <a:t>Developed countries and RAMs would have to cut tariffs, but most others would only remove water.</a:t>
            </a:r>
          </a:p>
        </p:txBody>
      </p:sp>
    </p:spTree>
    <p:extLst>
      <p:ext uri="{BB962C8B-B14F-4D97-AF65-F5344CB8AC3E}">
        <p14:creationId xmlns:p14="http://schemas.microsoft.com/office/powerpoint/2010/main" val="23803816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10270671" y="49427"/>
            <a:ext cx="1861090" cy="1643963"/>
          </a:xfrm>
          <a:prstGeom prst="rect">
            <a:avLst/>
          </a:prstGeom>
        </p:spPr>
      </p:pic>
      <p:pic>
        <p:nvPicPr>
          <p:cNvPr id="96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87" y="1600201"/>
            <a:ext cx="81946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ChangeArrowheads="1"/>
          </p:cNvSpPr>
          <p:nvPr/>
        </p:nvSpPr>
        <p:spPr bwMode="auto">
          <a:xfrm>
            <a:off x="2400300" y="299359"/>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The Swiss Formula Deals Best with Peaks</a:t>
            </a:r>
            <a:endParaRPr kumimoji="0" lang="en-US" altLang="en-US" sz="2800" b="1" i="1"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96260" name="Picture 2" descr="http://4.bp.blogspot.com/_LQucu2a2sao/TCMefa5JMzI/AAAAAAAABX4/ZSfb2AwJ7Cg/s1600/swiss_fla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786" y="1828801"/>
            <a:ext cx="13398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791193"/>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5" y="1600201"/>
            <a:ext cx="81946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e 2"/>
          <p:cNvSpPr/>
          <p:nvPr/>
        </p:nvSpPr>
        <p:spPr bwMode="auto">
          <a:xfrm rot="8160974">
            <a:off x="4376733" y="1651001"/>
            <a:ext cx="1995487" cy="2403475"/>
          </a:xfrm>
          <a:prstGeom prst="pie">
            <a:avLst/>
          </a:prstGeom>
          <a:solidFill>
            <a:srgbClr val="082A8A"/>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 name="Pie 3"/>
          <p:cNvSpPr/>
          <p:nvPr/>
        </p:nvSpPr>
        <p:spPr bwMode="auto">
          <a:xfrm rot="8160974">
            <a:off x="2574919" y="1533525"/>
            <a:ext cx="1797050" cy="2209800"/>
          </a:xfrm>
          <a:prstGeom prst="pie">
            <a:avLst>
              <a:gd name="adj1" fmla="val 1264643"/>
              <a:gd name="adj2" fmla="val 16200000"/>
            </a:avLst>
          </a:prstGeom>
          <a:solidFill>
            <a:srgbClr val="082A8A"/>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Pie 4"/>
          <p:cNvSpPr/>
          <p:nvPr/>
        </p:nvSpPr>
        <p:spPr bwMode="auto">
          <a:xfrm rot="8160974">
            <a:off x="6764333" y="1854201"/>
            <a:ext cx="2422525" cy="2803525"/>
          </a:xfrm>
          <a:prstGeom prst="pie">
            <a:avLst/>
          </a:prstGeom>
          <a:solidFill>
            <a:srgbClr val="082A8A"/>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86" name="Rectangle 5"/>
          <p:cNvSpPr>
            <a:spLocks noChangeArrowheads="1"/>
          </p:cNvSpPr>
          <p:nvPr/>
        </p:nvSpPr>
        <p:spPr bwMode="auto">
          <a:xfrm rot="306132">
            <a:off x="1908170" y="2419351"/>
            <a:ext cx="7292975" cy="703263"/>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87" name="Rectangle 6"/>
          <p:cNvSpPr>
            <a:spLocks noChangeArrowheads="1"/>
          </p:cNvSpPr>
          <p:nvPr/>
        </p:nvSpPr>
        <p:spPr bwMode="auto">
          <a:xfrm rot="306132">
            <a:off x="4297358" y="2684464"/>
            <a:ext cx="420687" cy="682625"/>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88" name="Rectangle 7"/>
          <p:cNvSpPr>
            <a:spLocks noChangeArrowheads="1"/>
          </p:cNvSpPr>
          <p:nvPr/>
        </p:nvSpPr>
        <p:spPr bwMode="auto">
          <a:xfrm rot="306132">
            <a:off x="9250358" y="3141664"/>
            <a:ext cx="420687" cy="682625"/>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89" name="Rectangle 9"/>
          <p:cNvSpPr>
            <a:spLocks noChangeArrowheads="1"/>
          </p:cNvSpPr>
          <p:nvPr/>
        </p:nvSpPr>
        <p:spPr bwMode="auto">
          <a:xfrm rot="306132">
            <a:off x="6491283" y="1770063"/>
            <a:ext cx="422275" cy="20574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90" name="Rectangle 10"/>
          <p:cNvSpPr>
            <a:spLocks noChangeArrowheads="1"/>
          </p:cNvSpPr>
          <p:nvPr/>
        </p:nvSpPr>
        <p:spPr bwMode="auto">
          <a:xfrm rot="306132">
            <a:off x="8154983" y="1905000"/>
            <a:ext cx="1468437" cy="1265238"/>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91" name="Rectangle 11"/>
          <p:cNvSpPr>
            <a:spLocks noChangeArrowheads="1"/>
          </p:cNvSpPr>
          <p:nvPr/>
        </p:nvSpPr>
        <p:spPr bwMode="auto">
          <a:xfrm>
            <a:off x="1739894" y="1851026"/>
            <a:ext cx="8089900" cy="1349375"/>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92" name="Rectangle 12"/>
          <p:cNvSpPr>
            <a:spLocks noChangeArrowheads="1"/>
          </p:cNvSpPr>
          <p:nvPr/>
        </p:nvSpPr>
        <p:spPr bwMode="auto">
          <a:xfrm rot="-1857118">
            <a:off x="6137270" y="2171700"/>
            <a:ext cx="422275" cy="20574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93" name="Rectangle 13"/>
          <p:cNvSpPr>
            <a:spLocks noChangeArrowheads="1"/>
          </p:cNvSpPr>
          <p:nvPr/>
        </p:nvSpPr>
        <p:spPr bwMode="auto">
          <a:xfrm rot="-1991456">
            <a:off x="8424858" y="1909763"/>
            <a:ext cx="771525" cy="20574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94" name="Rectangle 14"/>
          <p:cNvSpPr>
            <a:spLocks noChangeArrowheads="1"/>
          </p:cNvSpPr>
          <p:nvPr/>
        </p:nvSpPr>
        <p:spPr bwMode="auto">
          <a:xfrm>
            <a:off x="9386883" y="1919288"/>
            <a:ext cx="422275" cy="1814512"/>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95" name="Rectangle 15"/>
          <p:cNvSpPr>
            <a:spLocks noChangeArrowheads="1"/>
          </p:cNvSpPr>
          <p:nvPr/>
        </p:nvSpPr>
        <p:spPr bwMode="auto">
          <a:xfrm rot="577768">
            <a:off x="1897058" y="2314576"/>
            <a:ext cx="422275" cy="854075"/>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97296" name="Picture 2" descr="http://4.bp.blogspot.com/_LQucu2a2sao/TCMefa5JMzI/AAAAAAAABX4/ZSfb2AwJ7Cg/s1600/swiss_fla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794" y="1828801"/>
            <a:ext cx="13398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7" name="Rectangle 17"/>
          <p:cNvSpPr>
            <a:spLocks noChangeArrowheads="1"/>
          </p:cNvSpPr>
          <p:nvPr/>
        </p:nvSpPr>
        <p:spPr bwMode="auto">
          <a:xfrm rot="-5400000">
            <a:off x="7543795" y="2341563"/>
            <a:ext cx="422275" cy="20574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98" name="Rectangle 18"/>
          <p:cNvSpPr>
            <a:spLocks noChangeArrowheads="1"/>
          </p:cNvSpPr>
          <p:nvPr/>
        </p:nvSpPr>
        <p:spPr bwMode="auto">
          <a:xfrm rot="-5400000">
            <a:off x="5307733" y="2184399"/>
            <a:ext cx="584200" cy="20574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299" name="Rectangle 19"/>
          <p:cNvSpPr>
            <a:spLocks noChangeArrowheads="1"/>
          </p:cNvSpPr>
          <p:nvPr/>
        </p:nvSpPr>
        <p:spPr bwMode="auto">
          <a:xfrm rot="-5400000">
            <a:off x="9199557" y="3449638"/>
            <a:ext cx="422275" cy="5334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300" name="Rectangle 20"/>
          <p:cNvSpPr>
            <a:spLocks noChangeArrowheads="1"/>
          </p:cNvSpPr>
          <p:nvPr/>
        </p:nvSpPr>
        <p:spPr bwMode="auto">
          <a:xfrm rot="-5400000">
            <a:off x="9395614" y="3675857"/>
            <a:ext cx="422275" cy="303213"/>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301" name="Rectangle 21"/>
          <p:cNvSpPr>
            <a:spLocks noChangeArrowheads="1"/>
          </p:cNvSpPr>
          <p:nvPr/>
        </p:nvSpPr>
        <p:spPr bwMode="auto">
          <a:xfrm rot="-4683121">
            <a:off x="7710206" y="2576783"/>
            <a:ext cx="450053" cy="20574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302" name="Rectangle 22"/>
          <p:cNvSpPr>
            <a:spLocks noChangeArrowheads="1"/>
          </p:cNvSpPr>
          <p:nvPr/>
        </p:nvSpPr>
        <p:spPr bwMode="auto">
          <a:xfrm rot="-6599361">
            <a:off x="2276470" y="2490788"/>
            <a:ext cx="422275" cy="7620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303" name="Rectangle 23"/>
          <p:cNvSpPr>
            <a:spLocks noChangeArrowheads="1"/>
          </p:cNvSpPr>
          <p:nvPr/>
        </p:nvSpPr>
        <p:spPr bwMode="auto">
          <a:xfrm rot="-3429425">
            <a:off x="5918989" y="2720182"/>
            <a:ext cx="420687" cy="12827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304" name="Rectangle 24"/>
          <p:cNvSpPr>
            <a:spLocks noChangeArrowheads="1"/>
          </p:cNvSpPr>
          <p:nvPr/>
        </p:nvSpPr>
        <p:spPr bwMode="auto">
          <a:xfrm rot="-6231321">
            <a:off x="9090020" y="3579813"/>
            <a:ext cx="422275" cy="533400"/>
          </a:xfrm>
          <a:prstGeom prst="rect">
            <a:avLst/>
          </a:prstGeom>
          <a:solidFill>
            <a:srgbClr val="082A8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 name="Rectangle 3">
            <a:extLst>
              <a:ext uri="{FF2B5EF4-FFF2-40B4-BE49-F238E27FC236}">
                <a16:creationId xmlns:a16="http://schemas.microsoft.com/office/drawing/2014/main" id="{8FF53EFF-E98A-2F94-988B-E0B6DD19FBFA}"/>
              </a:ext>
            </a:extLst>
          </p:cNvPr>
          <p:cNvSpPr>
            <a:spLocks noChangeArrowheads="1"/>
          </p:cNvSpPr>
          <p:nvPr/>
        </p:nvSpPr>
        <p:spPr bwMode="auto">
          <a:xfrm>
            <a:off x="2400300" y="299359"/>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The Swiss Formula Deals Best with Peaks</a:t>
            </a:r>
            <a:endParaRPr kumimoji="0" lang="en-US" altLang="en-US" sz="2800" b="1" i="1"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8" name="Picture 7">
            <a:extLst>
              <a:ext uri="{FF2B5EF4-FFF2-40B4-BE49-F238E27FC236}">
                <a16:creationId xmlns:a16="http://schemas.microsoft.com/office/drawing/2014/main" id="{01AE7CBD-4C98-0894-6A1E-4078130747A2}"/>
              </a:ext>
            </a:extLst>
          </p:cNvPr>
          <p:cNvPicPr>
            <a:picLocks noChangeAspect="1"/>
          </p:cNvPicPr>
          <p:nvPr/>
        </p:nvPicPr>
        <p:blipFill rotWithShape="1">
          <a:blip r:embed="rId5"/>
          <a:srcRect l="78446" t="1227" r="270" b="964"/>
          <a:stretch/>
        </p:blipFill>
        <p:spPr>
          <a:xfrm>
            <a:off x="10270671" y="49427"/>
            <a:ext cx="1861090" cy="1643963"/>
          </a:xfrm>
          <a:prstGeom prst="rect">
            <a:avLst/>
          </a:prstGeom>
        </p:spPr>
      </p:pic>
    </p:spTree>
    <p:extLst>
      <p:ext uri="{BB962C8B-B14F-4D97-AF65-F5344CB8AC3E}">
        <p14:creationId xmlns:p14="http://schemas.microsoft.com/office/powerpoint/2010/main" val="2749595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Understanding the Swiss Formula</a:t>
            </a:r>
          </a:p>
        </p:txBody>
      </p:sp>
      <p:sp>
        <p:nvSpPr>
          <p:cNvPr id="12" name="TextBox 3"/>
          <p:cNvSpPr txBox="1">
            <a:spLocks noChangeArrowheads="1"/>
          </p:cNvSpPr>
          <p:nvPr/>
        </p:nvSpPr>
        <p:spPr bwMode="auto">
          <a:xfrm>
            <a:off x="1970314" y="1807028"/>
            <a:ext cx="6248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ts val="1200"/>
              </a:spcAft>
              <a:buFontTx/>
              <a:buNone/>
            </a:pPr>
            <a:r>
              <a:rPr lang="en-US" altLang="en-US" sz="4800" dirty="0">
                <a:solidFill>
                  <a:srgbClr val="000000"/>
                </a:solidFill>
                <a:latin typeface="Corbel" panose="020B0503020204020204" pitchFamily="34" charset="0"/>
              </a:rPr>
              <a:t>                       a x T</a:t>
            </a:r>
            <a:r>
              <a:rPr lang="en-US" altLang="en-US" sz="4800" baseline="-25000" dirty="0">
                <a:solidFill>
                  <a:srgbClr val="000000"/>
                </a:solidFill>
                <a:latin typeface="Corbel" panose="020B0503020204020204" pitchFamily="34" charset="0"/>
              </a:rPr>
              <a:t>o</a:t>
            </a:r>
          </a:p>
          <a:p>
            <a:pPr eaLnBrk="0" fontAlgn="base" hangingPunct="0">
              <a:spcBef>
                <a:spcPct val="0"/>
              </a:spcBef>
              <a:spcAft>
                <a:spcPct val="0"/>
              </a:spcAft>
              <a:buFontTx/>
              <a:buNone/>
            </a:pPr>
            <a:r>
              <a:rPr lang="en-US" altLang="en-US" sz="4800" dirty="0">
                <a:solidFill>
                  <a:srgbClr val="000000"/>
                </a:solidFill>
                <a:latin typeface="Corbel" panose="020B0503020204020204" pitchFamily="34" charset="0"/>
              </a:rPr>
              <a:t>                       a + T</a:t>
            </a:r>
            <a:r>
              <a:rPr lang="en-US" altLang="en-US" sz="4800" baseline="-25000" dirty="0">
                <a:solidFill>
                  <a:srgbClr val="000000"/>
                </a:solidFill>
                <a:latin typeface="Corbel" panose="020B0503020204020204" pitchFamily="34" charset="0"/>
              </a:rPr>
              <a:t>o</a:t>
            </a:r>
          </a:p>
          <a:p>
            <a:pPr eaLnBrk="0" fontAlgn="base" hangingPunct="0">
              <a:spcBef>
                <a:spcPct val="0"/>
              </a:spcBef>
              <a:spcAft>
                <a:spcPct val="0"/>
              </a:spcAft>
              <a:buFontTx/>
              <a:buNone/>
            </a:pPr>
            <a:endParaRPr lang="en-US" altLang="en-US" sz="4800" dirty="0">
              <a:solidFill>
                <a:srgbClr val="000000"/>
              </a:solidFill>
              <a:latin typeface="Corbel" panose="020B0503020204020204" pitchFamily="34" charset="0"/>
            </a:endParaRPr>
          </a:p>
        </p:txBody>
      </p:sp>
      <p:sp>
        <p:nvSpPr>
          <p:cNvPr id="13" name="TextBox 4"/>
          <p:cNvSpPr txBox="1">
            <a:spLocks noChangeArrowheads="1"/>
          </p:cNvSpPr>
          <p:nvPr/>
        </p:nvSpPr>
        <p:spPr bwMode="auto">
          <a:xfrm>
            <a:off x="2946628" y="2149928"/>
            <a:ext cx="23002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5400" dirty="0">
                <a:solidFill>
                  <a:srgbClr val="000000"/>
                </a:solidFill>
                <a:latin typeface="Corbel" panose="020B0503020204020204" pitchFamily="34" charset="0"/>
              </a:rPr>
              <a:t>T</a:t>
            </a:r>
            <a:r>
              <a:rPr lang="en-US" altLang="en-US" sz="5400" baseline="-25000" dirty="0">
                <a:solidFill>
                  <a:srgbClr val="000000"/>
                </a:solidFill>
                <a:latin typeface="Corbel" panose="020B0503020204020204" pitchFamily="34" charset="0"/>
              </a:rPr>
              <a:t>1</a:t>
            </a:r>
            <a:r>
              <a:rPr lang="en-US" altLang="en-US" sz="3600" dirty="0">
                <a:solidFill>
                  <a:srgbClr val="000000"/>
                </a:solidFill>
                <a:latin typeface="Corbel" panose="020B0503020204020204" pitchFamily="34" charset="0"/>
              </a:rPr>
              <a:t>  =       </a:t>
            </a:r>
          </a:p>
          <a:p>
            <a:pPr eaLnBrk="0" fontAlgn="base" hangingPunct="0">
              <a:spcBef>
                <a:spcPct val="0"/>
              </a:spcBef>
              <a:spcAft>
                <a:spcPct val="0"/>
              </a:spcAft>
              <a:buFontTx/>
              <a:buNone/>
            </a:pPr>
            <a:endParaRPr lang="en-US" altLang="en-US" sz="3600" dirty="0">
              <a:solidFill>
                <a:srgbClr val="000000"/>
              </a:solidFill>
              <a:latin typeface="Corbel" panose="020B0503020204020204" pitchFamily="34" charset="0"/>
            </a:endParaRPr>
          </a:p>
        </p:txBody>
      </p:sp>
      <p:cxnSp>
        <p:nvCxnSpPr>
          <p:cNvPr id="14" name="Straight Connector 6"/>
          <p:cNvCxnSpPr>
            <a:cxnSpLocks noChangeShapeType="1"/>
          </p:cNvCxnSpPr>
          <p:nvPr/>
        </p:nvCxnSpPr>
        <p:spPr bwMode="auto">
          <a:xfrm>
            <a:off x="4694464" y="2713490"/>
            <a:ext cx="1924050" cy="0"/>
          </a:xfrm>
          <a:prstGeom prst="line">
            <a:avLst/>
          </a:prstGeom>
          <a:noFill/>
          <a:ln w="381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8" name="Rectangle 17"/>
          <p:cNvSpPr/>
          <p:nvPr/>
        </p:nvSpPr>
        <p:spPr bwMode="auto">
          <a:xfrm>
            <a:off x="1328058" y="4269240"/>
            <a:ext cx="8392886" cy="1608547"/>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latin typeface="Corbel" panose="020B0503020204020204" pitchFamily="34" charset="0"/>
            </a:endParaRPr>
          </a:p>
        </p:txBody>
      </p:sp>
      <p:sp>
        <p:nvSpPr>
          <p:cNvPr id="19" name="TextBox 18"/>
          <p:cNvSpPr txBox="1">
            <a:spLocks noChangeArrowheads="1"/>
          </p:cNvSpPr>
          <p:nvPr/>
        </p:nvSpPr>
        <p:spPr bwMode="auto">
          <a:xfrm>
            <a:off x="1548247" y="4295922"/>
            <a:ext cx="79990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ts val="1200"/>
              </a:spcAft>
              <a:buNone/>
            </a:pPr>
            <a:r>
              <a:rPr lang="en-US" altLang="en-US" sz="2800" dirty="0">
                <a:solidFill>
                  <a:schemeClr val="bg1"/>
                </a:solidFill>
                <a:latin typeface="Corbel" panose="020B0503020204020204" pitchFamily="34" charset="0"/>
              </a:rPr>
              <a:t>Some people are initially intimidated by this formula, but they should not. It involves just three simple actions: addition, multiplication, and division.</a:t>
            </a:r>
          </a:p>
        </p:txBody>
      </p:sp>
      <p:sp>
        <p:nvSpPr>
          <p:cNvPr id="22" name="Rectangle 21"/>
          <p:cNvSpPr/>
          <p:nvPr/>
        </p:nvSpPr>
        <p:spPr bwMode="auto">
          <a:xfrm>
            <a:off x="707571" y="4044085"/>
            <a:ext cx="9535886" cy="2189385"/>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latin typeface="Corbel" panose="020B0503020204020204" pitchFamily="34" charset="0"/>
            </a:endParaRPr>
          </a:p>
        </p:txBody>
      </p:sp>
      <p:sp>
        <p:nvSpPr>
          <p:cNvPr id="23" name="TextBox 22"/>
          <p:cNvSpPr txBox="1">
            <a:spLocks noChangeArrowheads="1"/>
          </p:cNvSpPr>
          <p:nvPr/>
        </p:nvSpPr>
        <p:spPr bwMode="auto">
          <a:xfrm>
            <a:off x="944267" y="4114801"/>
            <a:ext cx="9195134" cy="196977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ts val="600"/>
              </a:spcAft>
              <a:buFontTx/>
              <a:buNone/>
            </a:pPr>
            <a:r>
              <a:rPr lang="en-US" altLang="en-US" sz="2800" i="1" dirty="0">
                <a:solidFill>
                  <a:schemeClr val="bg1"/>
                </a:solidFill>
                <a:latin typeface="Calibri" panose="020F0502020204030204" pitchFamily="34" charset="0"/>
              </a:rPr>
              <a:t>T</a:t>
            </a:r>
            <a:r>
              <a:rPr lang="en-US" altLang="en-US" sz="2800" i="1" baseline="-25000" dirty="0">
                <a:solidFill>
                  <a:schemeClr val="bg1"/>
                </a:solidFill>
                <a:latin typeface="Calibri" panose="020F0502020204030204" pitchFamily="34" charset="0"/>
              </a:rPr>
              <a:t>1</a:t>
            </a:r>
            <a:r>
              <a:rPr lang="en-US" altLang="en-US" sz="2800" baseline="-25000" dirty="0">
                <a:solidFill>
                  <a:schemeClr val="bg1"/>
                </a:solidFill>
                <a:latin typeface="Calibri" panose="020F0502020204030204" pitchFamily="34" charset="0"/>
              </a:rPr>
              <a:t>  </a:t>
            </a:r>
            <a:r>
              <a:rPr lang="en-US" altLang="en-US" sz="2800" dirty="0">
                <a:solidFill>
                  <a:schemeClr val="bg1"/>
                </a:solidFill>
                <a:latin typeface="Calibri" panose="020F0502020204030204" pitchFamily="34" charset="0"/>
              </a:rPr>
              <a:t>is the new bound rate, </a:t>
            </a:r>
            <a:r>
              <a:rPr lang="en-US" altLang="en-US" sz="2800" i="1" dirty="0">
                <a:solidFill>
                  <a:schemeClr val="bg1"/>
                </a:solidFill>
                <a:latin typeface="Calibri" panose="020F0502020204030204" pitchFamily="34" charset="0"/>
              </a:rPr>
              <a:t>T</a:t>
            </a:r>
            <a:r>
              <a:rPr lang="en-US" altLang="en-US" sz="3200" i="1" baseline="-25000" dirty="0">
                <a:solidFill>
                  <a:schemeClr val="bg1"/>
                </a:solidFill>
                <a:latin typeface="Calibri" panose="020F0502020204030204" pitchFamily="34" charset="0"/>
              </a:rPr>
              <a:t>o</a:t>
            </a:r>
            <a:r>
              <a:rPr lang="en-US" altLang="en-US" sz="2800" i="1" dirty="0">
                <a:solidFill>
                  <a:schemeClr val="bg1"/>
                </a:solidFill>
                <a:latin typeface="Calibri" panose="020F0502020204030204" pitchFamily="34" charset="0"/>
              </a:rPr>
              <a:t> </a:t>
            </a:r>
            <a:r>
              <a:rPr lang="en-US" altLang="en-US" sz="2800" dirty="0">
                <a:solidFill>
                  <a:schemeClr val="bg1"/>
                </a:solidFill>
                <a:latin typeface="Calibri" panose="020F0502020204030204" pitchFamily="34" charset="0"/>
              </a:rPr>
              <a:t>the existing one.</a:t>
            </a:r>
          </a:p>
          <a:p>
            <a:pPr eaLnBrk="0" fontAlgn="base" hangingPunct="0">
              <a:spcBef>
                <a:spcPct val="0"/>
              </a:spcBef>
              <a:spcAft>
                <a:spcPts val="600"/>
              </a:spcAft>
              <a:buFontTx/>
              <a:buNone/>
            </a:pPr>
            <a:r>
              <a:rPr lang="en-US" altLang="en-US" sz="2800" i="1" dirty="0">
                <a:solidFill>
                  <a:schemeClr val="bg1"/>
                </a:solidFill>
                <a:latin typeface="Calibri" panose="020F0502020204030204" pitchFamily="34" charset="0"/>
              </a:rPr>
              <a:t>a</a:t>
            </a:r>
            <a:r>
              <a:rPr lang="en-US" altLang="en-US" sz="2800" dirty="0">
                <a:solidFill>
                  <a:schemeClr val="bg1"/>
                </a:solidFill>
                <a:latin typeface="Calibri" panose="020F0502020204030204" pitchFamily="34" charset="0"/>
              </a:rPr>
              <a:t> is the coefficient of reduction.</a:t>
            </a:r>
          </a:p>
          <a:p>
            <a:pPr eaLnBrk="0" fontAlgn="base" hangingPunct="0">
              <a:spcBef>
                <a:spcPct val="0"/>
              </a:spcBef>
              <a:spcAft>
                <a:spcPts val="600"/>
              </a:spcAft>
              <a:buFontTx/>
              <a:buNone/>
            </a:pPr>
            <a:r>
              <a:rPr lang="en-US" altLang="en-US" sz="2800" dirty="0">
                <a:solidFill>
                  <a:schemeClr val="bg1"/>
                </a:solidFill>
                <a:latin typeface="Calibri" panose="020F0502020204030204" pitchFamily="34" charset="0"/>
              </a:rPr>
              <a:t>That </a:t>
            </a:r>
            <a:r>
              <a:rPr lang="en-US" altLang="en-US" sz="2800" i="1" dirty="0">
                <a:solidFill>
                  <a:schemeClr val="bg1"/>
                </a:solidFill>
                <a:latin typeface="Calibri" panose="020F0502020204030204" pitchFamily="34" charset="0"/>
              </a:rPr>
              <a:t>a</a:t>
            </a:r>
            <a:r>
              <a:rPr lang="en-US" altLang="en-US" sz="2800" dirty="0">
                <a:solidFill>
                  <a:schemeClr val="bg1"/>
                </a:solidFill>
                <a:latin typeface="Calibri" panose="020F0502020204030204" pitchFamily="34" charset="0"/>
              </a:rPr>
              <a:t> value is the maximum level that any tariff can be, and the higher the existing tariff the greater the cut.</a:t>
            </a:r>
          </a:p>
        </p:txBody>
      </p:sp>
      <p:pic>
        <p:nvPicPr>
          <p:cNvPr id="3" name="Picture 2">
            <a:extLst>
              <a:ext uri="{FF2B5EF4-FFF2-40B4-BE49-F238E27FC236}">
                <a16:creationId xmlns:a16="http://schemas.microsoft.com/office/drawing/2014/main" id="{EC94B970-7707-8C34-AA50-E752B4EAD189}"/>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1956471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style.rotation</p:attrName>
                                        </p:attrNameLst>
                                      </p:cBhvr>
                                      <p:tavLst>
                                        <p:tav tm="0">
                                          <p:val>
                                            <p:fltVal val="90"/>
                                          </p:val>
                                        </p:tav>
                                        <p:tav tm="100000">
                                          <p:val>
                                            <p:fltVal val="0"/>
                                          </p:val>
                                        </p:tav>
                                      </p:tavLst>
                                    </p:anim>
                                    <p:animEffect transition="in" filter="fade">
                                      <p:cBhvr>
                                        <p:cTn id="3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Calculating the Swiss Formula</a:t>
            </a:r>
          </a:p>
        </p:txBody>
      </p:sp>
      <p:sp>
        <p:nvSpPr>
          <p:cNvPr id="20" name="Text Box 3"/>
          <p:cNvSpPr txBox="1">
            <a:spLocks noChangeArrowheads="1"/>
          </p:cNvSpPr>
          <p:nvPr/>
        </p:nvSpPr>
        <p:spPr bwMode="auto">
          <a:xfrm>
            <a:off x="966854" y="2413300"/>
            <a:ext cx="8610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dirty="0">
                <a:solidFill>
                  <a:srgbClr val="000000"/>
                </a:solidFill>
                <a:latin typeface="Calibri" panose="020F0502020204030204" pitchFamily="34" charset="0"/>
              </a:rPr>
              <a:t>New rate = (</a:t>
            </a:r>
            <a:r>
              <a:rPr lang="en-US" altLang="en-US" sz="2800" i="1" dirty="0">
                <a:solidFill>
                  <a:srgbClr val="000000"/>
                </a:solidFill>
                <a:latin typeface="Calibri" panose="020F0502020204030204" pitchFamily="34" charset="0"/>
              </a:rPr>
              <a:t>a</a:t>
            </a:r>
            <a:r>
              <a:rPr lang="en-US" altLang="en-US" sz="2800" dirty="0">
                <a:solidFill>
                  <a:srgbClr val="000000"/>
                </a:solidFill>
                <a:latin typeface="Calibri" panose="020F0502020204030204" pitchFamily="34" charset="0"/>
              </a:rPr>
              <a:t> x current rate) ÷ (</a:t>
            </a:r>
            <a:r>
              <a:rPr lang="en-US" altLang="en-US" sz="2800" i="1" dirty="0">
                <a:solidFill>
                  <a:srgbClr val="000000"/>
                </a:solidFill>
                <a:latin typeface="Calibri" panose="020F0502020204030204" pitchFamily="34" charset="0"/>
              </a:rPr>
              <a:t>a</a:t>
            </a:r>
            <a:r>
              <a:rPr lang="en-US" altLang="en-US" sz="2800" dirty="0">
                <a:solidFill>
                  <a:srgbClr val="000000"/>
                </a:solidFill>
                <a:latin typeface="Calibri" panose="020F0502020204030204" pitchFamily="34" charset="0"/>
              </a:rPr>
              <a:t> + current rate) </a:t>
            </a:r>
          </a:p>
          <a:p>
            <a:pPr eaLnBrk="0" fontAlgn="base" hangingPunct="0">
              <a:spcBef>
                <a:spcPct val="0"/>
              </a:spcBef>
              <a:spcAft>
                <a:spcPct val="0"/>
              </a:spcAft>
              <a:buFontTx/>
              <a:buNone/>
            </a:pPr>
            <a:endParaRPr lang="en-US" altLang="en-US" sz="1200" dirty="0">
              <a:solidFill>
                <a:srgbClr val="000000"/>
              </a:solidFill>
              <a:latin typeface="Calibri" panose="020F0502020204030204" pitchFamily="34" charset="0"/>
            </a:endParaRPr>
          </a:p>
          <a:p>
            <a:pPr eaLnBrk="0" fontAlgn="base" hangingPunct="0">
              <a:spcBef>
                <a:spcPct val="0"/>
              </a:spcBef>
              <a:spcAft>
                <a:spcPct val="0"/>
              </a:spcAft>
              <a:buFontTx/>
              <a:buNone/>
            </a:pPr>
            <a:r>
              <a:rPr lang="en-US" altLang="en-US" sz="2800" dirty="0">
                <a:solidFill>
                  <a:srgbClr val="000000"/>
                </a:solidFill>
                <a:latin typeface="Calibri" panose="020F0502020204030204" pitchFamily="34" charset="0"/>
              </a:rPr>
              <a:t>So if </a:t>
            </a:r>
            <a:r>
              <a:rPr lang="en-US" altLang="en-US" sz="2800" i="1" dirty="0">
                <a:solidFill>
                  <a:srgbClr val="000000"/>
                </a:solidFill>
                <a:latin typeface="Calibri" panose="020F0502020204030204" pitchFamily="34" charset="0"/>
              </a:rPr>
              <a:t>a </a:t>
            </a:r>
            <a:r>
              <a:rPr lang="en-US" altLang="en-US" sz="2800" dirty="0">
                <a:solidFill>
                  <a:srgbClr val="000000"/>
                </a:solidFill>
                <a:latin typeface="Calibri" panose="020F0502020204030204" pitchFamily="34" charset="0"/>
              </a:rPr>
              <a:t>= 15, then:</a:t>
            </a:r>
          </a:p>
          <a:p>
            <a:pPr eaLnBrk="0" fontAlgn="base" hangingPunct="0">
              <a:spcBef>
                <a:spcPct val="0"/>
              </a:spcBef>
              <a:spcAft>
                <a:spcPct val="0"/>
              </a:spcAft>
              <a:buFontTx/>
              <a:buNone/>
            </a:pPr>
            <a:r>
              <a:rPr lang="en-US" altLang="en-US" sz="2800" dirty="0">
                <a:solidFill>
                  <a:srgbClr val="000000"/>
                </a:solidFill>
                <a:latin typeface="Calibri" panose="020F0502020204030204" pitchFamily="34" charset="0"/>
              </a:rPr>
              <a:t>New rate = (15 x current rate) ÷ (15 + current rate)</a:t>
            </a:r>
          </a:p>
          <a:p>
            <a:pPr eaLnBrk="0" fontAlgn="base" hangingPunct="0">
              <a:spcBef>
                <a:spcPct val="0"/>
              </a:spcBef>
              <a:spcAft>
                <a:spcPct val="0"/>
              </a:spcAft>
              <a:buFontTx/>
              <a:buNone/>
            </a:pPr>
            <a:endParaRPr lang="en-US" altLang="en-US" sz="1200" dirty="0">
              <a:solidFill>
                <a:srgbClr val="000000"/>
              </a:solidFill>
              <a:latin typeface="Calibri" panose="020F0502020204030204" pitchFamily="34" charset="0"/>
            </a:endParaRPr>
          </a:p>
          <a:p>
            <a:pPr eaLnBrk="0" fontAlgn="base" hangingPunct="0">
              <a:spcBef>
                <a:spcPct val="0"/>
              </a:spcBef>
              <a:spcAft>
                <a:spcPct val="0"/>
              </a:spcAft>
              <a:buFontTx/>
              <a:buNone/>
            </a:pPr>
            <a:r>
              <a:rPr lang="en-US" altLang="en-US" sz="2800" dirty="0">
                <a:solidFill>
                  <a:srgbClr val="000000"/>
                </a:solidFill>
                <a:latin typeface="Calibri" panose="020F0502020204030204" pitchFamily="34" charset="0"/>
              </a:rPr>
              <a:t>Suppose that the existing binding = 20%    </a:t>
            </a:r>
          </a:p>
          <a:p>
            <a:pPr eaLnBrk="0" fontAlgn="base" hangingPunct="0">
              <a:spcBef>
                <a:spcPct val="0"/>
              </a:spcBef>
              <a:spcAft>
                <a:spcPct val="0"/>
              </a:spcAft>
              <a:buFontTx/>
              <a:buNone/>
            </a:pPr>
            <a:r>
              <a:rPr lang="en-US" altLang="en-US" sz="2800" dirty="0">
                <a:solidFill>
                  <a:srgbClr val="000000"/>
                </a:solidFill>
                <a:latin typeface="Calibri" panose="020F0502020204030204" pitchFamily="34" charset="0"/>
              </a:rPr>
              <a:t>New binding = (15 x 20) ÷ (15 + 20) </a:t>
            </a:r>
          </a:p>
          <a:p>
            <a:pPr eaLnBrk="0" fontAlgn="base" hangingPunct="0">
              <a:spcBef>
                <a:spcPct val="0"/>
              </a:spcBef>
              <a:spcAft>
                <a:spcPct val="0"/>
              </a:spcAft>
              <a:buFontTx/>
              <a:buNone/>
            </a:pPr>
            <a:r>
              <a:rPr lang="en-US" altLang="en-US" sz="2800" dirty="0">
                <a:solidFill>
                  <a:srgbClr val="000000"/>
                </a:solidFill>
                <a:latin typeface="Calibri" panose="020F0502020204030204" pitchFamily="34" charset="0"/>
              </a:rPr>
              <a:t>New binding = 300 ÷ 35</a:t>
            </a:r>
          </a:p>
          <a:p>
            <a:pPr eaLnBrk="0" fontAlgn="base" hangingPunct="0">
              <a:spcBef>
                <a:spcPct val="0"/>
              </a:spcBef>
              <a:spcAft>
                <a:spcPct val="0"/>
              </a:spcAft>
              <a:buFontTx/>
              <a:buNone/>
            </a:pPr>
            <a:r>
              <a:rPr lang="en-US" altLang="en-US" sz="2800" dirty="0">
                <a:solidFill>
                  <a:srgbClr val="000000"/>
                </a:solidFill>
                <a:latin typeface="Calibri" panose="020F0502020204030204" pitchFamily="34" charset="0"/>
              </a:rPr>
              <a:t>New binding = 8.6%</a:t>
            </a:r>
          </a:p>
          <a:p>
            <a:pPr eaLnBrk="0" fontAlgn="base" hangingPunct="0">
              <a:spcBef>
                <a:spcPct val="0"/>
              </a:spcBef>
              <a:spcAft>
                <a:spcPct val="0"/>
              </a:spcAft>
              <a:buFontTx/>
              <a:buNone/>
            </a:pPr>
            <a:endParaRPr lang="en-US" altLang="en-US" sz="1100" dirty="0">
              <a:solidFill>
                <a:srgbClr val="000000"/>
              </a:solidFill>
              <a:latin typeface="Calibri" panose="020F0502020204030204" pitchFamily="34" charset="0"/>
            </a:endParaRPr>
          </a:p>
          <a:p>
            <a:pPr eaLnBrk="0" fontAlgn="base" hangingPunct="0">
              <a:spcBef>
                <a:spcPct val="0"/>
              </a:spcBef>
              <a:spcAft>
                <a:spcPct val="0"/>
              </a:spcAft>
              <a:buFontTx/>
              <a:buNone/>
            </a:pPr>
            <a:r>
              <a:rPr lang="en-US" altLang="en-US" sz="2800" dirty="0">
                <a:solidFill>
                  <a:srgbClr val="000000"/>
                </a:solidFill>
                <a:latin typeface="Calibri" panose="020F0502020204030204" pitchFamily="34" charset="0"/>
              </a:rPr>
              <a:t>This can of course be easily done with Excel.</a:t>
            </a:r>
          </a:p>
        </p:txBody>
      </p:sp>
      <p:sp>
        <p:nvSpPr>
          <p:cNvPr id="21" name="TextBox 20">
            <a:extLst>
              <a:ext uri="{FF2B5EF4-FFF2-40B4-BE49-F238E27FC236}">
                <a16:creationId xmlns:a16="http://schemas.microsoft.com/office/drawing/2014/main" id="{AD925538-3296-44F4-B276-3C0843A04A34}"/>
              </a:ext>
            </a:extLst>
          </p:cNvPr>
          <p:cNvSpPr txBox="1">
            <a:spLocks noChangeArrowheads="1"/>
          </p:cNvSpPr>
          <p:nvPr/>
        </p:nvSpPr>
        <p:spPr bwMode="auto">
          <a:xfrm>
            <a:off x="2100943" y="943450"/>
            <a:ext cx="65532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ts val="1200"/>
              </a:spcAft>
              <a:buFontTx/>
              <a:buNone/>
            </a:pPr>
            <a:r>
              <a:rPr lang="en-US" altLang="en-US" sz="3200" dirty="0">
                <a:solidFill>
                  <a:srgbClr val="000000"/>
                </a:solidFill>
                <a:latin typeface="Calibri" panose="020F0502020204030204" pitchFamily="34" charset="0"/>
              </a:rPr>
              <a:t>                        a x T</a:t>
            </a:r>
            <a:r>
              <a:rPr lang="en-US" altLang="en-US" sz="3200" baseline="-25000" dirty="0">
                <a:solidFill>
                  <a:srgbClr val="000000"/>
                </a:solidFill>
                <a:latin typeface="Calibri" panose="020F0502020204030204" pitchFamily="34" charset="0"/>
              </a:rPr>
              <a:t>o</a:t>
            </a:r>
          </a:p>
          <a:p>
            <a:pPr eaLnBrk="0" fontAlgn="base" hangingPunct="0">
              <a:spcBef>
                <a:spcPct val="0"/>
              </a:spcBef>
              <a:spcAft>
                <a:spcPct val="0"/>
              </a:spcAft>
              <a:buFontTx/>
              <a:buNone/>
            </a:pPr>
            <a:r>
              <a:rPr lang="en-US" altLang="en-US" sz="3200" dirty="0">
                <a:solidFill>
                  <a:srgbClr val="000000"/>
                </a:solidFill>
                <a:latin typeface="Calibri" panose="020F0502020204030204" pitchFamily="34" charset="0"/>
              </a:rPr>
              <a:t>                        a + T</a:t>
            </a:r>
            <a:r>
              <a:rPr lang="en-US" altLang="en-US" sz="3200" baseline="-25000" dirty="0">
                <a:solidFill>
                  <a:srgbClr val="000000"/>
                </a:solidFill>
                <a:latin typeface="Calibri" panose="020F0502020204030204" pitchFamily="34" charset="0"/>
              </a:rPr>
              <a:t>o</a:t>
            </a:r>
          </a:p>
          <a:p>
            <a:pPr eaLnBrk="0" fontAlgn="base" hangingPunct="0">
              <a:spcBef>
                <a:spcPct val="0"/>
              </a:spcBef>
              <a:spcAft>
                <a:spcPct val="0"/>
              </a:spcAft>
              <a:buFontTx/>
              <a:buNone/>
            </a:pPr>
            <a:endParaRPr lang="en-US" altLang="en-US" sz="3200" dirty="0">
              <a:solidFill>
                <a:srgbClr val="000000"/>
              </a:solidFill>
              <a:latin typeface="Calibri" panose="020F0502020204030204" pitchFamily="34" charset="0"/>
            </a:endParaRPr>
          </a:p>
        </p:txBody>
      </p:sp>
      <p:sp>
        <p:nvSpPr>
          <p:cNvPr id="24" name="TextBox 23">
            <a:extLst>
              <a:ext uri="{FF2B5EF4-FFF2-40B4-BE49-F238E27FC236}">
                <a16:creationId xmlns:a16="http://schemas.microsoft.com/office/drawing/2014/main" id="{B02263DE-E1FE-455C-9859-7B27E37FC7B5}"/>
              </a:ext>
            </a:extLst>
          </p:cNvPr>
          <p:cNvSpPr txBox="1">
            <a:spLocks noChangeArrowheads="1"/>
          </p:cNvSpPr>
          <p:nvPr/>
        </p:nvSpPr>
        <p:spPr bwMode="auto">
          <a:xfrm>
            <a:off x="3008591" y="1219199"/>
            <a:ext cx="24124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dirty="0">
                <a:solidFill>
                  <a:srgbClr val="000000"/>
                </a:solidFill>
                <a:latin typeface="Calibri" panose="020F0502020204030204" pitchFamily="34" charset="0"/>
              </a:rPr>
              <a:t>T</a:t>
            </a:r>
            <a:r>
              <a:rPr lang="en-US" altLang="en-US" sz="3600" baseline="-25000" dirty="0">
                <a:solidFill>
                  <a:srgbClr val="000000"/>
                </a:solidFill>
                <a:latin typeface="Calibri" panose="020F0502020204030204" pitchFamily="34" charset="0"/>
              </a:rPr>
              <a:t>1</a:t>
            </a:r>
            <a:r>
              <a:rPr lang="en-US" altLang="en-US" sz="2000" dirty="0">
                <a:solidFill>
                  <a:srgbClr val="000000"/>
                </a:solidFill>
                <a:latin typeface="Calibri" panose="020F0502020204030204" pitchFamily="34" charset="0"/>
              </a:rPr>
              <a:t>  =         </a:t>
            </a:r>
          </a:p>
          <a:p>
            <a:pPr eaLnBrk="0" fontAlgn="base" hangingPunct="0">
              <a:spcBef>
                <a:spcPct val="0"/>
              </a:spcBef>
              <a:spcAft>
                <a:spcPct val="0"/>
              </a:spcAft>
              <a:buFontTx/>
              <a:buNone/>
            </a:pPr>
            <a:endParaRPr lang="en-US" altLang="en-US" sz="2000" dirty="0">
              <a:solidFill>
                <a:srgbClr val="000000"/>
              </a:solidFill>
              <a:latin typeface="Calibri" panose="020F0502020204030204" pitchFamily="34" charset="0"/>
            </a:endParaRPr>
          </a:p>
        </p:txBody>
      </p:sp>
      <p:cxnSp>
        <p:nvCxnSpPr>
          <p:cNvPr id="25" name="Straight Connector 6">
            <a:extLst>
              <a:ext uri="{FF2B5EF4-FFF2-40B4-BE49-F238E27FC236}">
                <a16:creationId xmlns:a16="http://schemas.microsoft.com/office/drawing/2014/main" id="{194BDBDD-E1EB-4855-9F65-831741C3CBAD}"/>
              </a:ext>
            </a:extLst>
          </p:cNvPr>
          <p:cNvCxnSpPr>
            <a:cxnSpLocks noChangeShapeType="1"/>
          </p:cNvCxnSpPr>
          <p:nvPr/>
        </p:nvCxnSpPr>
        <p:spPr bwMode="auto">
          <a:xfrm>
            <a:off x="4125687" y="1600198"/>
            <a:ext cx="1143000" cy="0"/>
          </a:xfrm>
          <a:prstGeom prst="line">
            <a:avLst/>
          </a:prstGeom>
          <a:noFill/>
          <a:ln w="381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6" name="Rectangle 25"/>
          <p:cNvSpPr/>
          <p:nvPr/>
        </p:nvSpPr>
        <p:spPr bwMode="auto">
          <a:xfrm>
            <a:off x="707571" y="3624621"/>
            <a:ext cx="10156372" cy="2870702"/>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latin typeface="Corbel" panose="020B0503020204020204" pitchFamily="34" charset="0"/>
            </a:endParaRPr>
          </a:p>
        </p:txBody>
      </p:sp>
      <p:sp>
        <p:nvSpPr>
          <p:cNvPr id="27" name="TextBox 26"/>
          <p:cNvSpPr txBox="1">
            <a:spLocks noChangeArrowheads="1"/>
          </p:cNvSpPr>
          <p:nvPr/>
        </p:nvSpPr>
        <p:spPr bwMode="auto">
          <a:xfrm>
            <a:off x="858577" y="3773641"/>
            <a:ext cx="9832590" cy="2477601"/>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ts val="600"/>
              </a:spcAft>
              <a:buFontTx/>
              <a:buNone/>
            </a:pPr>
            <a:r>
              <a:rPr lang="en-US" altLang="en-US" sz="2800" b="1" dirty="0">
                <a:solidFill>
                  <a:schemeClr val="bg1"/>
                </a:solidFill>
                <a:latin typeface="Calibri" panose="020F0502020204030204" pitchFamily="34" charset="0"/>
              </a:rPr>
              <a:t>Main Points about the Swiss Formula</a:t>
            </a:r>
            <a:r>
              <a:rPr lang="en-US" altLang="en-US" sz="2800" dirty="0">
                <a:solidFill>
                  <a:schemeClr val="bg1"/>
                </a:solidFill>
                <a:latin typeface="Calibri" panose="020F0502020204030204" pitchFamily="34" charset="0"/>
              </a:rPr>
              <a:t>:</a:t>
            </a:r>
          </a:p>
          <a:p>
            <a:pPr eaLnBrk="0" fontAlgn="base" hangingPunct="0">
              <a:spcBef>
                <a:spcPct val="0"/>
              </a:spcBef>
              <a:spcAft>
                <a:spcPts val="600"/>
              </a:spcAft>
              <a:buFontTx/>
              <a:buNone/>
            </a:pPr>
            <a:r>
              <a:rPr lang="en-US" altLang="en-US" sz="2800" dirty="0">
                <a:solidFill>
                  <a:schemeClr val="bg1"/>
                </a:solidFill>
                <a:latin typeface="Calibri" panose="020F0502020204030204" pitchFamily="34" charset="0"/>
              </a:rPr>
              <a:t>It aggressively attacks peak tariffs.</a:t>
            </a:r>
          </a:p>
          <a:p>
            <a:pPr eaLnBrk="0" fontAlgn="base" hangingPunct="0">
              <a:spcBef>
                <a:spcPct val="0"/>
              </a:spcBef>
              <a:spcAft>
                <a:spcPts val="600"/>
              </a:spcAft>
              <a:buFontTx/>
              <a:buNone/>
            </a:pPr>
            <a:r>
              <a:rPr lang="en-US" altLang="en-US" sz="2800" dirty="0">
                <a:solidFill>
                  <a:schemeClr val="bg1"/>
                </a:solidFill>
                <a:latin typeface="Calibri" panose="020F0502020204030204" pitchFamily="34" charset="0"/>
              </a:rPr>
              <a:t>It has little effect on low tariffs.</a:t>
            </a:r>
          </a:p>
          <a:p>
            <a:pPr eaLnBrk="0" fontAlgn="base" hangingPunct="0">
              <a:spcBef>
                <a:spcPct val="0"/>
              </a:spcBef>
              <a:spcAft>
                <a:spcPts val="600"/>
              </a:spcAft>
              <a:buFontTx/>
              <a:buNone/>
            </a:pPr>
            <a:r>
              <a:rPr lang="en-US" altLang="en-US" sz="2800" dirty="0">
                <a:solidFill>
                  <a:schemeClr val="bg1"/>
                </a:solidFill>
                <a:latin typeface="Calibri" panose="020F0502020204030204" pitchFamily="34" charset="0"/>
              </a:rPr>
              <a:t>The ambition of the cut is inversely proportional to the magnitude of the </a:t>
            </a:r>
            <a:r>
              <a:rPr lang="en-US" altLang="en-US" sz="2800" i="1" dirty="0">
                <a:solidFill>
                  <a:schemeClr val="bg1"/>
                </a:solidFill>
                <a:latin typeface="Calibri" panose="020F0502020204030204" pitchFamily="34" charset="0"/>
              </a:rPr>
              <a:t>a </a:t>
            </a:r>
            <a:r>
              <a:rPr lang="en-US" altLang="en-US" sz="2800" dirty="0">
                <a:solidFill>
                  <a:schemeClr val="bg1"/>
                </a:solidFill>
                <a:latin typeface="Calibri" panose="020F0502020204030204" pitchFamily="34" charset="0"/>
              </a:rPr>
              <a:t>coefficient, which becomes the highest possible tariff.</a:t>
            </a:r>
          </a:p>
        </p:txBody>
      </p:sp>
      <p:sp>
        <p:nvSpPr>
          <p:cNvPr id="14" name="Rectangle 13"/>
          <p:cNvSpPr/>
          <p:nvPr/>
        </p:nvSpPr>
        <p:spPr bwMode="auto">
          <a:xfrm>
            <a:off x="718453" y="3475551"/>
            <a:ext cx="10156372" cy="3030654"/>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latin typeface="Corbel" panose="020B0503020204020204" pitchFamily="34" charset="0"/>
            </a:endParaRPr>
          </a:p>
        </p:txBody>
      </p:sp>
      <p:sp>
        <p:nvSpPr>
          <p:cNvPr id="18" name="TextBox 17"/>
          <p:cNvSpPr txBox="1">
            <a:spLocks noChangeArrowheads="1"/>
          </p:cNvSpPr>
          <p:nvPr/>
        </p:nvSpPr>
        <p:spPr bwMode="auto">
          <a:xfrm>
            <a:off x="956547" y="3664777"/>
            <a:ext cx="9832590" cy="2677656"/>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ts val="600"/>
              </a:spcAft>
              <a:buFontTx/>
              <a:buNone/>
            </a:pPr>
            <a:r>
              <a:rPr lang="en-US" altLang="en-US" sz="2800" dirty="0">
                <a:solidFill>
                  <a:schemeClr val="bg1"/>
                </a:solidFill>
                <a:latin typeface="Calibri" panose="020F0502020204030204" pitchFamily="34" charset="0"/>
              </a:rPr>
              <a:t>As long as countries continue to place greater emphasis on the negotiation via RTAs than in the WTO, especially for market-access deals, this knowledge of formulas (Swiss and others) will remain more potential than practical. Negotiations in RTAs focus not on </a:t>
            </a:r>
            <a:r>
              <a:rPr lang="en-US" altLang="en-US" sz="2800" i="1" dirty="0">
                <a:solidFill>
                  <a:schemeClr val="bg1"/>
                </a:solidFill>
                <a:latin typeface="Calibri" panose="020F0502020204030204" pitchFamily="34" charset="0"/>
              </a:rPr>
              <a:t>how much </a:t>
            </a:r>
            <a:r>
              <a:rPr lang="en-US" altLang="en-US" sz="2800" dirty="0">
                <a:solidFill>
                  <a:schemeClr val="bg1"/>
                </a:solidFill>
                <a:latin typeface="Calibri" panose="020F0502020204030204" pitchFamily="34" charset="0"/>
              </a:rPr>
              <a:t>to cut, but </a:t>
            </a:r>
            <a:r>
              <a:rPr lang="en-US" altLang="en-US" sz="2800" i="1" dirty="0">
                <a:solidFill>
                  <a:schemeClr val="bg1"/>
                </a:solidFill>
                <a:latin typeface="Calibri" panose="020F0502020204030204" pitchFamily="34" charset="0"/>
              </a:rPr>
              <a:t>how many </a:t>
            </a:r>
            <a:r>
              <a:rPr lang="en-US" altLang="en-US" sz="2800" dirty="0">
                <a:solidFill>
                  <a:schemeClr val="bg1"/>
                </a:solidFill>
                <a:latin typeface="Calibri" panose="020F0502020204030204" pitchFamily="34" charset="0"/>
              </a:rPr>
              <a:t>products, </a:t>
            </a:r>
            <a:r>
              <a:rPr lang="en-US" altLang="en-US" sz="2800" i="1" dirty="0">
                <a:solidFill>
                  <a:schemeClr val="bg1"/>
                </a:solidFill>
                <a:latin typeface="Calibri" panose="020F0502020204030204" pitchFamily="34" charset="0"/>
              </a:rPr>
              <a:t>how fast</a:t>
            </a:r>
            <a:r>
              <a:rPr lang="en-US" altLang="en-US" sz="2800" dirty="0">
                <a:solidFill>
                  <a:schemeClr val="bg1"/>
                </a:solidFill>
                <a:latin typeface="Calibri" panose="020F0502020204030204" pitchFamily="34" charset="0"/>
              </a:rPr>
              <a:t>, and with </a:t>
            </a:r>
            <a:r>
              <a:rPr lang="en-US" altLang="en-US" sz="2800" i="1" dirty="0">
                <a:solidFill>
                  <a:schemeClr val="bg1"/>
                </a:solidFill>
                <a:latin typeface="Calibri" panose="020F0502020204030204" pitchFamily="34" charset="0"/>
              </a:rPr>
              <a:t>what special provisions </a:t>
            </a:r>
            <a:r>
              <a:rPr lang="en-US" altLang="en-US" sz="2800" dirty="0">
                <a:solidFill>
                  <a:schemeClr val="bg1"/>
                </a:solidFill>
                <a:latin typeface="Calibri" panose="020F0502020204030204" pitchFamily="34" charset="0"/>
              </a:rPr>
              <a:t>such as safeguards and snap-backs.</a:t>
            </a:r>
          </a:p>
        </p:txBody>
      </p:sp>
      <p:pic>
        <p:nvPicPr>
          <p:cNvPr id="2" name="Picture 1">
            <a:extLst>
              <a:ext uri="{FF2B5EF4-FFF2-40B4-BE49-F238E27FC236}">
                <a16:creationId xmlns:a16="http://schemas.microsoft.com/office/drawing/2014/main" id="{2DC097D2-5218-8369-6E75-C021A590D2D8}"/>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871659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style.rotation</p:attrName>
                                        </p:attrNameLst>
                                      </p:cBhvr>
                                      <p:tavLst>
                                        <p:tav tm="0">
                                          <p:val>
                                            <p:fltVal val="90"/>
                                          </p:val>
                                        </p:tav>
                                        <p:tav tm="100000">
                                          <p:val>
                                            <p:fltVal val="0"/>
                                          </p:val>
                                        </p:tav>
                                      </p:tavLst>
                                    </p:anim>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4"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28B37716-5524-4957-B9C0-456DDF300B9A}"/>
              </a:ext>
            </a:extLst>
          </p:cNvPr>
          <p:cNvSpPr txBox="1">
            <a:spLocks noChangeArrowheads="1"/>
          </p:cNvSpPr>
          <p:nvPr/>
        </p:nvSpPr>
        <p:spPr>
          <a:xfrm>
            <a:off x="601784" y="-35396"/>
            <a:ext cx="7299115" cy="163395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ts val="600"/>
              </a:spcBef>
              <a:spcAft>
                <a:spcPts val="120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orbel" panose="020B0503020204020204" pitchFamily="34" charset="0"/>
                <a:ea typeface="Tahoma" panose="020B0604030504040204" pitchFamily="34" charset="0"/>
                <a:cs typeface="Tahoma" panose="020B0604030504040204" pitchFamily="34" charset="0"/>
              </a:rPr>
              <a:t>Bound and Applied Rates </a:t>
            </a:r>
            <a:br>
              <a:rPr kumimoji="0" lang="en-US" altLang="en-US" sz="2800" b="0" i="0" u="none" strike="noStrike" kern="1200" cap="none" spc="0" normalizeH="0" baseline="0" noProof="0" dirty="0">
                <a:ln>
                  <a:noFill/>
                </a:ln>
                <a:solidFill>
                  <a:srgbClr val="000000"/>
                </a:solidFill>
                <a:effectLst/>
                <a:uLnTx/>
                <a:uFillTx/>
                <a:latin typeface="Corbel" panose="020B0503020204020204" pitchFamily="34" charset="0"/>
                <a:ea typeface="Tahoma" panose="020B0604030504040204" pitchFamily="34" charset="0"/>
                <a:cs typeface="Tahoma" panose="020B0604030504040204" pitchFamily="34" charset="0"/>
              </a:rPr>
            </a:br>
            <a:r>
              <a:rPr kumimoji="0" lang="en-US" altLang="en-US" sz="1600" b="0" i="1" u="none" strike="noStrike" kern="1200" cap="none" spc="0" normalizeH="0" baseline="0" noProof="0" dirty="0">
                <a:ln>
                  <a:noFill/>
                </a:ln>
                <a:solidFill>
                  <a:srgbClr val="000000"/>
                </a:solidFill>
                <a:effectLst/>
                <a:uLnTx/>
                <a:uFillTx/>
                <a:latin typeface="Corbel" panose="020B0503020204020204" pitchFamily="34" charset="0"/>
                <a:ea typeface="Tahoma" panose="020B0604030504040204" pitchFamily="34" charset="0"/>
                <a:cs typeface="Tahoma" panose="020B0604030504040204" pitchFamily="34" charset="0"/>
              </a:rPr>
              <a:t>Unweighted Averages for All Products, 2022</a:t>
            </a:r>
            <a:endParaRPr kumimoji="0" lang="en-US" altLang="en-US" sz="2000" b="0" i="1" u="none" strike="noStrike" kern="1200" cap="none" spc="0" normalizeH="0" baseline="0" noProof="0" dirty="0">
              <a:ln>
                <a:noFill/>
              </a:ln>
              <a:solidFill>
                <a:srgbClr val="000000"/>
              </a:solidFill>
              <a:effectLst/>
              <a:uLnTx/>
              <a:uFillTx/>
              <a:latin typeface="Corbel" panose="020B050302020402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007224256"/>
              </p:ext>
            </p:extLst>
          </p:nvPr>
        </p:nvGraphicFramePr>
        <p:xfrm>
          <a:off x="110169" y="1329154"/>
          <a:ext cx="11843131" cy="55288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9058FDA4-C725-4B3D-8F91-6911047433CB}"/>
              </a:ext>
            </a:extLst>
          </p:cNvPr>
          <p:cNvSpPr/>
          <p:nvPr/>
        </p:nvSpPr>
        <p:spPr bwMode="auto">
          <a:xfrm>
            <a:off x="4381327" y="1360508"/>
            <a:ext cx="5161488" cy="1439626"/>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57F503AF-37A6-479B-A8C0-F8C934B43E9A}"/>
              </a:ext>
            </a:extLst>
          </p:cNvPr>
          <p:cNvSpPr txBox="1">
            <a:spLocks noChangeArrowheads="1"/>
          </p:cNvSpPr>
          <p:nvPr/>
        </p:nvSpPr>
        <p:spPr bwMode="auto">
          <a:xfrm>
            <a:off x="4556636" y="1404730"/>
            <a:ext cx="52301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What would happen to applied rates if we used a Swiss formula with an </a:t>
            </a:r>
            <a:r>
              <a:rPr kumimoji="0" lang="en-US" altLang="en-US" sz="2800" b="0" i="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a </a:t>
            </a: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coefficient of 15?</a:t>
            </a:r>
          </a:p>
        </p:txBody>
      </p:sp>
      <p:pic>
        <p:nvPicPr>
          <p:cNvPr id="4" name="Picture 3">
            <a:extLst>
              <a:ext uri="{FF2B5EF4-FFF2-40B4-BE49-F238E27FC236}">
                <a16:creationId xmlns:a16="http://schemas.microsoft.com/office/drawing/2014/main" id="{B4692A42-4817-558E-5B98-4C83543C5F48}"/>
              </a:ext>
            </a:extLst>
          </p:cNvPr>
          <p:cNvPicPr>
            <a:picLocks noChangeAspect="1"/>
          </p:cNvPicPr>
          <p:nvPr/>
        </p:nvPicPr>
        <p:blipFill rotWithShape="1">
          <a:blip r:embed="rId4"/>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697013302"/>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28B37716-5524-4957-B9C0-456DDF300B9A}"/>
              </a:ext>
            </a:extLst>
          </p:cNvPr>
          <p:cNvSpPr txBox="1">
            <a:spLocks noChangeArrowheads="1"/>
          </p:cNvSpPr>
          <p:nvPr/>
        </p:nvSpPr>
        <p:spPr>
          <a:xfrm>
            <a:off x="601784" y="-35396"/>
            <a:ext cx="7299115" cy="163395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ts val="600"/>
              </a:spcBef>
              <a:spcAft>
                <a:spcPts val="120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orbel" panose="020B0503020204020204" pitchFamily="34" charset="0"/>
                <a:ea typeface="Tahoma" panose="020B0604030504040204" pitchFamily="34" charset="0"/>
                <a:cs typeface="Tahoma" panose="020B0604030504040204" pitchFamily="34" charset="0"/>
              </a:rPr>
              <a:t>Bound and Applied Rates </a:t>
            </a:r>
            <a:br>
              <a:rPr kumimoji="0" lang="en-US" altLang="en-US" sz="2800" b="0" i="0" u="none" strike="noStrike" kern="1200" cap="none" spc="0" normalizeH="0" baseline="0" noProof="0" dirty="0">
                <a:ln>
                  <a:noFill/>
                </a:ln>
                <a:solidFill>
                  <a:srgbClr val="000000"/>
                </a:solidFill>
                <a:effectLst/>
                <a:uLnTx/>
                <a:uFillTx/>
                <a:latin typeface="Corbel" panose="020B0503020204020204" pitchFamily="34" charset="0"/>
                <a:ea typeface="Tahoma" panose="020B0604030504040204" pitchFamily="34" charset="0"/>
                <a:cs typeface="Tahoma" panose="020B0604030504040204" pitchFamily="34" charset="0"/>
              </a:rPr>
            </a:br>
            <a:r>
              <a:rPr kumimoji="0" lang="en-US" altLang="en-US" sz="1600" b="0" i="1" u="none" strike="noStrike" kern="1200" cap="none" spc="0" normalizeH="0" baseline="0" noProof="0" dirty="0">
                <a:ln>
                  <a:noFill/>
                </a:ln>
                <a:solidFill>
                  <a:srgbClr val="000000"/>
                </a:solidFill>
                <a:effectLst/>
                <a:uLnTx/>
                <a:uFillTx/>
                <a:latin typeface="Corbel" panose="020B0503020204020204" pitchFamily="34" charset="0"/>
                <a:ea typeface="Tahoma" panose="020B0604030504040204" pitchFamily="34" charset="0"/>
                <a:cs typeface="Tahoma" panose="020B0604030504040204" pitchFamily="34" charset="0"/>
              </a:rPr>
              <a:t>Unweighted Averages for All Products, 2022</a:t>
            </a:r>
            <a:endParaRPr kumimoji="0" lang="en-US" altLang="en-US" sz="2000" b="0" i="1" u="none" strike="noStrike" kern="1200" cap="none" spc="0" normalizeH="0" baseline="0" noProof="0" dirty="0">
              <a:ln>
                <a:noFill/>
              </a:ln>
              <a:solidFill>
                <a:srgbClr val="000000"/>
              </a:solidFill>
              <a:effectLst/>
              <a:uLnTx/>
              <a:uFillTx/>
              <a:latin typeface="Corbel" panose="020B050302020402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4692A42-4817-558E-5B98-4C83543C5F48}"/>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graphicFrame>
        <p:nvGraphicFramePr>
          <p:cNvPr id="3" name="Chart 2"/>
          <p:cNvGraphicFramePr>
            <a:graphicFrameLocks/>
          </p:cNvGraphicFramePr>
          <p:nvPr>
            <p:extLst>
              <p:ext uri="{D42A27DB-BD31-4B8C-83A1-F6EECF244321}">
                <p14:modId xmlns:p14="http://schemas.microsoft.com/office/powerpoint/2010/main" val="1197509068"/>
              </p:ext>
            </p:extLst>
          </p:nvPr>
        </p:nvGraphicFramePr>
        <p:xfrm>
          <a:off x="1" y="1329154"/>
          <a:ext cx="11964318" cy="53674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9058FDA4-C725-4B3D-8F91-6911047433CB}"/>
              </a:ext>
            </a:extLst>
          </p:cNvPr>
          <p:cNvSpPr/>
          <p:nvPr/>
        </p:nvSpPr>
        <p:spPr bwMode="auto">
          <a:xfrm>
            <a:off x="3571971" y="1445250"/>
            <a:ext cx="5687470" cy="1439626"/>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57F503AF-37A6-479B-A8C0-F8C934B43E9A}"/>
              </a:ext>
            </a:extLst>
          </p:cNvPr>
          <p:cNvSpPr txBox="1">
            <a:spLocks noChangeArrowheads="1"/>
          </p:cNvSpPr>
          <p:nvPr/>
        </p:nvSpPr>
        <p:spPr bwMode="auto">
          <a:xfrm>
            <a:off x="3789334" y="1486434"/>
            <a:ext cx="5388219" cy="1384995"/>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Every country would either (1) cut its applied rates or (2) remove most of the water from its schedule.</a:t>
            </a:r>
          </a:p>
        </p:txBody>
      </p:sp>
    </p:spTree>
    <p:extLst>
      <p:ext uri="{BB962C8B-B14F-4D97-AF65-F5344CB8AC3E}">
        <p14:creationId xmlns:p14="http://schemas.microsoft.com/office/powerpoint/2010/main" val="3285079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11368207" y="49427"/>
            <a:ext cx="763554" cy="674473"/>
          </a:xfrm>
          <a:prstGeom prst="rect">
            <a:avLst/>
          </a:prstGeom>
        </p:spPr>
      </p:pic>
      <p:pic>
        <p:nvPicPr>
          <p:cNvPr id="1075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01" y="822177"/>
            <a:ext cx="11982199" cy="621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05746" y="-493861"/>
            <a:ext cx="8469086"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Corbel" panose="020B0503020204020204" pitchFamily="34" charset="0"/>
                <a:ea typeface="+mj-ea"/>
                <a:cs typeface="+mj-cs"/>
              </a:rPr>
              <a:t>It Is Easy to Construct a Formula Cut Calculator</a:t>
            </a:r>
            <a:endParaRPr kumimoji="0" lang="en-US" altLang="en-US" sz="3600" b="1" i="0" u="none" strike="noStrike" kern="0" cap="none" spc="0" normalizeH="0" baseline="0" noProof="0" dirty="0">
              <a:ln>
                <a:noFill/>
              </a:ln>
              <a:solidFill>
                <a:srgbClr val="000000"/>
              </a:solidFill>
              <a:effectLst/>
              <a:uLnTx/>
              <a:uFillTx/>
              <a:latin typeface="Corbel" panose="020B0503020204020204" pitchFamily="34" charset="0"/>
              <a:ea typeface="+mj-ea"/>
              <a:cs typeface="+mj-cs"/>
            </a:endParaRPr>
          </a:p>
        </p:txBody>
      </p:sp>
    </p:spTree>
    <p:extLst>
      <p:ext uri="{BB962C8B-B14F-4D97-AF65-F5344CB8AC3E}">
        <p14:creationId xmlns:p14="http://schemas.microsoft.com/office/powerpoint/2010/main" val="1177110534"/>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Market-Access Negotiations in RTAs</a:t>
            </a:r>
            <a:endParaRPr lang="en-GB" sz="3600" dirty="0">
              <a:solidFill>
                <a:srgbClr val="0066CC"/>
              </a:solidFill>
            </a:endParaRPr>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3377416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Introductory Comments</a:t>
            </a:r>
            <a:endParaRPr lang="en-GB" sz="3600" dirty="0">
              <a:solidFill>
                <a:srgbClr val="0066CC"/>
              </a:solidFill>
            </a:endParaRPr>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521699839"/>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Outright Exclusions </a:t>
            </a:r>
            <a:r>
              <a:rPr lang="en-US" sz="4000" b="1" i="1" dirty="0">
                <a:solidFill>
                  <a:srgbClr val="0066CC"/>
                </a:solidFill>
              </a:rPr>
              <a:t>vs</a:t>
            </a:r>
            <a:r>
              <a:rPr lang="en-US" sz="4000" b="1" dirty="0">
                <a:solidFill>
                  <a:srgbClr val="0066CC"/>
                </a:solidFill>
              </a:rPr>
              <a:t>. Substantially All</a:t>
            </a:r>
          </a:p>
        </p:txBody>
      </p:sp>
      <p:sp>
        <p:nvSpPr>
          <p:cNvPr id="9" name="TextBox 8">
            <a:extLst>
              <a:ext uri="{FF2B5EF4-FFF2-40B4-BE49-F238E27FC236}">
                <a16:creationId xmlns:a16="http://schemas.microsoft.com/office/drawing/2014/main" id="{5981F125-99E0-4D3B-B9B4-06925325F4AF}"/>
              </a:ext>
            </a:extLst>
          </p:cNvPr>
          <p:cNvSpPr txBox="1"/>
          <p:nvPr/>
        </p:nvSpPr>
        <p:spPr>
          <a:xfrm>
            <a:off x="374915" y="1404959"/>
            <a:ext cx="11251027" cy="5016758"/>
          </a:xfrm>
          <a:prstGeom prst="rect">
            <a:avLst/>
          </a:prstGeom>
          <a:noFill/>
        </p:spPr>
        <p:txBody>
          <a:bodyPr wrap="square" rtlCol="0">
            <a:spAutoFit/>
          </a:bodyPr>
          <a:lstStyle/>
          <a:p>
            <a:r>
              <a:rPr lang="en-US" sz="4000" dirty="0">
                <a:solidFill>
                  <a:srgbClr val="0070C0"/>
                </a:solidFill>
                <a:cs typeface="Narkisim" panose="020E0502050101010101" pitchFamily="34" charset="-79"/>
              </a:rPr>
              <a:t>GATT Article XXIV provides that, </a:t>
            </a:r>
            <a:br>
              <a:rPr lang="en-US" sz="4000" dirty="0">
                <a:solidFill>
                  <a:srgbClr val="0070C0"/>
                </a:solidFill>
                <a:cs typeface="Narkisim" panose="020E0502050101010101" pitchFamily="34" charset="-79"/>
              </a:rPr>
            </a:br>
            <a:r>
              <a:rPr lang="en-US" sz="4000" dirty="0">
                <a:solidFill>
                  <a:srgbClr val="0070C0"/>
                </a:solidFill>
                <a:cs typeface="Narkisim" panose="020E0502050101010101" pitchFamily="34" charset="-79"/>
              </a:rPr>
              <a:t>“A free-trade area shall be understood to </a:t>
            </a:r>
            <a:br>
              <a:rPr lang="en-US" sz="4000" dirty="0">
                <a:solidFill>
                  <a:srgbClr val="0070C0"/>
                </a:solidFill>
                <a:cs typeface="Narkisim" panose="020E0502050101010101" pitchFamily="34" charset="-79"/>
              </a:rPr>
            </a:br>
            <a:r>
              <a:rPr lang="en-US" sz="4000" dirty="0">
                <a:solidFill>
                  <a:srgbClr val="0070C0"/>
                </a:solidFill>
                <a:cs typeface="Narkisim" panose="020E0502050101010101" pitchFamily="34" charset="-79"/>
              </a:rPr>
              <a:t>mean a group of two or more customs territories in which the duties and other restrictive regulations of commerce … are eliminated on </a:t>
            </a:r>
            <a:r>
              <a:rPr lang="en-US" sz="4000" b="1" dirty="0">
                <a:solidFill>
                  <a:srgbClr val="0070C0"/>
                </a:solidFill>
                <a:cs typeface="Narkisim" panose="020E0502050101010101" pitchFamily="34" charset="-79"/>
              </a:rPr>
              <a:t>substantially all </a:t>
            </a:r>
            <a:r>
              <a:rPr lang="en-US" sz="4000" dirty="0">
                <a:solidFill>
                  <a:srgbClr val="0070C0"/>
                </a:solidFill>
                <a:cs typeface="Narkisim" panose="020E0502050101010101" pitchFamily="34" charset="-79"/>
              </a:rPr>
              <a:t>the trade between the constituent territories in products originating in such territories.” </a:t>
            </a:r>
          </a:p>
          <a:p>
            <a:pPr marL="571500" indent="-571500">
              <a:buFont typeface="Arial" panose="020B0604020202020204" pitchFamily="34" charset="0"/>
              <a:buChar char="•"/>
            </a:pPr>
            <a:endParaRPr lang="en-US" sz="4000" dirty="0">
              <a:solidFill>
                <a:srgbClr val="0070C0"/>
              </a:solidFill>
              <a:cs typeface="Narkisim" panose="020E0502050101010101" pitchFamily="34" charset="-79"/>
            </a:endParaRPr>
          </a:p>
        </p:txBody>
      </p:sp>
      <p:pic>
        <p:nvPicPr>
          <p:cNvPr id="3" name="Picture 2">
            <a:extLst>
              <a:ext uri="{FF2B5EF4-FFF2-40B4-BE49-F238E27FC236}">
                <a16:creationId xmlns:a16="http://schemas.microsoft.com/office/drawing/2014/main" id="{14C0F751-A104-C0C7-37A0-732E8F0517B2}"/>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
        <p:nvSpPr>
          <p:cNvPr id="10" name="TextBox 9"/>
          <p:cNvSpPr txBox="1"/>
          <p:nvPr/>
        </p:nvSpPr>
        <p:spPr>
          <a:xfrm>
            <a:off x="1476602" y="2715450"/>
            <a:ext cx="7973108" cy="2554545"/>
          </a:xfrm>
          <a:prstGeom prst="rect">
            <a:avLst/>
          </a:prstGeom>
          <a:solidFill>
            <a:srgbClr val="0000FF"/>
          </a:solidFill>
          <a:ln>
            <a:solidFill>
              <a:schemeClr val="tx1"/>
            </a:solidFill>
          </a:ln>
        </p:spPr>
        <p:txBody>
          <a:bodyPr wrap="square" rtlCol="0">
            <a:spAutoFit/>
          </a:bodyPr>
          <a:lstStyle/>
          <a:p>
            <a:r>
              <a:rPr lang="en-US" sz="3200" dirty="0">
                <a:solidFill>
                  <a:schemeClr val="bg1"/>
                </a:solidFill>
              </a:rPr>
              <a:t>Note that this rule does not apply to those South-South agreements (some of which are designated as “partial scope agreements”) that come under the terms of the Enabling Clause rather than Article XXIV.</a:t>
            </a:r>
          </a:p>
        </p:txBody>
      </p:sp>
    </p:spTree>
    <p:extLst>
      <p:ext uri="{BB962C8B-B14F-4D97-AF65-F5344CB8AC3E}">
        <p14:creationId xmlns:p14="http://schemas.microsoft.com/office/powerpoint/2010/main" val="38962148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348348" y="171799"/>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Agricultural Exclusions in E.U. and U.S. FTAs</a:t>
            </a:r>
          </a:p>
        </p:txBody>
      </p:sp>
      <p:sp>
        <p:nvSpPr>
          <p:cNvPr id="9" name="TextBox 8">
            <a:extLst>
              <a:ext uri="{FF2B5EF4-FFF2-40B4-BE49-F238E27FC236}">
                <a16:creationId xmlns:a16="http://schemas.microsoft.com/office/drawing/2014/main" id="{5981F125-99E0-4D3B-B9B4-06925325F4AF}"/>
              </a:ext>
            </a:extLst>
          </p:cNvPr>
          <p:cNvSpPr txBox="1"/>
          <p:nvPr/>
        </p:nvSpPr>
        <p:spPr>
          <a:xfrm>
            <a:off x="493117" y="958062"/>
            <a:ext cx="11426735" cy="5370701"/>
          </a:xfrm>
          <a:prstGeom prst="rect">
            <a:avLst/>
          </a:prstGeom>
          <a:noFill/>
        </p:spPr>
        <p:txBody>
          <a:bodyPr wrap="square" rtlCol="0">
            <a:spAutoFit/>
          </a:bodyPr>
          <a:lstStyle/>
          <a:p>
            <a:pPr>
              <a:spcAft>
                <a:spcPts val="600"/>
              </a:spcAft>
            </a:pPr>
            <a:r>
              <a:rPr lang="en-US" sz="2800" b="1" dirty="0">
                <a:solidFill>
                  <a:srgbClr val="0070C0"/>
                </a:solidFill>
                <a:cs typeface="Narkisim" panose="020E0502050101010101" pitchFamily="34" charset="-79"/>
              </a:rPr>
              <a:t>The E.U. exceptions have grown somewhat narrower over time:</a:t>
            </a:r>
          </a:p>
          <a:p>
            <a:pPr marL="457200" indent="-457200">
              <a:spcAft>
                <a:spcPts val="600"/>
              </a:spcAft>
              <a:buFont typeface="Arial" panose="020B0604020202020204" pitchFamily="34" charset="0"/>
              <a:buChar char="•"/>
            </a:pPr>
            <a:r>
              <a:rPr lang="en-US" sz="2800" dirty="0">
                <a:solidFill>
                  <a:srgbClr val="0070C0"/>
                </a:solidFill>
                <a:cs typeface="Narkisim" panose="020E0502050101010101" pitchFamily="34" charset="-79"/>
              </a:rPr>
              <a:t>Its oldest FTAs would exclude agriculture altogether</a:t>
            </a:r>
          </a:p>
          <a:p>
            <a:pPr marL="457200" indent="-457200">
              <a:spcAft>
                <a:spcPts val="600"/>
              </a:spcAft>
              <a:buFont typeface="Arial" panose="020B0604020202020204" pitchFamily="34" charset="0"/>
              <a:buChar char="•"/>
            </a:pPr>
            <a:r>
              <a:rPr lang="en-US" sz="2800" dirty="0">
                <a:solidFill>
                  <a:srgbClr val="0070C0"/>
                </a:solidFill>
                <a:cs typeface="Narkisim" panose="020E0502050101010101" pitchFamily="34" charset="-79"/>
              </a:rPr>
              <a:t>The South African agreement (1999) excluded such goods </a:t>
            </a:r>
            <a:br>
              <a:rPr lang="en-US" sz="2800" dirty="0">
                <a:solidFill>
                  <a:srgbClr val="0070C0"/>
                </a:solidFill>
                <a:cs typeface="Narkisim" panose="020E0502050101010101" pitchFamily="34" charset="-79"/>
              </a:rPr>
            </a:br>
            <a:r>
              <a:rPr lang="en-US" sz="2800" dirty="0">
                <a:solidFill>
                  <a:srgbClr val="0070C0"/>
                </a:solidFill>
                <a:cs typeface="Narkisim" panose="020E0502050101010101" pitchFamily="34" charset="-79"/>
              </a:rPr>
              <a:t>as beef, sugar, rice, some dairy products, flowers, wine, etc.</a:t>
            </a:r>
          </a:p>
          <a:p>
            <a:pPr marL="457200" indent="-457200">
              <a:spcAft>
                <a:spcPts val="600"/>
              </a:spcAft>
              <a:buFont typeface="Arial" panose="020B0604020202020204" pitchFamily="34" charset="0"/>
              <a:buChar char="•"/>
            </a:pPr>
            <a:r>
              <a:rPr lang="en-US" sz="2800" dirty="0">
                <a:solidFill>
                  <a:srgbClr val="0070C0"/>
                </a:solidFill>
                <a:cs typeface="Narkisim" panose="020E0502050101010101" pitchFamily="34" charset="-79"/>
              </a:rPr>
              <a:t>Recent agreements such as Japan (2019) still subject 13% of E.U. agricultural exports to less than fully duty-free treatment (e.g., TRQs)</a:t>
            </a:r>
          </a:p>
          <a:p>
            <a:pPr>
              <a:spcAft>
                <a:spcPts val="600"/>
              </a:spcAft>
            </a:pPr>
            <a:r>
              <a:rPr lang="en-US" sz="2800" b="1" dirty="0">
                <a:solidFill>
                  <a:srgbClr val="0070C0"/>
                </a:solidFill>
                <a:cs typeface="Narkisim" panose="020E0502050101010101" pitchFamily="34" charset="-79"/>
              </a:rPr>
              <a:t>The U.S. exceptions are variable and negotiable:</a:t>
            </a:r>
          </a:p>
          <a:p>
            <a:pPr marL="457200" indent="-457200">
              <a:spcAft>
                <a:spcPts val="600"/>
              </a:spcAft>
              <a:buFont typeface="Arial" panose="020B0604020202020204" pitchFamily="34" charset="0"/>
              <a:buChar char="•"/>
            </a:pPr>
            <a:r>
              <a:rPr lang="en-US" sz="2800" dirty="0">
                <a:solidFill>
                  <a:srgbClr val="0070C0"/>
                </a:solidFill>
                <a:cs typeface="Narkisim" panose="020E0502050101010101" pitchFamily="34" charset="-79"/>
              </a:rPr>
              <a:t>The FTA with Canada (1988) excluded dairy</a:t>
            </a:r>
          </a:p>
          <a:p>
            <a:pPr marL="457200" indent="-457200">
              <a:spcAft>
                <a:spcPts val="600"/>
              </a:spcAft>
              <a:buFont typeface="Arial" panose="020B0604020202020204" pitchFamily="34" charset="0"/>
              <a:buChar char="•"/>
            </a:pPr>
            <a:r>
              <a:rPr lang="en-US" sz="2800" dirty="0">
                <a:solidFill>
                  <a:srgbClr val="0070C0"/>
                </a:solidFill>
                <a:cs typeface="Narkisim" panose="020E0502050101010101" pitchFamily="34" charset="-79"/>
              </a:rPr>
              <a:t>The FTA with Australia (2004) excluded sugar</a:t>
            </a:r>
          </a:p>
          <a:p>
            <a:pPr marL="457200" indent="-457200">
              <a:spcAft>
                <a:spcPts val="600"/>
              </a:spcAft>
              <a:buFont typeface="Arial" panose="020B0604020202020204" pitchFamily="34" charset="0"/>
              <a:buChar char="•"/>
            </a:pPr>
            <a:r>
              <a:rPr lang="en-US" sz="2800" dirty="0">
                <a:solidFill>
                  <a:srgbClr val="0070C0"/>
                </a:solidFill>
                <a:cs typeface="Narkisim" panose="020E0502050101010101" pitchFamily="34" charset="-79"/>
              </a:rPr>
              <a:t>The FTA with Central America and the Dominican Republic (2005) excluded several items (all agricultural)</a:t>
            </a:r>
          </a:p>
        </p:txBody>
      </p:sp>
      <p:pic>
        <p:nvPicPr>
          <p:cNvPr id="3" name="Picture 2">
            <a:extLst>
              <a:ext uri="{FF2B5EF4-FFF2-40B4-BE49-F238E27FC236}">
                <a16:creationId xmlns:a16="http://schemas.microsoft.com/office/drawing/2014/main" id="{368FD64F-7067-ED58-81AD-716053365167}"/>
              </a:ext>
            </a:extLst>
          </p:cNvPr>
          <p:cNvPicPr>
            <a:picLocks noChangeAspect="1"/>
          </p:cNvPicPr>
          <p:nvPr/>
        </p:nvPicPr>
        <p:blipFill rotWithShape="1">
          <a:blip r:embed="rId3"/>
          <a:srcRect l="78446" t="1227" r="270" b="964"/>
          <a:stretch/>
        </p:blipFill>
        <p:spPr>
          <a:xfrm>
            <a:off x="10110383" y="49427"/>
            <a:ext cx="2021378" cy="1785551"/>
          </a:xfrm>
          <a:prstGeom prst="rect">
            <a:avLst/>
          </a:prstGeom>
        </p:spPr>
      </p:pic>
    </p:spTree>
    <p:extLst>
      <p:ext uri="{BB962C8B-B14F-4D97-AF65-F5344CB8AC3E}">
        <p14:creationId xmlns:p14="http://schemas.microsoft.com/office/powerpoint/2010/main" val="441185270"/>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424548" y="115668"/>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Phase-Out Schedules in Trade Agreements</a:t>
            </a:r>
          </a:p>
        </p:txBody>
      </p:sp>
      <p:sp>
        <p:nvSpPr>
          <p:cNvPr id="9" name="TextBox 8">
            <a:extLst>
              <a:ext uri="{FF2B5EF4-FFF2-40B4-BE49-F238E27FC236}">
                <a16:creationId xmlns:a16="http://schemas.microsoft.com/office/drawing/2014/main" id="{5981F125-99E0-4D3B-B9B4-06925325F4AF}"/>
              </a:ext>
            </a:extLst>
          </p:cNvPr>
          <p:cNvSpPr txBox="1"/>
          <p:nvPr/>
        </p:nvSpPr>
        <p:spPr>
          <a:xfrm>
            <a:off x="348345" y="874263"/>
            <a:ext cx="11375018" cy="5170646"/>
          </a:xfrm>
          <a:prstGeom prst="rect">
            <a:avLst/>
          </a:prstGeom>
          <a:noFill/>
        </p:spPr>
        <p:txBody>
          <a:bodyPr wrap="square" rtlCol="0">
            <a:spAutoFit/>
          </a:bodyPr>
          <a:lstStyle/>
          <a:p>
            <a:pPr>
              <a:spcAft>
                <a:spcPts val="1200"/>
              </a:spcAft>
            </a:pPr>
            <a:r>
              <a:rPr lang="en-US" sz="4000" dirty="0">
                <a:solidFill>
                  <a:srgbClr val="0070C0"/>
                </a:solidFill>
                <a:cs typeface="Narkisim" panose="020E0502050101010101" pitchFamily="34" charset="-79"/>
              </a:rPr>
              <a:t>Some products will be granted duty-free </a:t>
            </a:r>
            <a:br>
              <a:rPr lang="en-US" sz="4000" dirty="0">
                <a:solidFill>
                  <a:srgbClr val="0070C0"/>
                </a:solidFill>
                <a:cs typeface="Narkisim" panose="020E0502050101010101" pitchFamily="34" charset="-79"/>
              </a:rPr>
            </a:br>
            <a:r>
              <a:rPr lang="en-US" sz="4000" dirty="0">
                <a:solidFill>
                  <a:srgbClr val="0070C0"/>
                </a:solidFill>
                <a:cs typeface="Narkisim" panose="020E0502050101010101" pitchFamily="34" charset="-79"/>
              </a:rPr>
              <a:t>treatment upon the agreement’s entry into </a:t>
            </a:r>
            <a:br>
              <a:rPr lang="en-US" sz="4000" dirty="0">
                <a:solidFill>
                  <a:srgbClr val="0070C0"/>
                </a:solidFill>
                <a:cs typeface="Narkisim" panose="020E0502050101010101" pitchFamily="34" charset="-79"/>
              </a:rPr>
            </a:br>
            <a:r>
              <a:rPr lang="en-US" sz="4000" dirty="0">
                <a:solidFill>
                  <a:srgbClr val="0070C0"/>
                </a:solidFill>
                <a:cs typeface="Narkisim" panose="020E0502050101010101" pitchFamily="34" charset="-79"/>
              </a:rPr>
              <a:t>force (EIF), but others may be phased out in</a:t>
            </a:r>
            <a:br>
              <a:rPr lang="en-US" sz="4000" dirty="0">
                <a:solidFill>
                  <a:srgbClr val="0070C0"/>
                </a:solidFill>
                <a:cs typeface="Narkisim" panose="020E0502050101010101" pitchFamily="34" charset="-79"/>
              </a:rPr>
            </a:br>
            <a:r>
              <a:rPr lang="en-US" sz="4000" dirty="0">
                <a:solidFill>
                  <a:srgbClr val="0070C0"/>
                </a:solidFill>
                <a:cs typeface="Narkisim" panose="020E0502050101010101" pitchFamily="34" charset="-79"/>
              </a:rPr>
              <a:t>categories over 5, 10, 12, or even 15+ years. </a:t>
            </a:r>
          </a:p>
          <a:p>
            <a:pPr>
              <a:spcAft>
                <a:spcPts val="1200"/>
              </a:spcAft>
            </a:pPr>
            <a:r>
              <a:rPr lang="en-US" sz="4000" dirty="0">
                <a:solidFill>
                  <a:srgbClr val="0070C0"/>
                </a:solidFill>
                <a:cs typeface="Narkisim" panose="020E0502050101010101" pitchFamily="34" charset="-79"/>
              </a:rPr>
              <a:t>Some are phased out in equal annual stages, but cuts on the most sensitive goods might be “back-end loaded” such that they are not reduced until the last years — or even </a:t>
            </a:r>
            <a:r>
              <a:rPr lang="en-US" sz="4000" i="1" dirty="0">
                <a:solidFill>
                  <a:srgbClr val="0070C0"/>
                </a:solidFill>
                <a:cs typeface="Narkisim" panose="020E0502050101010101" pitchFamily="34" charset="-79"/>
              </a:rPr>
              <a:t>the</a:t>
            </a:r>
            <a:r>
              <a:rPr lang="en-US" sz="4000" dirty="0">
                <a:solidFill>
                  <a:srgbClr val="0070C0"/>
                </a:solidFill>
                <a:cs typeface="Narkisim" panose="020E0502050101010101" pitchFamily="34" charset="-79"/>
              </a:rPr>
              <a:t> very last — of the phase-down.</a:t>
            </a:r>
          </a:p>
        </p:txBody>
      </p:sp>
      <p:pic>
        <p:nvPicPr>
          <p:cNvPr id="3" name="Picture 2">
            <a:extLst>
              <a:ext uri="{FF2B5EF4-FFF2-40B4-BE49-F238E27FC236}">
                <a16:creationId xmlns:a16="http://schemas.microsoft.com/office/drawing/2014/main" id="{142F3390-96E2-FF9A-A5B1-84D32469C0A7}"/>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226036017"/>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363892" y="180634"/>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Different Types of Rules of Origin</a:t>
            </a:r>
          </a:p>
        </p:txBody>
      </p:sp>
      <p:sp>
        <p:nvSpPr>
          <p:cNvPr id="9" name="TextBox 8">
            <a:extLst>
              <a:ext uri="{FF2B5EF4-FFF2-40B4-BE49-F238E27FC236}">
                <a16:creationId xmlns:a16="http://schemas.microsoft.com/office/drawing/2014/main" id="{5981F125-99E0-4D3B-B9B4-06925325F4AF}"/>
              </a:ext>
            </a:extLst>
          </p:cNvPr>
          <p:cNvSpPr txBox="1"/>
          <p:nvPr/>
        </p:nvSpPr>
        <p:spPr>
          <a:xfrm>
            <a:off x="343965" y="917912"/>
            <a:ext cx="11436222" cy="5940088"/>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US" sz="4000" b="1" dirty="0">
                <a:solidFill>
                  <a:srgbClr val="0070C0"/>
                </a:solidFill>
                <a:cs typeface="Narkisim" panose="020E0502050101010101" pitchFamily="34" charset="-79"/>
              </a:rPr>
              <a:t>Non-preferential</a:t>
            </a:r>
            <a:r>
              <a:rPr lang="en-US" sz="4000" dirty="0">
                <a:solidFill>
                  <a:srgbClr val="0070C0"/>
                </a:solidFill>
                <a:cs typeface="Narkisim" panose="020E0502050101010101" pitchFamily="34" charset="-79"/>
              </a:rPr>
              <a:t> rules of origin are of </a:t>
            </a:r>
            <a:br>
              <a:rPr lang="en-US" sz="4000" dirty="0">
                <a:solidFill>
                  <a:srgbClr val="0070C0"/>
                </a:solidFill>
                <a:cs typeface="Narkisim" panose="020E0502050101010101" pitchFamily="34" charset="-79"/>
              </a:rPr>
            </a:br>
            <a:r>
              <a:rPr lang="en-US" sz="4000" dirty="0">
                <a:solidFill>
                  <a:srgbClr val="0070C0"/>
                </a:solidFill>
                <a:cs typeface="Narkisim" panose="020E0502050101010101" pitchFamily="34" charset="-79"/>
              </a:rPr>
              <a:t>primarily statistical importance, as they </a:t>
            </a:r>
            <a:br>
              <a:rPr lang="en-US" sz="4000" dirty="0">
                <a:solidFill>
                  <a:srgbClr val="0070C0"/>
                </a:solidFill>
                <a:cs typeface="Narkisim" panose="020E0502050101010101" pitchFamily="34" charset="-79"/>
              </a:rPr>
            </a:br>
            <a:r>
              <a:rPr lang="en-US" sz="4000" dirty="0">
                <a:solidFill>
                  <a:srgbClr val="0070C0"/>
                </a:solidFill>
                <a:cs typeface="Narkisim" panose="020E0502050101010101" pitchFamily="34" charset="-79"/>
              </a:rPr>
              <a:t>determine which will be identified as the </a:t>
            </a:r>
            <a:br>
              <a:rPr lang="en-US" sz="4000" dirty="0">
                <a:solidFill>
                  <a:srgbClr val="0070C0"/>
                </a:solidFill>
                <a:cs typeface="Narkisim" panose="020E0502050101010101" pitchFamily="34" charset="-79"/>
              </a:rPr>
            </a:br>
            <a:r>
              <a:rPr lang="en-US" sz="4000" dirty="0">
                <a:solidFill>
                  <a:srgbClr val="0070C0"/>
                </a:solidFill>
                <a:cs typeface="Narkisim" panose="020E0502050101010101" pitchFamily="34" charset="-79"/>
              </a:rPr>
              <a:t>country-of-origin. They generally attribute 100% of the value of the good to the exporting country.</a:t>
            </a:r>
          </a:p>
          <a:p>
            <a:pPr marL="571500" indent="-571500">
              <a:spcAft>
                <a:spcPts val="1200"/>
              </a:spcAft>
              <a:buFont typeface="Arial" panose="020B0604020202020204" pitchFamily="34" charset="0"/>
              <a:buChar char="•"/>
            </a:pPr>
            <a:r>
              <a:rPr lang="en-US" sz="4000" b="1" dirty="0">
                <a:solidFill>
                  <a:srgbClr val="0070C0"/>
                </a:solidFill>
                <a:cs typeface="Narkisim" panose="020E0502050101010101" pitchFamily="34" charset="-79"/>
              </a:rPr>
              <a:t>Preferential</a:t>
            </a:r>
            <a:r>
              <a:rPr lang="en-US" sz="4000" dirty="0">
                <a:solidFill>
                  <a:srgbClr val="0070C0"/>
                </a:solidFill>
                <a:cs typeface="Narkisim" panose="020E0502050101010101" pitchFamily="34" charset="-79"/>
              </a:rPr>
              <a:t> rules of origin are necessary to determine whether an import receives preferential treatment under an agreement or program.</a:t>
            </a:r>
          </a:p>
          <a:p>
            <a:pPr marL="571500" indent="-571500">
              <a:buFont typeface="Arial" panose="020B0604020202020204" pitchFamily="34" charset="0"/>
              <a:buChar char="•"/>
            </a:pPr>
            <a:endParaRPr lang="en-US" sz="4000" dirty="0">
              <a:solidFill>
                <a:srgbClr val="0070C0"/>
              </a:solidFill>
              <a:cs typeface="Narkisim" panose="020E0502050101010101" pitchFamily="34" charset="-79"/>
            </a:endParaRPr>
          </a:p>
        </p:txBody>
      </p:sp>
      <p:pic>
        <p:nvPicPr>
          <p:cNvPr id="3" name="Picture 2">
            <a:extLst>
              <a:ext uri="{FF2B5EF4-FFF2-40B4-BE49-F238E27FC236}">
                <a16:creationId xmlns:a16="http://schemas.microsoft.com/office/drawing/2014/main" id="{9F9B4446-8C61-6712-660D-8D2C1562B5E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984957184"/>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402770" y="77606"/>
            <a:ext cx="11985177"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Preferential Rules of Origin</a:t>
            </a:r>
          </a:p>
        </p:txBody>
      </p:sp>
      <p:sp>
        <p:nvSpPr>
          <p:cNvPr id="9" name="TextBox 8">
            <a:extLst>
              <a:ext uri="{FF2B5EF4-FFF2-40B4-BE49-F238E27FC236}">
                <a16:creationId xmlns:a16="http://schemas.microsoft.com/office/drawing/2014/main" id="{5981F125-99E0-4D3B-B9B4-06925325F4AF}"/>
              </a:ext>
            </a:extLst>
          </p:cNvPr>
          <p:cNvSpPr txBox="1"/>
          <p:nvPr/>
        </p:nvSpPr>
        <p:spPr>
          <a:xfrm>
            <a:off x="490733" y="941461"/>
            <a:ext cx="11227370" cy="5170646"/>
          </a:xfrm>
          <a:prstGeom prst="rect">
            <a:avLst/>
          </a:prstGeom>
          <a:noFill/>
        </p:spPr>
        <p:txBody>
          <a:bodyPr wrap="square" rtlCol="0">
            <a:spAutoFit/>
          </a:bodyPr>
          <a:lstStyle/>
          <a:p>
            <a:pPr>
              <a:spcAft>
                <a:spcPts val="1200"/>
              </a:spcAft>
            </a:pPr>
            <a:r>
              <a:rPr lang="en-US" sz="3200" dirty="0">
                <a:solidFill>
                  <a:srgbClr val="0070C0"/>
                </a:solidFill>
                <a:cs typeface="Narkisim" panose="020E0502050101010101" pitchFamily="34" charset="-79"/>
              </a:rPr>
              <a:t>The rules that determine whether a product qualifies </a:t>
            </a:r>
            <a:br>
              <a:rPr lang="en-US" sz="3200" dirty="0">
                <a:solidFill>
                  <a:srgbClr val="0070C0"/>
                </a:solidFill>
                <a:cs typeface="Narkisim" panose="020E0502050101010101" pitchFamily="34" charset="-79"/>
              </a:rPr>
            </a:br>
            <a:r>
              <a:rPr lang="en-US" sz="3200" dirty="0">
                <a:solidFill>
                  <a:srgbClr val="0070C0"/>
                </a:solidFill>
                <a:cs typeface="Narkisim" panose="020E0502050101010101" pitchFamily="34" charset="-79"/>
              </a:rPr>
              <a:t>for FTA treatment can exaggerate the trade-diverting </a:t>
            </a:r>
            <a:br>
              <a:rPr lang="en-US" sz="3200" dirty="0">
                <a:solidFill>
                  <a:srgbClr val="0070C0"/>
                </a:solidFill>
                <a:cs typeface="Narkisim" panose="020E0502050101010101" pitchFamily="34" charset="-79"/>
              </a:rPr>
            </a:br>
            <a:r>
              <a:rPr lang="en-US" sz="3200" dirty="0">
                <a:solidFill>
                  <a:srgbClr val="0070C0"/>
                </a:solidFill>
                <a:cs typeface="Narkisim" panose="020E0502050101010101" pitchFamily="34" charset="-79"/>
              </a:rPr>
              <a:t>nature of the agreement by discouraging a partner from </a:t>
            </a:r>
            <a:br>
              <a:rPr lang="en-US" sz="3200" dirty="0">
                <a:solidFill>
                  <a:srgbClr val="0070C0"/>
                </a:solidFill>
                <a:cs typeface="Narkisim" panose="020E0502050101010101" pitchFamily="34" charset="-79"/>
              </a:rPr>
            </a:br>
            <a:r>
              <a:rPr lang="en-US" sz="3200" dirty="0">
                <a:solidFill>
                  <a:srgbClr val="0070C0"/>
                </a:solidFill>
                <a:cs typeface="Narkisim" panose="020E0502050101010101" pitchFamily="34" charset="-79"/>
              </a:rPr>
              <a:t>sourcing raw materials or other inputs from third countries.</a:t>
            </a:r>
          </a:p>
          <a:p>
            <a:pPr>
              <a:spcAft>
                <a:spcPts val="1200"/>
              </a:spcAft>
            </a:pPr>
            <a:r>
              <a:rPr lang="en-US" sz="3200" dirty="0">
                <a:solidFill>
                  <a:srgbClr val="0070C0"/>
                </a:solidFill>
                <a:cs typeface="Narkisim" panose="020E0502050101010101" pitchFamily="34" charset="-79"/>
              </a:rPr>
              <a:t>Some rules are so strict that they leave a partner’s products barely competitive. In the case of textiles and apparel, for example, rules might require that all of the fabric </a:t>
            </a:r>
            <a:r>
              <a:rPr lang="en-US" sz="3200" dirty="0">
                <a:solidFill>
                  <a:srgbClr val="0070C0"/>
                </a:solidFill>
                <a:cs typeface="Arial" panose="020B0604020202020204" pitchFamily="34" charset="0"/>
              </a:rPr>
              <a:t>― or even all of the fiber in that fabric ― be sourced within the FTA. Partners in such an agreement sometimes find it more profitable to source those materials elsewhere and pay the full, MFN tariff. </a:t>
            </a:r>
            <a:endParaRPr lang="en-US" sz="3200" dirty="0">
              <a:solidFill>
                <a:srgbClr val="0070C0"/>
              </a:solidFill>
              <a:cs typeface="Narkisim" panose="020E0502050101010101" pitchFamily="34" charset="-79"/>
            </a:endParaRPr>
          </a:p>
        </p:txBody>
      </p:sp>
      <p:pic>
        <p:nvPicPr>
          <p:cNvPr id="3" name="Picture 2">
            <a:extLst>
              <a:ext uri="{FF2B5EF4-FFF2-40B4-BE49-F238E27FC236}">
                <a16:creationId xmlns:a16="http://schemas.microsoft.com/office/drawing/2014/main" id="{733B0C96-930D-A603-C4BB-91EB2C5FCE9D}"/>
              </a:ext>
            </a:extLst>
          </p:cNvPr>
          <p:cNvPicPr>
            <a:picLocks noChangeAspect="1"/>
          </p:cNvPicPr>
          <p:nvPr/>
        </p:nvPicPr>
        <p:blipFill rotWithShape="1">
          <a:blip r:embed="rId3"/>
          <a:srcRect l="78446" t="1227" r="270" b="964"/>
          <a:stretch/>
        </p:blipFill>
        <p:spPr>
          <a:xfrm>
            <a:off x="9959546" y="49427"/>
            <a:ext cx="2172215" cy="1918790"/>
          </a:xfrm>
          <a:prstGeom prst="rect">
            <a:avLst/>
          </a:prstGeom>
        </p:spPr>
      </p:pic>
    </p:spTree>
    <p:extLst>
      <p:ext uri="{BB962C8B-B14F-4D97-AF65-F5344CB8AC3E}">
        <p14:creationId xmlns:p14="http://schemas.microsoft.com/office/powerpoint/2010/main" val="2126578004"/>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Market-Access Negotiations on Services</a:t>
            </a:r>
            <a:endParaRPr lang="en-GB" sz="3600" dirty="0">
              <a:solidFill>
                <a:srgbClr val="0066CC"/>
              </a:solidFill>
            </a:endParaRPr>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4136982873"/>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Introductory Comment</a:t>
            </a:r>
          </a:p>
        </p:txBody>
      </p:sp>
      <p:sp>
        <p:nvSpPr>
          <p:cNvPr id="9" name="TextBox 8">
            <a:extLst>
              <a:ext uri="{FF2B5EF4-FFF2-40B4-BE49-F238E27FC236}">
                <a16:creationId xmlns:a16="http://schemas.microsoft.com/office/drawing/2014/main" id="{5981F125-99E0-4D3B-B9B4-06925325F4AF}"/>
              </a:ext>
            </a:extLst>
          </p:cNvPr>
          <p:cNvSpPr txBox="1"/>
          <p:nvPr/>
        </p:nvSpPr>
        <p:spPr>
          <a:xfrm>
            <a:off x="217721" y="902031"/>
            <a:ext cx="11527966" cy="5519460"/>
          </a:xfrm>
          <a:prstGeom prst="rect">
            <a:avLst/>
          </a:prstGeom>
          <a:noFill/>
        </p:spPr>
        <p:txBody>
          <a:bodyPr wrap="square" rtlCol="0">
            <a:spAutoFit/>
          </a:bodyPr>
          <a:lstStyle/>
          <a:p>
            <a:pPr>
              <a:spcAft>
                <a:spcPts val="400"/>
              </a:spcAft>
            </a:pPr>
            <a:r>
              <a:rPr lang="en-US" sz="2800" dirty="0">
                <a:solidFill>
                  <a:srgbClr val="0070C0"/>
                </a:solidFill>
                <a:cs typeface="Narkisim" panose="020E0502050101010101" pitchFamily="34" charset="-79"/>
              </a:rPr>
              <a:t>Negotiations over trade in services are much more complex than </a:t>
            </a:r>
            <a:br>
              <a:rPr lang="en-US" sz="2800" dirty="0">
                <a:solidFill>
                  <a:srgbClr val="0070C0"/>
                </a:solidFill>
                <a:cs typeface="Narkisim" panose="020E0502050101010101" pitchFamily="34" charset="-79"/>
              </a:rPr>
            </a:br>
            <a:r>
              <a:rPr lang="en-US" sz="2800" dirty="0">
                <a:solidFill>
                  <a:srgbClr val="0070C0"/>
                </a:solidFill>
                <a:cs typeface="Narkisim" panose="020E0502050101010101" pitchFamily="34" charset="-79"/>
              </a:rPr>
              <a:t>those covering trade in goods for several reasons:</a:t>
            </a:r>
          </a:p>
          <a:p>
            <a:pPr marL="457200" indent="-457200">
              <a:spcAft>
                <a:spcPts val="400"/>
              </a:spcAft>
              <a:buFont typeface="Arial" panose="020B0604020202020204" pitchFamily="34" charset="0"/>
              <a:buChar char="•"/>
            </a:pPr>
            <a:r>
              <a:rPr lang="en-US" sz="2800" dirty="0">
                <a:solidFill>
                  <a:srgbClr val="0070C0"/>
                </a:solidFill>
                <a:cs typeface="Narkisim" panose="020E0502050101010101" pitchFamily="34" charset="-79"/>
              </a:rPr>
              <a:t>Services are regulated by measures that are far more detailed </a:t>
            </a:r>
            <a:br>
              <a:rPr lang="en-US" sz="2800" dirty="0">
                <a:solidFill>
                  <a:srgbClr val="0070C0"/>
                </a:solidFill>
                <a:cs typeface="Narkisim" panose="020E0502050101010101" pitchFamily="34" charset="-79"/>
              </a:rPr>
            </a:br>
            <a:r>
              <a:rPr lang="en-US" sz="2800" dirty="0">
                <a:solidFill>
                  <a:srgbClr val="0070C0"/>
                </a:solidFill>
                <a:cs typeface="Narkisim" panose="020E0502050101010101" pitchFamily="34" charset="-79"/>
              </a:rPr>
              <a:t>than simple tariffs, quotas, or other border barriers</a:t>
            </a:r>
          </a:p>
          <a:p>
            <a:pPr marL="457200" indent="-457200">
              <a:spcAft>
                <a:spcPts val="400"/>
              </a:spcAft>
              <a:buFont typeface="Arial" panose="020B0604020202020204" pitchFamily="34" charset="0"/>
              <a:buChar char="•"/>
            </a:pPr>
            <a:r>
              <a:rPr lang="en-US" sz="2800" dirty="0">
                <a:solidFill>
                  <a:srgbClr val="0070C0"/>
                </a:solidFill>
                <a:cs typeface="Narkisim" panose="020E0502050101010101" pitchFamily="34" charset="-79"/>
              </a:rPr>
              <a:t>A much wider range of stakeholders is involved, with a wide array of agencies, industries, and consumers as well as greater political sensitivities</a:t>
            </a:r>
          </a:p>
          <a:p>
            <a:pPr marL="457200" indent="-457200">
              <a:spcAft>
                <a:spcPts val="400"/>
              </a:spcAft>
              <a:buFont typeface="Arial" panose="020B0604020202020204" pitchFamily="34" charset="0"/>
              <a:buChar char="•"/>
            </a:pPr>
            <a:r>
              <a:rPr lang="en-US" sz="2800" dirty="0">
                <a:solidFill>
                  <a:srgbClr val="0070C0"/>
                </a:solidFill>
                <a:cs typeface="Narkisim" panose="020E0502050101010101" pitchFamily="34" charset="-79"/>
              </a:rPr>
              <a:t>Data on actual trade in services is less available and reliable</a:t>
            </a:r>
          </a:p>
          <a:p>
            <a:pPr marL="457200" indent="-457200">
              <a:spcAft>
                <a:spcPts val="400"/>
              </a:spcAft>
              <a:buFont typeface="Arial" panose="020B0604020202020204" pitchFamily="34" charset="0"/>
              <a:buChar char="•"/>
            </a:pPr>
            <a:r>
              <a:rPr lang="en-US" sz="2800" dirty="0">
                <a:solidFill>
                  <a:srgbClr val="0070C0"/>
                </a:solidFill>
                <a:cs typeface="Narkisim" panose="020E0502050101010101" pitchFamily="34" charset="-79"/>
              </a:rPr>
              <a:t>There is no single approach taken to services in all trade agreements, where only some are based on the WTO/GATS approach to scheduling</a:t>
            </a:r>
          </a:p>
          <a:p>
            <a:pPr>
              <a:spcAft>
                <a:spcPts val="400"/>
              </a:spcAft>
            </a:pPr>
            <a:r>
              <a:rPr lang="en-US" sz="2800" dirty="0">
                <a:solidFill>
                  <a:srgbClr val="0070C0"/>
                </a:solidFill>
                <a:cs typeface="Narkisim" panose="020E0502050101010101" pitchFamily="34" charset="-79"/>
              </a:rPr>
              <a:t>The points made in this presentation thus offer only a general introduction. Countries are well-advised to engage in extensive internal consultations and capacity-building in this area before undertaking trade negotiations.</a:t>
            </a:r>
          </a:p>
        </p:txBody>
      </p:sp>
      <p:pic>
        <p:nvPicPr>
          <p:cNvPr id="3" name="Picture 2">
            <a:extLst>
              <a:ext uri="{FF2B5EF4-FFF2-40B4-BE49-F238E27FC236}">
                <a16:creationId xmlns:a16="http://schemas.microsoft.com/office/drawing/2014/main" id="{2C7FD27B-A17A-1602-D6FA-25C97A3BE33C}"/>
              </a:ext>
            </a:extLst>
          </p:cNvPr>
          <p:cNvPicPr>
            <a:picLocks noChangeAspect="1"/>
          </p:cNvPicPr>
          <p:nvPr/>
        </p:nvPicPr>
        <p:blipFill rotWithShape="1">
          <a:blip r:embed="rId3"/>
          <a:srcRect l="78446" t="1227" r="270" b="964"/>
          <a:stretch/>
        </p:blipFill>
        <p:spPr>
          <a:xfrm>
            <a:off x="9816618" y="49427"/>
            <a:ext cx="2315143" cy="2045043"/>
          </a:xfrm>
          <a:prstGeom prst="rect">
            <a:avLst/>
          </a:prstGeom>
        </p:spPr>
      </p:pic>
    </p:spTree>
    <p:extLst>
      <p:ext uri="{BB962C8B-B14F-4D97-AF65-F5344CB8AC3E}">
        <p14:creationId xmlns:p14="http://schemas.microsoft.com/office/powerpoint/2010/main" val="243221053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Most Important Terms Concerning</a:t>
            </a:r>
            <a:br>
              <a:rPr lang="en-US" sz="4000" b="1" dirty="0">
                <a:solidFill>
                  <a:srgbClr val="0066CC"/>
                </a:solidFill>
              </a:rPr>
            </a:br>
            <a:r>
              <a:rPr lang="en-US" sz="4000" b="1" dirty="0">
                <a:solidFill>
                  <a:srgbClr val="0066CC"/>
                </a:solidFill>
              </a:rPr>
              <a:t>Negotiations on Trade in Services</a:t>
            </a:r>
          </a:p>
        </p:txBody>
      </p:sp>
      <p:sp>
        <p:nvSpPr>
          <p:cNvPr id="9" name="Subtitle 1"/>
          <p:cNvSpPr txBox="1">
            <a:spLocks/>
          </p:cNvSpPr>
          <p:nvPr/>
        </p:nvSpPr>
        <p:spPr>
          <a:xfrm>
            <a:off x="192428" y="1756698"/>
            <a:ext cx="11259343"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0066CC"/>
                </a:solidFill>
              </a:rPr>
              <a:t>Positive List: </a:t>
            </a:r>
            <a:r>
              <a:rPr lang="en-US" sz="2400" dirty="0">
                <a:solidFill>
                  <a:srgbClr val="0066CC"/>
                </a:solidFill>
              </a:rPr>
              <a:t>Countries make commitments only on those items that are </a:t>
            </a:r>
            <a:br>
              <a:rPr lang="en-US" sz="2400" dirty="0">
                <a:solidFill>
                  <a:srgbClr val="0066CC"/>
                </a:solidFill>
              </a:rPr>
            </a:br>
            <a:r>
              <a:rPr lang="en-US" sz="2400" dirty="0">
                <a:solidFill>
                  <a:srgbClr val="0066CC"/>
                </a:solidFill>
              </a:rPr>
              <a:t>explicitly on their list. This is the GATS approach.</a:t>
            </a:r>
          </a:p>
          <a:p>
            <a:r>
              <a:rPr lang="en-US" sz="2400" b="1" dirty="0">
                <a:solidFill>
                  <a:srgbClr val="0066CC"/>
                </a:solidFill>
              </a:rPr>
              <a:t>Negative List: </a:t>
            </a:r>
            <a:r>
              <a:rPr lang="en-US" sz="2400" dirty="0">
                <a:solidFill>
                  <a:srgbClr val="0066CC"/>
                </a:solidFill>
              </a:rPr>
              <a:t>Countries make commitments on all items except those that are explicitly listed. This is the approach taken in some FTAs (e.g., those of the United States).</a:t>
            </a:r>
          </a:p>
          <a:p>
            <a:r>
              <a:rPr lang="en-US" sz="2400" b="1" dirty="0">
                <a:solidFill>
                  <a:srgbClr val="0066CC"/>
                </a:solidFill>
              </a:rPr>
              <a:t>None: </a:t>
            </a:r>
            <a:r>
              <a:rPr lang="en-US" sz="2400" dirty="0">
                <a:solidFill>
                  <a:srgbClr val="0066CC"/>
                </a:solidFill>
              </a:rPr>
              <a:t>In its GATS commitments may indicate that in a sector under one or more mode it makes no limits on its commitments. This is the deepest commitment that can be made.</a:t>
            </a:r>
          </a:p>
          <a:p>
            <a:r>
              <a:rPr lang="en-US" sz="2400" b="1" dirty="0">
                <a:solidFill>
                  <a:srgbClr val="0066CC"/>
                </a:solidFill>
              </a:rPr>
              <a:t>Unbound:</a:t>
            </a:r>
            <a:r>
              <a:rPr lang="en-US" sz="2400" dirty="0">
                <a:solidFill>
                  <a:srgbClr val="0066CC"/>
                </a:solidFill>
              </a:rPr>
              <a:t> In a GATS schedule, a country may indicate that certain sectors are “unbound” under one or more mode of delivery. The country makes no commitments.</a:t>
            </a:r>
          </a:p>
          <a:p>
            <a:r>
              <a:rPr lang="en-US" sz="2400" b="1" dirty="0">
                <a:solidFill>
                  <a:srgbClr val="0066CC"/>
                </a:solidFill>
              </a:rPr>
              <a:t>Horizontal Commitments: </a:t>
            </a:r>
            <a:r>
              <a:rPr lang="en-US" sz="2400" dirty="0">
                <a:solidFill>
                  <a:srgbClr val="0066CC"/>
                </a:solidFill>
              </a:rPr>
              <a:t>Under GATS, a commitment that applies to multiple sectors. Horizontal commitments are typically limitations on market access or national treatment.</a:t>
            </a:r>
          </a:p>
          <a:p>
            <a:endParaRPr lang="en-US" sz="2400" dirty="0">
              <a:solidFill>
                <a:srgbClr val="0066CC"/>
              </a:solidFill>
            </a:endParaRPr>
          </a:p>
          <a:p>
            <a:endParaRPr lang="en-US" sz="2400" dirty="0">
              <a:solidFill>
                <a:srgbClr val="0066CC"/>
              </a:solidFill>
            </a:endParaRPr>
          </a:p>
        </p:txBody>
      </p:sp>
      <p:sp>
        <p:nvSpPr>
          <p:cNvPr id="10" name="TextBox 9"/>
          <p:cNvSpPr txBox="1"/>
          <p:nvPr/>
        </p:nvSpPr>
        <p:spPr>
          <a:xfrm>
            <a:off x="192428" y="1756698"/>
            <a:ext cx="9859282" cy="4431983"/>
          </a:xfrm>
          <a:prstGeom prst="rect">
            <a:avLst/>
          </a:prstGeom>
          <a:solidFill>
            <a:srgbClr val="0000FF"/>
          </a:solidFill>
          <a:ln>
            <a:solidFill>
              <a:schemeClr val="tx1"/>
            </a:solidFill>
          </a:ln>
        </p:spPr>
        <p:txBody>
          <a:bodyPr wrap="square" rtlCol="0">
            <a:spAutoFit/>
          </a:bodyPr>
          <a:lstStyle/>
          <a:p>
            <a:pPr>
              <a:spcAft>
                <a:spcPts val="1200"/>
              </a:spcAft>
            </a:pPr>
            <a:r>
              <a:rPr lang="en-US" sz="2800" dirty="0">
                <a:solidFill>
                  <a:schemeClr val="bg1"/>
                </a:solidFill>
              </a:rPr>
              <a:t>Some countries negotiate RTA services commitments in a positive-list approach resembling the GATS (usually GATS-Plus).</a:t>
            </a:r>
          </a:p>
          <a:p>
            <a:pPr>
              <a:spcAft>
                <a:spcPts val="1200"/>
              </a:spcAft>
            </a:pPr>
            <a:r>
              <a:rPr lang="en-US" sz="2800" dirty="0">
                <a:solidFill>
                  <a:schemeClr val="bg1"/>
                </a:solidFill>
              </a:rPr>
              <a:t>The United States takes a negative-list approach in its FTAs, with special chapters for some sectors.</a:t>
            </a:r>
          </a:p>
          <a:p>
            <a:pPr>
              <a:spcAft>
                <a:spcPts val="1200"/>
              </a:spcAft>
            </a:pPr>
            <a:r>
              <a:rPr lang="en-US" sz="2800" dirty="0">
                <a:solidFill>
                  <a:schemeClr val="bg1"/>
                </a:solidFill>
              </a:rPr>
              <a:t>The European Union takes a hybrid approach that includes elements of positive and negative lists.</a:t>
            </a:r>
          </a:p>
          <a:p>
            <a:pPr>
              <a:spcAft>
                <a:spcPts val="1200"/>
              </a:spcAft>
            </a:pPr>
            <a:r>
              <a:rPr lang="en-US" sz="2800" dirty="0">
                <a:solidFill>
                  <a:schemeClr val="bg1"/>
                </a:solidFill>
              </a:rPr>
              <a:t>Countries should always examine the most recent RTAs of their negotiating partners for guidance on their preferred services templates, and priority sectors, and exceptions.</a:t>
            </a:r>
          </a:p>
        </p:txBody>
      </p:sp>
      <p:pic>
        <p:nvPicPr>
          <p:cNvPr id="3" name="Picture 2">
            <a:extLst>
              <a:ext uri="{FF2B5EF4-FFF2-40B4-BE49-F238E27FC236}">
                <a16:creationId xmlns:a16="http://schemas.microsoft.com/office/drawing/2014/main" id="{A2873B09-089C-AB6A-6A23-D88C9AB87722}"/>
              </a:ext>
            </a:extLst>
          </p:cNvPr>
          <p:cNvPicPr>
            <a:picLocks noChangeAspect="1"/>
          </p:cNvPicPr>
          <p:nvPr/>
        </p:nvPicPr>
        <p:blipFill rotWithShape="1">
          <a:blip r:embed="rId3"/>
          <a:srcRect l="78446" t="1227" r="270" b="964"/>
          <a:stretch/>
        </p:blipFill>
        <p:spPr>
          <a:xfrm>
            <a:off x="10144897" y="49427"/>
            <a:ext cx="1986864" cy="1755063"/>
          </a:xfrm>
          <a:prstGeom prst="rect">
            <a:avLst/>
          </a:prstGeom>
        </p:spPr>
      </p:pic>
    </p:spTree>
    <p:extLst>
      <p:ext uri="{BB962C8B-B14F-4D97-AF65-F5344CB8AC3E}">
        <p14:creationId xmlns:p14="http://schemas.microsoft.com/office/powerpoint/2010/main" val="5971696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GATS Approach to Commitments: </a:t>
            </a:r>
            <a:br>
              <a:rPr lang="en-US" sz="4000" b="1" dirty="0">
                <a:solidFill>
                  <a:srgbClr val="0066CC"/>
                </a:solidFill>
              </a:rPr>
            </a:br>
            <a:r>
              <a:rPr lang="en-US" sz="4000" b="1" dirty="0">
                <a:solidFill>
                  <a:srgbClr val="0066CC"/>
                </a:solidFill>
              </a:rPr>
              <a:t>A Positive List in Four Modes of Supply</a:t>
            </a:r>
          </a:p>
        </p:txBody>
      </p:sp>
      <p:sp>
        <p:nvSpPr>
          <p:cNvPr id="9" name="Subtitle 1"/>
          <p:cNvSpPr txBox="1">
            <a:spLocks/>
          </p:cNvSpPr>
          <p:nvPr/>
        </p:nvSpPr>
        <p:spPr>
          <a:xfrm>
            <a:off x="192428" y="1604294"/>
            <a:ext cx="11259343"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0066CC"/>
                </a:solidFill>
              </a:rPr>
              <a:t>Mode 1, Cross-Border Supply: </a:t>
            </a:r>
            <a:r>
              <a:rPr lang="en-US" sz="2400" dirty="0">
                <a:solidFill>
                  <a:srgbClr val="0066CC"/>
                </a:solidFill>
              </a:rPr>
              <a:t>The supply of a service “from the territory of </a:t>
            </a:r>
            <a:br>
              <a:rPr lang="en-US" sz="2400" dirty="0">
                <a:solidFill>
                  <a:srgbClr val="0066CC"/>
                </a:solidFill>
              </a:rPr>
            </a:br>
            <a:r>
              <a:rPr lang="en-US" sz="2400" dirty="0">
                <a:solidFill>
                  <a:srgbClr val="0066CC"/>
                </a:solidFill>
              </a:rPr>
              <a:t>one Member into the territory of any other Member.” The service crosses the </a:t>
            </a:r>
            <a:br>
              <a:rPr lang="en-US" sz="2400" dirty="0">
                <a:solidFill>
                  <a:srgbClr val="0066CC"/>
                </a:solidFill>
              </a:rPr>
            </a:br>
            <a:r>
              <a:rPr lang="en-US" sz="2400" dirty="0">
                <a:solidFill>
                  <a:srgbClr val="0066CC"/>
                </a:solidFill>
              </a:rPr>
              <a:t>border, but both the provider and the consumer stay home. </a:t>
            </a:r>
          </a:p>
          <a:p>
            <a:r>
              <a:rPr lang="en-US" sz="2400" b="1" dirty="0">
                <a:solidFill>
                  <a:srgbClr val="0066CC"/>
                </a:solidFill>
              </a:rPr>
              <a:t>Mode 2, Consumption Abroad: </a:t>
            </a:r>
            <a:r>
              <a:rPr lang="en-US" sz="2400" dirty="0">
                <a:solidFill>
                  <a:srgbClr val="0066CC"/>
                </a:solidFill>
              </a:rPr>
              <a:t>The supply of a service “in the territory of one Member to the service consumer of any other Member.” The consumer travels to obtain the service.</a:t>
            </a:r>
          </a:p>
          <a:p>
            <a:r>
              <a:rPr lang="en-US" sz="2400" b="1" dirty="0">
                <a:solidFill>
                  <a:srgbClr val="0066CC"/>
                </a:solidFill>
              </a:rPr>
              <a:t>Mode 3, Commercial Presence: </a:t>
            </a:r>
            <a:r>
              <a:rPr lang="en-US" sz="2400" dirty="0">
                <a:solidFill>
                  <a:srgbClr val="0066CC"/>
                </a:solidFill>
              </a:rPr>
              <a:t>The supply of a service “by a service supplier of one Member, through commercial presence in the territory of any other Member” (i.e., investment through the establishment of a branch, agency, or wholly-owned subsidiary).</a:t>
            </a:r>
          </a:p>
          <a:p>
            <a:r>
              <a:rPr lang="en-US" sz="2400" b="1" dirty="0">
                <a:solidFill>
                  <a:srgbClr val="0066CC"/>
                </a:solidFill>
              </a:rPr>
              <a:t>Mode 4, Presence of Natural Persons: </a:t>
            </a:r>
            <a:r>
              <a:rPr lang="en-US" sz="2400" dirty="0">
                <a:solidFill>
                  <a:srgbClr val="0066CC"/>
                </a:solidFill>
              </a:rPr>
              <a:t>The supply of a service “by a service supplier of one Member, through presence of natural persons of a Member in the territory of any other Member.” Private persons temporarily enter another country to provide services.</a:t>
            </a:r>
          </a:p>
          <a:p>
            <a:endParaRPr lang="en-US" sz="2400" dirty="0">
              <a:solidFill>
                <a:srgbClr val="0066CC"/>
              </a:solidFill>
            </a:endParaRPr>
          </a:p>
        </p:txBody>
      </p:sp>
      <p:sp>
        <p:nvSpPr>
          <p:cNvPr id="10" name="TextBox 9"/>
          <p:cNvSpPr txBox="1"/>
          <p:nvPr/>
        </p:nvSpPr>
        <p:spPr>
          <a:xfrm>
            <a:off x="973796" y="2838794"/>
            <a:ext cx="9574461" cy="2831544"/>
          </a:xfrm>
          <a:prstGeom prst="rect">
            <a:avLst/>
          </a:prstGeom>
          <a:solidFill>
            <a:srgbClr val="0000FF"/>
          </a:solidFill>
          <a:ln>
            <a:solidFill>
              <a:schemeClr val="tx1"/>
            </a:solidFill>
          </a:ln>
        </p:spPr>
        <p:txBody>
          <a:bodyPr wrap="square" rtlCol="0">
            <a:spAutoFit/>
          </a:bodyPr>
          <a:lstStyle/>
          <a:p>
            <a:pPr>
              <a:spcAft>
                <a:spcPts val="600"/>
              </a:spcAft>
            </a:pPr>
            <a:r>
              <a:rPr lang="en-US" sz="2800" dirty="0">
                <a:solidFill>
                  <a:schemeClr val="bg1"/>
                </a:solidFill>
              </a:rPr>
              <a:t>GATS negotiations are conducted on the same request-offer basis that was used for tariffs in the decade before formula cuts. </a:t>
            </a:r>
          </a:p>
          <a:p>
            <a:pPr>
              <a:spcAft>
                <a:spcPts val="1200"/>
              </a:spcAft>
            </a:pPr>
            <a:r>
              <a:rPr lang="en-US" sz="2800" dirty="0">
                <a:solidFill>
                  <a:schemeClr val="bg1"/>
                </a:solidFill>
              </a:rPr>
              <a:t>RTA negotiations are also conducted on a request-offer basis, whether they aim to produce a positive list (where countries bargain over what will be included) or a negative list (where countries bargain over what will be excluded).</a:t>
            </a:r>
          </a:p>
        </p:txBody>
      </p:sp>
      <p:pic>
        <p:nvPicPr>
          <p:cNvPr id="3" name="Picture 2">
            <a:extLst>
              <a:ext uri="{FF2B5EF4-FFF2-40B4-BE49-F238E27FC236}">
                <a16:creationId xmlns:a16="http://schemas.microsoft.com/office/drawing/2014/main" id="{C0E59221-E75F-6A02-D2D5-3A289BDFDF4A}"/>
              </a:ext>
            </a:extLst>
          </p:cNvPr>
          <p:cNvPicPr>
            <a:picLocks noChangeAspect="1"/>
          </p:cNvPicPr>
          <p:nvPr/>
        </p:nvPicPr>
        <p:blipFill rotWithShape="1">
          <a:blip r:embed="rId3"/>
          <a:srcRect l="78446" t="1227" r="270" b="964"/>
          <a:stretch/>
        </p:blipFill>
        <p:spPr>
          <a:xfrm>
            <a:off x="9842157" y="49427"/>
            <a:ext cx="2289604" cy="2022484"/>
          </a:xfrm>
          <a:prstGeom prst="rect">
            <a:avLst/>
          </a:prstGeom>
        </p:spPr>
      </p:pic>
    </p:spTree>
    <p:extLst>
      <p:ext uri="{BB962C8B-B14F-4D97-AF65-F5344CB8AC3E}">
        <p14:creationId xmlns:p14="http://schemas.microsoft.com/office/powerpoint/2010/main" val="5121730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Examples of the Negative-List Approach:</a:t>
            </a:r>
          </a:p>
          <a:p>
            <a:pPr>
              <a:spcAft>
                <a:spcPts val="600"/>
              </a:spcAft>
            </a:pPr>
            <a:r>
              <a:rPr lang="en-US" sz="4000" b="1" dirty="0">
                <a:solidFill>
                  <a:srgbClr val="0066CC"/>
                </a:solidFill>
              </a:rPr>
              <a:t>Standard U.S. Reservations in its FTAs</a:t>
            </a:r>
          </a:p>
        </p:txBody>
      </p:sp>
      <p:sp>
        <p:nvSpPr>
          <p:cNvPr id="9" name="TextBox 8">
            <a:extLst>
              <a:ext uri="{FF2B5EF4-FFF2-40B4-BE49-F238E27FC236}">
                <a16:creationId xmlns:a16="http://schemas.microsoft.com/office/drawing/2014/main" id="{5981F125-99E0-4D3B-B9B4-06925325F4AF}"/>
              </a:ext>
            </a:extLst>
          </p:cNvPr>
          <p:cNvSpPr txBox="1"/>
          <p:nvPr/>
        </p:nvSpPr>
        <p:spPr>
          <a:xfrm>
            <a:off x="217721" y="1620507"/>
            <a:ext cx="11527966" cy="4452501"/>
          </a:xfrm>
          <a:prstGeom prst="rect">
            <a:avLst/>
          </a:prstGeom>
          <a:noFill/>
        </p:spPr>
        <p:txBody>
          <a:bodyPr wrap="square" rtlCol="0">
            <a:spAutoFit/>
          </a:bodyPr>
          <a:lstStyle/>
          <a:p>
            <a:pPr marL="346075" indent="-346075">
              <a:spcAft>
                <a:spcPts val="400"/>
              </a:spcAft>
              <a:buFont typeface="Arial" panose="020B0604020202020204" pitchFamily="34" charset="0"/>
              <a:buChar char="•"/>
            </a:pPr>
            <a:r>
              <a:rPr lang="en-US" sz="2600" dirty="0">
                <a:solidFill>
                  <a:srgbClr val="0070C0"/>
                </a:solidFill>
                <a:cs typeface="Narkisim" panose="020E0502050101010101" pitchFamily="34" charset="-79"/>
              </a:rPr>
              <a:t>Exports of certain technology require a license. </a:t>
            </a:r>
          </a:p>
          <a:p>
            <a:pPr marL="346075" indent="-346075">
              <a:spcAft>
                <a:spcPts val="400"/>
              </a:spcAft>
              <a:buFont typeface="Arial" panose="020B0604020202020204" pitchFamily="34" charset="0"/>
              <a:buChar char="•"/>
            </a:pPr>
            <a:r>
              <a:rPr lang="en-US" sz="2600" dirty="0">
                <a:solidFill>
                  <a:srgbClr val="0070C0"/>
                </a:solidFill>
                <a:cs typeface="Narkisim" panose="020E0502050101010101" pitchFamily="34" charset="-79"/>
              </a:rPr>
              <a:t>Only U.S. citizens may operate aircraft in domestic air service.</a:t>
            </a:r>
          </a:p>
          <a:p>
            <a:pPr marL="346075" indent="-346075">
              <a:spcAft>
                <a:spcPts val="400"/>
              </a:spcAft>
              <a:buFont typeface="Arial" panose="020B0604020202020204" pitchFamily="34" charset="0"/>
              <a:buChar char="•"/>
            </a:pPr>
            <a:r>
              <a:rPr lang="en-US" sz="2600" dirty="0">
                <a:solidFill>
                  <a:srgbClr val="0070C0"/>
                </a:solidFill>
                <a:cs typeface="Narkisim" panose="020E0502050101010101" pitchFamily="34" charset="-79"/>
              </a:rPr>
              <a:t>Department of Transportation authorization is required for the </a:t>
            </a:r>
            <a:br>
              <a:rPr lang="en-US" sz="2600" dirty="0">
                <a:solidFill>
                  <a:srgbClr val="0070C0"/>
                </a:solidFill>
                <a:cs typeface="Narkisim" panose="020E0502050101010101" pitchFamily="34" charset="-79"/>
              </a:rPr>
            </a:br>
            <a:r>
              <a:rPr lang="en-US" sz="2600" dirty="0">
                <a:solidFill>
                  <a:srgbClr val="0070C0"/>
                </a:solidFill>
                <a:cs typeface="Narkisim" panose="020E0502050101010101" pitchFamily="34" charset="-79"/>
              </a:rPr>
              <a:t>provision of specialty air services in U.S. territory.</a:t>
            </a:r>
          </a:p>
          <a:p>
            <a:pPr marL="346075" indent="-346075">
              <a:spcAft>
                <a:spcPts val="400"/>
              </a:spcAft>
              <a:buFont typeface="Arial" panose="020B0604020202020204" pitchFamily="34" charset="0"/>
              <a:buChar char="•"/>
            </a:pPr>
            <a:r>
              <a:rPr lang="en-US" sz="2600" dirty="0">
                <a:solidFill>
                  <a:srgbClr val="0070C0"/>
                </a:solidFill>
                <a:cs typeface="Narkisim" panose="020E0502050101010101" pitchFamily="34" charset="-79"/>
              </a:rPr>
              <a:t>The United States reserves the right to restrict ownership of radio licenses. </a:t>
            </a:r>
          </a:p>
          <a:p>
            <a:pPr marL="346075" indent="-346075">
              <a:spcAft>
                <a:spcPts val="400"/>
              </a:spcAft>
              <a:buFont typeface="Arial" panose="020B0604020202020204" pitchFamily="34" charset="0"/>
              <a:buChar char="•"/>
            </a:pPr>
            <a:r>
              <a:rPr lang="en-US" sz="2600" dirty="0">
                <a:solidFill>
                  <a:srgbClr val="0070C0"/>
                </a:solidFill>
                <a:cs typeface="Narkisim" panose="020E0502050101010101" pitchFamily="34" charset="-79"/>
              </a:rPr>
              <a:t>Foreign corporations may not acquire rights-of-way for oil/gas pipelines.</a:t>
            </a:r>
          </a:p>
          <a:p>
            <a:pPr marL="346075" indent="-346075">
              <a:spcAft>
                <a:spcPts val="400"/>
              </a:spcAft>
              <a:buFont typeface="Arial" panose="020B0604020202020204" pitchFamily="34" charset="0"/>
              <a:buChar char="•"/>
            </a:pPr>
            <a:r>
              <a:rPr lang="en-US" sz="2600" dirty="0">
                <a:solidFill>
                  <a:srgbClr val="0070C0"/>
                </a:solidFill>
                <a:cs typeface="Narkisim" panose="020E0502050101010101" pitchFamily="34" charset="-79"/>
              </a:rPr>
              <a:t>Licenses for nuclear facilities may not be issued to any entity owned, controlled, or dominated by an alien, a foreign corporation, or a foreign government.</a:t>
            </a:r>
          </a:p>
          <a:p>
            <a:pPr marL="346075" indent="-346075">
              <a:spcAft>
                <a:spcPts val="400"/>
              </a:spcAft>
              <a:buFont typeface="Arial" panose="020B0604020202020204" pitchFamily="34" charset="0"/>
              <a:buChar char="•"/>
            </a:pPr>
            <a:r>
              <a:rPr lang="en-US" sz="2600" dirty="0">
                <a:solidFill>
                  <a:srgbClr val="0070C0"/>
                </a:solidFill>
                <a:cs typeface="Narkisim" panose="020E0502050101010101" pitchFamily="34" charset="-79"/>
              </a:rPr>
              <a:t>Only U.S. citizens may obtain a customs broker’s license.</a:t>
            </a:r>
          </a:p>
          <a:p>
            <a:pPr marL="346075" indent="-346075">
              <a:spcAft>
                <a:spcPts val="400"/>
              </a:spcAft>
              <a:buFont typeface="Arial" panose="020B0604020202020204" pitchFamily="34" charset="0"/>
              <a:buChar char="•"/>
            </a:pPr>
            <a:r>
              <a:rPr lang="en-US" sz="2600" dirty="0">
                <a:solidFill>
                  <a:srgbClr val="0070C0"/>
                </a:solidFill>
                <a:cs typeface="Narkisim" panose="020E0502050101010101" pitchFamily="34" charset="-79"/>
              </a:rPr>
              <a:t>Patent attorneys must be U.S. citizens or lawfully resident aliens.</a:t>
            </a:r>
          </a:p>
        </p:txBody>
      </p:sp>
      <p:sp>
        <p:nvSpPr>
          <p:cNvPr id="10" name="Subtitle 1"/>
          <p:cNvSpPr txBox="1">
            <a:spLocks/>
          </p:cNvSpPr>
          <p:nvPr/>
        </p:nvSpPr>
        <p:spPr>
          <a:xfrm>
            <a:off x="3253287" y="6108271"/>
            <a:ext cx="849240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1600" i="1" dirty="0"/>
              <a:t>Note that this is a very partial and illustrative list.</a:t>
            </a:r>
            <a:endParaRPr lang="en-GB" sz="1200" i="1" dirty="0"/>
          </a:p>
        </p:txBody>
      </p:sp>
      <p:sp>
        <p:nvSpPr>
          <p:cNvPr id="11" name="TextBox 10"/>
          <p:cNvSpPr txBox="1"/>
          <p:nvPr/>
        </p:nvSpPr>
        <p:spPr>
          <a:xfrm>
            <a:off x="895398" y="2734296"/>
            <a:ext cx="9696606" cy="2246769"/>
          </a:xfrm>
          <a:prstGeom prst="rect">
            <a:avLst/>
          </a:prstGeom>
          <a:solidFill>
            <a:srgbClr val="0000FF"/>
          </a:solidFill>
          <a:ln>
            <a:solidFill>
              <a:schemeClr val="tx1"/>
            </a:solidFill>
          </a:ln>
        </p:spPr>
        <p:txBody>
          <a:bodyPr wrap="square" rtlCol="0">
            <a:spAutoFit/>
          </a:bodyPr>
          <a:lstStyle/>
          <a:p>
            <a:pPr>
              <a:spcAft>
                <a:spcPts val="1200"/>
              </a:spcAft>
            </a:pPr>
            <a:r>
              <a:rPr lang="en-US" sz="2800" dirty="0">
                <a:solidFill>
                  <a:schemeClr val="bg1"/>
                </a:solidFill>
              </a:rPr>
              <a:t>This negative-list approach makes no mention of the four modes. It tends to emphasize liberalization via what in GATS is called Mode 3 (thus favoring foreign direct investment) while providing little liberalization under Mode 4 (thus generally excluding liberalization in the movement of natural persons).</a:t>
            </a:r>
          </a:p>
        </p:txBody>
      </p:sp>
      <p:pic>
        <p:nvPicPr>
          <p:cNvPr id="3" name="Picture 2">
            <a:extLst>
              <a:ext uri="{FF2B5EF4-FFF2-40B4-BE49-F238E27FC236}">
                <a16:creationId xmlns:a16="http://schemas.microsoft.com/office/drawing/2014/main" id="{3BF704F0-DF28-19CA-C1A5-462B51B9BB82}"/>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8133175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586916" y="381451"/>
            <a:ext cx="9333858"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chemeClr val="accent1">
                    <a:lumMod val="50000"/>
                  </a:schemeClr>
                </a:solidFill>
              </a:rPr>
              <a:t>Danger: The Fallacy of Construction</a:t>
            </a:r>
          </a:p>
        </p:txBody>
      </p:sp>
      <p:sp>
        <p:nvSpPr>
          <p:cNvPr id="9" name="Rectangle 3"/>
          <p:cNvSpPr txBox="1">
            <a:spLocks noChangeArrowheads="1"/>
          </p:cNvSpPr>
          <p:nvPr/>
        </p:nvSpPr>
        <p:spPr>
          <a:xfrm>
            <a:off x="586916" y="1143000"/>
            <a:ext cx="11289398" cy="4572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accent1">
                    <a:lumMod val="50000"/>
                  </a:schemeClr>
                </a:solidFill>
              </a:rPr>
              <a:t>Avoid the common mistake of assuming that an RTA is simply </a:t>
            </a:r>
          </a:p>
          <a:p>
            <a:pPr algn="l">
              <a:spcBef>
                <a:spcPts val="0"/>
              </a:spcBef>
            </a:pPr>
            <a:r>
              <a:rPr lang="en-US" sz="2800" dirty="0">
                <a:solidFill>
                  <a:schemeClr val="accent1">
                    <a:lumMod val="50000"/>
                  </a:schemeClr>
                </a:solidFill>
              </a:rPr>
              <a:t>a smaller version of a multilateral agreement (i.e., like a mini-WTO). </a:t>
            </a:r>
            <a:br>
              <a:rPr lang="en-US" sz="2800" dirty="0">
                <a:solidFill>
                  <a:schemeClr val="accent1">
                    <a:lumMod val="50000"/>
                  </a:schemeClr>
                </a:solidFill>
              </a:rPr>
            </a:br>
            <a:r>
              <a:rPr lang="en-US" sz="2800" dirty="0">
                <a:solidFill>
                  <a:schemeClr val="accent1">
                    <a:lumMod val="50000"/>
                  </a:schemeClr>
                </a:solidFill>
              </a:rPr>
              <a:t>These instruments can differ in the following ways:</a:t>
            </a:r>
          </a:p>
          <a:p>
            <a:pPr marL="457200" indent="-457200" algn="l">
              <a:buFont typeface="Arial" panose="020B0604020202020204" pitchFamily="34" charset="0"/>
              <a:buChar char="•"/>
            </a:pPr>
            <a:r>
              <a:rPr lang="en-US" sz="2800" dirty="0">
                <a:solidFill>
                  <a:schemeClr val="accent1">
                    <a:lumMod val="50000"/>
                  </a:schemeClr>
                </a:solidFill>
              </a:rPr>
              <a:t>Their political intent (diplomatic/security) is typically much higher and more explicit</a:t>
            </a:r>
          </a:p>
          <a:p>
            <a:pPr marL="457200" indent="-457200" algn="l">
              <a:buFont typeface="Arial" panose="020B0604020202020204" pitchFamily="34" charset="0"/>
              <a:buChar char="•"/>
            </a:pPr>
            <a:r>
              <a:rPr lang="en-US" sz="2800" dirty="0">
                <a:solidFill>
                  <a:schemeClr val="accent1">
                    <a:lumMod val="50000"/>
                  </a:schemeClr>
                </a:solidFill>
              </a:rPr>
              <a:t>Their discriminatory effect is greater</a:t>
            </a:r>
          </a:p>
          <a:p>
            <a:pPr marL="457200" indent="-457200" algn="l">
              <a:buFont typeface="Arial" panose="020B0604020202020204" pitchFamily="34" charset="0"/>
              <a:buChar char="•"/>
            </a:pPr>
            <a:r>
              <a:rPr lang="en-US" sz="2800" dirty="0">
                <a:solidFill>
                  <a:schemeClr val="accent1">
                    <a:lumMod val="50000"/>
                  </a:schemeClr>
                </a:solidFill>
              </a:rPr>
              <a:t>The opportunities to exacerbate and exploit that discrimination can be tempting (e.g., rules of origin and other means of managed trade)</a:t>
            </a:r>
          </a:p>
          <a:p>
            <a:pPr marL="457200" indent="-457200" algn="l">
              <a:buFont typeface="Arial" panose="020B0604020202020204" pitchFamily="34" charset="0"/>
              <a:buChar char="•"/>
            </a:pPr>
            <a:r>
              <a:rPr lang="en-US" sz="2800" dirty="0">
                <a:solidFill>
                  <a:schemeClr val="accent1">
                    <a:lumMod val="50000"/>
                  </a:schemeClr>
                </a:solidFill>
              </a:rPr>
              <a:t>An RTA’s issue coverage can be either narrower or (more often) wider</a:t>
            </a:r>
          </a:p>
          <a:p>
            <a:pPr marL="457200" indent="-457200" algn="l">
              <a:buFont typeface="Arial" panose="020B0604020202020204" pitchFamily="34" charset="0"/>
              <a:buChar char="•"/>
            </a:pPr>
            <a:r>
              <a:rPr lang="en-US" sz="2800" dirty="0">
                <a:solidFill>
                  <a:schemeClr val="accent1">
                    <a:lumMod val="50000"/>
                  </a:schemeClr>
                </a:solidFill>
              </a:rPr>
              <a:t>RTAs might be intended either as complements or as substitutes for the multilateral system</a:t>
            </a:r>
          </a:p>
          <a:p>
            <a:endParaRPr lang="en-US" dirty="0">
              <a:solidFill>
                <a:schemeClr val="accent1">
                  <a:lumMod val="50000"/>
                </a:schemeClr>
              </a:solidFill>
              <a:cs typeface="Tahoma" charset="0"/>
            </a:endParaRPr>
          </a:p>
        </p:txBody>
      </p:sp>
      <p:pic>
        <p:nvPicPr>
          <p:cNvPr id="3" name="Picture 2">
            <a:extLst>
              <a:ext uri="{FF2B5EF4-FFF2-40B4-BE49-F238E27FC236}">
                <a16:creationId xmlns:a16="http://schemas.microsoft.com/office/drawing/2014/main" id="{ECCA0C12-02E9-2FF2-C65B-D8FF9B301362}"/>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4" name="TextBox 3">
            <a:extLst>
              <a:ext uri="{FF2B5EF4-FFF2-40B4-BE49-F238E27FC236}">
                <a16:creationId xmlns:a16="http://schemas.microsoft.com/office/drawing/2014/main" id="{FEF67EAD-E72B-9281-D5C7-B4DA9750BFCD}"/>
              </a:ext>
            </a:extLst>
          </p:cNvPr>
          <p:cNvSpPr txBox="1">
            <a:spLocks noChangeArrowheads="1"/>
          </p:cNvSpPr>
          <p:nvPr/>
        </p:nvSpPr>
        <p:spPr bwMode="auto">
          <a:xfrm>
            <a:off x="3043335" y="2193025"/>
            <a:ext cx="5517502" cy="2554545"/>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200" dirty="0">
                <a:solidFill>
                  <a:srgbClr val="FFFFFF"/>
                </a:solidFill>
                <a:latin typeface="Calibri" panose="020F0502020204030204" pitchFamily="34" charset="0"/>
              </a:rPr>
              <a:t>On the more specific issue of market access, multilateral agreements are about </a:t>
            </a:r>
            <a:r>
              <a:rPr lang="en-US" altLang="en-US" sz="3200" i="1" dirty="0">
                <a:solidFill>
                  <a:srgbClr val="FFFFFF"/>
                </a:solidFill>
                <a:latin typeface="Calibri" panose="020F0502020204030204" pitchFamily="34" charset="0"/>
              </a:rPr>
              <a:t>reducing </a:t>
            </a:r>
            <a:r>
              <a:rPr lang="en-US" altLang="en-US" sz="3200" dirty="0">
                <a:solidFill>
                  <a:srgbClr val="FFFFFF"/>
                </a:solidFill>
                <a:latin typeface="Calibri" panose="020F0502020204030204" pitchFamily="34" charset="0"/>
              </a:rPr>
              <a:t>barriers and RTAs are about </a:t>
            </a:r>
            <a:r>
              <a:rPr lang="en-US" altLang="en-US" sz="3200" i="1" dirty="0">
                <a:solidFill>
                  <a:srgbClr val="FFFFFF"/>
                </a:solidFill>
                <a:latin typeface="Calibri" panose="020F0502020204030204" pitchFamily="34" charset="0"/>
              </a:rPr>
              <a:t>eliminating </a:t>
            </a:r>
            <a:r>
              <a:rPr lang="en-US" altLang="en-US" sz="3200" dirty="0">
                <a:solidFill>
                  <a:srgbClr val="FFFFFF"/>
                </a:solidFill>
                <a:latin typeface="Calibri" panose="020F0502020204030204" pitchFamily="34" charset="0"/>
              </a:rPr>
              <a:t>them.</a:t>
            </a:r>
          </a:p>
        </p:txBody>
      </p:sp>
    </p:spTree>
    <p:extLst>
      <p:ext uri="{BB962C8B-B14F-4D97-AF65-F5344CB8AC3E}">
        <p14:creationId xmlns:p14="http://schemas.microsoft.com/office/powerpoint/2010/main" val="21206037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Special Cases: U.S. States, E.U. Members</a:t>
            </a:r>
          </a:p>
        </p:txBody>
      </p:sp>
      <p:sp>
        <p:nvSpPr>
          <p:cNvPr id="9" name="TextBox 8">
            <a:extLst>
              <a:ext uri="{FF2B5EF4-FFF2-40B4-BE49-F238E27FC236}">
                <a16:creationId xmlns:a16="http://schemas.microsoft.com/office/drawing/2014/main" id="{B00BA74F-7B02-4393-8CD6-D99DDB6B054A}"/>
              </a:ext>
            </a:extLst>
          </p:cNvPr>
          <p:cNvSpPr txBox="1"/>
          <p:nvPr/>
        </p:nvSpPr>
        <p:spPr>
          <a:xfrm>
            <a:off x="8871051" y="2606965"/>
            <a:ext cx="3156488" cy="3785652"/>
          </a:xfrm>
          <a:prstGeom prst="rect">
            <a:avLst/>
          </a:prstGeom>
          <a:noFill/>
        </p:spPr>
        <p:txBody>
          <a:bodyPr wrap="square" rtlCol="0">
            <a:spAutoFit/>
          </a:bodyPr>
          <a:lstStyle/>
          <a:p>
            <a:r>
              <a:rPr lang="en-US" sz="2400" dirty="0">
                <a:cs typeface="Narkisim" panose="020E0502050101010101" pitchFamily="34" charset="-79"/>
              </a:rPr>
              <a:t>The United States and the European Union ensure that their services commitments in trade agreements make exceptions for the laws of U.S. states or E.U. member countries, as in this example from the E.U. GATS schedule.</a:t>
            </a:r>
          </a:p>
        </p:txBody>
      </p:sp>
      <p:pic>
        <p:nvPicPr>
          <p:cNvPr id="10" name="Picture 9">
            <a:extLst>
              <a:ext uri="{FF2B5EF4-FFF2-40B4-BE49-F238E27FC236}">
                <a16:creationId xmlns:a16="http://schemas.microsoft.com/office/drawing/2014/main" id="{618DA981-51D0-499D-9066-FE311C5B3419}"/>
              </a:ext>
            </a:extLst>
          </p:cNvPr>
          <p:cNvPicPr>
            <a:picLocks noChangeAspect="1"/>
          </p:cNvPicPr>
          <p:nvPr/>
        </p:nvPicPr>
        <p:blipFill>
          <a:blip r:embed="rId3"/>
          <a:stretch>
            <a:fillRect/>
          </a:stretch>
        </p:blipFill>
        <p:spPr>
          <a:xfrm>
            <a:off x="232596" y="1026232"/>
            <a:ext cx="8323421" cy="3785652"/>
          </a:xfrm>
          <a:prstGeom prst="rect">
            <a:avLst/>
          </a:prstGeom>
        </p:spPr>
      </p:pic>
      <p:pic>
        <p:nvPicPr>
          <p:cNvPr id="11" name="Picture 10">
            <a:extLst>
              <a:ext uri="{FF2B5EF4-FFF2-40B4-BE49-F238E27FC236}">
                <a16:creationId xmlns:a16="http://schemas.microsoft.com/office/drawing/2014/main" id="{0C52F001-7776-41B0-9C7F-3A42E00A98BF}"/>
              </a:ext>
            </a:extLst>
          </p:cNvPr>
          <p:cNvPicPr>
            <a:picLocks noChangeAspect="1"/>
          </p:cNvPicPr>
          <p:nvPr/>
        </p:nvPicPr>
        <p:blipFill>
          <a:blip r:embed="rId4"/>
          <a:stretch>
            <a:fillRect/>
          </a:stretch>
        </p:blipFill>
        <p:spPr>
          <a:xfrm>
            <a:off x="122344" y="991942"/>
            <a:ext cx="8543925" cy="5400675"/>
          </a:xfrm>
          <a:prstGeom prst="rect">
            <a:avLst/>
          </a:prstGeom>
        </p:spPr>
      </p:pic>
      <p:pic>
        <p:nvPicPr>
          <p:cNvPr id="3" name="Picture 2">
            <a:extLst>
              <a:ext uri="{FF2B5EF4-FFF2-40B4-BE49-F238E27FC236}">
                <a16:creationId xmlns:a16="http://schemas.microsoft.com/office/drawing/2014/main" id="{563C6644-4F18-5541-69B2-8DA251A4A7F3}"/>
              </a:ext>
            </a:extLst>
          </p:cNvPr>
          <p:cNvPicPr>
            <a:picLocks noChangeAspect="1"/>
          </p:cNvPicPr>
          <p:nvPr/>
        </p:nvPicPr>
        <p:blipFill rotWithShape="1">
          <a:blip r:embed="rId5"/>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0280558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15" name="Rectangle 14"/>
          <p:cNvSpPr/>
          <p:nvPr/>
        </p:nvSpPr>
        <p:spPr>
          <a:xfrm>
            <a:off x="7391400" y="2601913"/>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1"/>
          <p:cNvSpPr txBox="1">
            <a:spLocks/>
          </p:cNvSpPr>
          <p:nvPr/>
        </p:nvSpPr>
        <p:spPr>
          <a:xfrm>
            <a:off x="384174" y="122918"/>
            <a:ext cx="10436003"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Review of This Session’s Vocabulary</a:t>
            </a:r>
          </a:p>
        </p:txBody>
      </p:sp>
      <p:sp>
        <p:nvSpPr>
          <p:cNvPr id="11" name="Subtitle 1"/>
          <p:cNvSpPr txBox="1">
            <a:spLocks/>
          </p:cNvSpPr>
          <p:nvPr/>
        </p:nvSpPr>
        <p:spPr>
          <a:xfrm>
            <a:off x="3920424" y="1908657"/>
            <a:ext cx="4194740" cy="1802465"/>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2400" dirty="0">
                <a:solidFill>
                  <a:srgbClr val="0066CC"/>
                </a:solidFill>
              </a:rPr>
              <a:t>Applied Rate</a:t>
            </a:r>
          </a:p>
          <a:p>
            <a:pPr>
              <a:spcAft>
                <a:spcPts val="600"/>
              </a:spcAft>
            </a:pPr>
            <a:r>
              <a:rPr lang="en-US" sz="2400" dirty="0">
                <a:solidFill>
                  <a:srgbClr val="0066CC"/>
                </a:solidFill>
              </a:rPr>
              <a:t>Binding (Bound Rate)</a:t>
            </a:r>
          </a:p>
          <a:p>
            <a:pPr>
              <a:spcAft>
                <a:spcPts val="600"/>
              </a:spcAft>
            </a:pPr>
            <a:r>
              <a:rPr lang="en-US" sz="2400" dirty="0">
                <a:solidFill>
                  <a:srgbClr val="0066CC"/>
                </a:solidFill>
              </a:rPr>
              <a:t>Coefficient of Reduction</a:t>
            </a:r>
          </a:p>
          <a:p>
            <a:pPr>
              <a:spcAft>
                <a:spcPts val="600"/>
              </a:spcAft>
            </a:pPr>
            <a:r>
              <a:rPr lang="en-US" sz="2400" dirty="0">
                <a:solidFill>
                  <a:srgbClr val="0066CC"/>
                </a:solidFill>
              </a:rPr>
              <a:t>Formula Cuts</a:t>
            </a:r>
          </a:p>
          <a:p>
            <a:pPr>
              <a:spcAft>
                <a:spcPts val="600"/>
              </a:spcAft>
            </a:pPr>
            <a:r>
              <a:rPr lang="en-US" sz="2400" dirty="0">
                <a:solidFill>
                  <a:srgbClr val="0066CC"/>
                </a:solidFill>
              </a:rPr>
              <a:t>Horizontal (or Linear) Reduction</a:t>
            </a:r>
          </a:p>
          <a:p>
            <a:pPr>
              <a:spcAft>
                <a:spcPts val="600"/>
              </a:spcAft>
            </a:pPr>
            <a:r>
              <a:rPr lang="en-US" sz="2400" dirty="0">
                <a:solidFill>
                  <a:srgbClr val="0066CC"/>
                </a:solidFill>
              </a:rPr>
              <a:t>Request-Offer</a:t>
            </a:r>
          </a:p>
          <a:p>
            <a:pPr>
              <a:spcAft>
                <a:spcPts val="600"/>
              </a:spcAft>
            </a:pPr>
            <a:r>
              <a:rPr lang="en-US" sz="2400" dirty="0">
                <a:solidFill>
                  <a:srgbClr val="0066CC"/>
                </a:solidFill>
              </a:rPr>
              <a:t>Swiss Formula</a:t>
            </a:r>
          </a:p>
          <a:p>
            <a:pPr>
              <a:spcAft>
                <a:spcPts val="600"/>
              </a:spcAft>
            </a:pPr>
            <a:r>
              <a:rPr lang="en-US" sz="2400" dirty="0">
                <a:solidFill>
                  <a:srgbClr val="0066CC"/>
                </a:solidFill>
              </a:rPr>
              <a:t>Tariff Peak</a:t>
            </a:r>
          </a:p>
          <a:p>
            <a:pPr>
              <a:spcAft>
                <a:spcPts val="600"/>
              </a:spcAft>
            </a:pPr>
            <a:r>
              <a:rPr lang="en-US" sz="2400" dirty="0">
                <a:solidFill>
                  <a:srgbClr val="0066CC"/>
                </a:solidFill>
              </a:rPr>
              <a:t> </a:t>
            </a:r>
          </a:p>
          <a:p>
            <a:pPr>
              <a:spcAft>
                <a:spcPts val="600"/>
              </a:spcAft>
            </a:pPr>
            <a:endParaRPr lang="en-US" sz="2400" dirty="0">
              <a:solidFill>
                <a:srgbClr val="0066CC"/>
              </a:solidFill>
            </a:endParaRPr>
          </a:p>
          <a:p>
            <a:pPr>
              <a:spcAft>
                <a:spcPts val="600"/>
              </a:spcAft>
            </a:pPr>
            <a:endParaRPr lang="en-US" sz="2400" dirty="0">
              <a:solidFill>
                <a:srgbClr val="0066CC"/>
              </a:solidFill>
            </a:endParaRPr>
          </a:p>
        </p:txBody>
      </p:sp>
      <p:pic>
        <p:nvPicPr>
          <p:cNvPr id="2" name="Picture 1">
            <a:extLst>
              <a:ext uri="{FF2B5EF4-FFF2-40B4-BE49-F238E27FC236}">
                <a16:creationId xmlns:a16="http://schemas.microsoft.com/office/drawing/2014/main" id="{C0C80AD8-0BCE-9032-0CF4-1FACFC417FAC}"/>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04759322"/>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4890835" y="2700573"/>
            <a:ext cx="2410329" cy="2129124"/>
          </a:xfrm>
          <a:prstGeom prst="rect">
            <a:avLst/>
          </a:prstGeom>
        </p:spPr>
      </p:pic>
    </p:spTree>
    <p:extLst>
      <p:ext uri="{BB962C8B-B14F-4D97-AF65-F5344CB8AC3E}">
        <p14:creationId xmlns:p14="http://schemas.microsoft.com/office/powerpoint/2010/main" val="215955120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Principal Differences between Multilateral </a:t>
            </a:r>
            <a:br>
              <a:rPr lang="en-US" sz="4000" b="1" dirty="0">
                <a:solidFill>
                  <a:srgbClr val="0066CC"/>
                </a:solidFill>
              </a:rPr>
            </a:br>
            <a:r>
              <a:rPr lang="en-US" sz="4000" b="1" dirty="0">
                <a:solidFill>
                  <a:srgbClr val="0066CC"/>
                </a:solidFill>
              </a:rPr>
              <a:t>and RTA Negotiations on Market Access</a:t>
            </a:r>
          </a:p>
        </p:txBody>
      </p:sp>
      <p:graphicFrame>
        <p:nvGraphicFramePr>
          <p:cNvPr id="3" name="Table 2"/>
          <p:cNvGraphicFramePr>
            <a:graphicFrameLocks noGrp="1"/>
          </p:cNvGraphicFramePr>
          <p:nvPr>
            <p:extLst>
              <p:ext uri="{D42A27DB-BD31-4B8C-83A1-F6EECF244321}">
                <p14:modId xmlns:p14="http://schemas.microsoft.com/office/powerpoint/2010/main" val="4094467145"/>
              </p:ext>
            </p:extLst>
          </p:nvPr>
        </p:nvGraphicFramePr>
        <p:xfrm>
          <a:off x="195947" y="1488682"/>
          <a:ext cx="11800109" cy="5237731"/>
        </p:xfrm>
        <a:graphic>
          <a:graphicData uri="http://schemas.openxmlformats.org/drawingml/2006/table">
            <a:tbl>
              <a:tblPr firstRow="1" firstCol="1" bandRow="1">
                <a:tableStyleId>{5C22544A-7EE6-4342-B048-85BDC9FD1C3A}</a:tableStyleId>
              </a:tblPr>
              <a:tblGrid>
                <a:gridCol w="1458682">
                  <a:extLst>
                    <a:ext uri="{9D8B030D-6E8A-4147-A177-3AD203B41FA5}">
                      <a16:colId xmlns:a16="http://schemas.microsoft.com/office/drawing/2014/main" val="20000"/>
                    </a:ext>
                  </a:extLst>
                </a:gridCol>
                <a:gridCol w="4778828">
                  <a:extLst>
                    <a:ext uri="{9D8B030D-6E8A-4147-A177-3AD203B41FA5}">
                      <a16:colId xmlns:a16="http://schemas.microsoft.com/office/drawing/2014/main" val="20001"/>
                    </a:ext>
                  </a:extLst>
                </a:gridCol>
                <a:gridCol w="5562599">
                  <a:extLst>
                    <a:ext uri="{9D8B030D-6E8A-4147-A177-3AD203B41FA5}">
                      <a16:colId xmlns:a16="http://schemas.microsoft.com/office/drawing/2014/main" val="20002"/>
                    </a:ext>
                  </a:extLst>
                </a:gridCol>
              </a:tblGrid>
              <a:tr h="282491">
                <a:tc>
                  <a:txBody>
                    <a:bodyPr/>
                    <a:lstStyle/>
                    <a:p>
                      <a:pPr marL="0" marR="0" algn="just">
                        <a:lnSpc>
                          <a:spcPct val="100000"/>
                        </a:lnSpc>
                        <a:spcBef>
                          <a:spcPts val="600"/>
                        </a:spcBef>
                        <a:spcAft>
                          <a:spcPts val="600"/>
                        </a:spcAft>
                        <a:tabLst>
                          <a:tab pos="342900" algn="l"/>
                        </a:tabLst>
                      </a:pPr>
                      <a:r>
                        <a:rPr lang="en-US" sz="2000" dirty="0">
                          <a:effectLst/>
                        </a:rPr>
                        <a:t>Issue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gn="just">
                        <a:lnSpc>
                          <a:spcPct val="100000"/>
                        </a:lnSpc>
                        <a:spcBef>
                          <a:spcPts val="600"/>
                        </a:spcBef>
                        <a:spcAft>
                          <a:spcPts val="600"/>
                        </a:spcAft>
                        <a:tabLst>
                          <a:tab pos="342900" algn="l"/>
                        </a:tabLst>
                      </a:pPr>
                      <a:r>
                        <a:rPr lang="en-US" sz="2000">
                          <a:effectLst/>
                        </a:rPr>
                        <a:t>Multilateral Negotiations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gn="just">
                        <a:lnSpc>
                          <a:spcPct val="100000"/>
                        </a:lnSpc>
                        <a:spcBef>
                          <a:spcPts val="600"/>
                        </a:spcBef>
                        <a:spcAft>
                          <a:spcPts val="600"/>
                        </a:spcAft>
                        <a:tabLst>
                          <a:tab pos="342900" algn="l"/>
                        </a:tabLst>
                      </a:pPr>
                      <a:r>
                        <a:rPr lang="en-US" sz="2000" dirty="0">
                          <a:effectLst/>
                        </a:rPr>
                        <a:t>RTA Negotiations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0"/>
                  </a:ext>
                </a:extLst>
              </a:tr>
              <a:tr h="831884">
                <a:tc>
                  <a:txBody>
                    <a:bodyPr/>
                    <a:lstStyle/>
                    <a:p>
                      <a:pPr marL="0" marR="0">
                        <a:lnSpc>
                          <a:spcPct val="100000"/>
                        </a:lnSpc>
                        <a:spcBef>
                          <a:spcPts val="600"/>
                        </a:spcBef>
                        <a:spcAft>
                          <a:spcPts val="600"/>
                        </a:spcAft>
                        <a:tabLst>
                          <a:tab pos="342900" algn="l"/>
                        </a:tabLst>
                      </a:pPr>
                      <a:r>
                        <a:rPr lang="en-US" sz="2000" dirty="0">
                          <a:effectLst/>
                        </a:rPr>
                        <a:t>Product Coverage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Only products explicitly scheduled in countries’ commitments (or other agreements) are covered.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“Substantially all the trade” between  the partners must be covered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1"/>
                  </a:ext>
                </a:extLst>
              </a:tr>
              <a:tr h="415941">
                <a:tc>
                  <a:txBody>
                    <a:bodyPr/>
                    <a:lstStyle/>
                    <a:p>
                      <a:pPr marL="0" marR="0">
                        <a:lnSpc>
                          <a:spcPct val="100000"/>
                        </a:lnSpc>
                        <a:spcBef>
                          <a:spcPts val="600"/>
                        </a:spcBef>
                        <a:spcAft>
                          <a:spcPts val="600"/>
                        </a:spcAft>
                        <a:tabLst>
                          <a:tab pos="342900" algn="l"/>
                        </a:tabLst>
                      </a:pPr>
                      <a:r>
                        <a:rPr lang="en-US" sz="2000" dirty="0">
                          <a:effectLst/>
                        </a:rPr>
                        <a:t>What Is Cut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Countries’ commitments are made on their bound rates.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Commitments are typically made on applied rates.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2"/>
                  </a:ext>
                </a:extLst>
              </a:tr>
              <a:tr h="282491">
                <a:tc>
                  <a:txBody>
                    <a:bodyPr/>
                    <a:lstStyle/>
                    <a:p>
                      <a:pPr marL="0" marR="0">
                        <a:lnSpc>
                          <a:spcPct val="100000"/>
                        </a:lnSpc>
                        <a:spcBef>
                          <a:spcPts val="600"/>
                        </a:spcBef>
                        <a:spcAft>
                          <a:spcPts val="600"/>
                        </a:spcAft>
                        <a:tabLst>
                          <a:tab pos="342900" algn="l"/>
                        </a:tabLst>
                      </a:pPr>
                      <a:r>
                        <a:rPr lang="en-US" sz="2000" dirty="0">
                          <a:effectLst/>
                        </a:rPr>
                        <a:t>How Far Cut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Bound rates are more typically reduced than eliminated.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Applied rates are supposed to be reduced to zero.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3"/>
                  </a:ext>
                </a:extLst>
              </a:tr>
              <a:tr h="693237">
                <a:tc>
                  <a:txBody>
                    <a:bodyPr/>
                    <a:lstStyle/>
                    <a:p>
                      <a:pPr marL="0" marR="0">
                        <a:lnSpc>
                          <a:spcPct val="100000"/>
                        </a:lnSpc>
                        <a:spcBef>
                          <a:spcPts val="600"/>
                        </a:spcBef>
                        <a:spcAft>
                          <a:spcPts val="600"/>
                        </a:spcAft>
                        <a:tabLst>
                          <a:tab pos="342900" algn="l"/>
                        </a:tabLst>
                      </a:pPr>
                      <a:r>
                        <a:rPr lang="en-US" sz="2000">
                          <a:effectLst/>
                        </a:rPr>
                        <a:t>Negotiating Method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Earliest negotiations were request-offer basis, but various forms of formula cut have been more common.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Countries typically bargain over which products will be placed on which phase-out schedule.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4"/>
                  </a:ext>
                </a:extLst>
              </a:tr>
              <a:tr h="564981">
                <a:tc>
                  <a:txBody>
                    <a:bodyPr/>
                    <a:lstStyle/>
                    <a:p>
                      <a:pPr marL="0" marR="0">
                        <a:lnSpc>
                          <a:spcPct val="100000"/>
                        </a:lnSpc>
                        <a:spcBef>
                          <a:spcPts val="600"/>
                        </a:spcBef>
                        <a:spcAft>
                          <a:spcPts val="600"/>
                        </a:spcAft>
                        <a:tabLst>
                          <a:tab pos="342900" algn="l"/>
                        </a:tabLst>
                      </a:pPr>
                      <a:r>
                        <a:rPr lang="en-US" sz="2000">
                          <a:effectLst/>
                        </a:rPr>
                        <a:t>Safeguards and Related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WTO provisions allow for safeguards and also for renegotiations and other special treatment.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In addition to exempting some products or sectors, may</a:t>
                      </a:r>
                      <a:r>
                        <a:rPr lang="en-US" sz="2000" baseline="0" dirty="0">
                          <a:effectLst/>
                        </a:rPr>
                        <a:t> include</a:t>
                      </a:r>
                      <a:r>
                        <a:rPr lang="en-US" sz="2000" dirty="0">
                          <a:effectLst/>
                        </a:rPr>
                        <a:t> provisions such as safeguards, snapbacks, tariff-rate quotas,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5"/>
                  </a:ext>
                </a:extLst>
              </a:tr>
              <a:tr h="970531">
                <a:tc>
                  <a:txBody>
                    <a:bodyPr/>
                    <a:lstStyle/>
                    <a:p>
                      <a:pPr marL="0" marR="0">
                        <a:lnSpc>
                          <a:spcPct val="100000"/>
                        </a:lnSpc>
                        <a:spcBef>
                          <a:spcPts val="600"/>
                        </a:spcBef>
                        <a:spcAft>
                          <a:spcPts val="600"/>
                        </a:spcAft>
                        <a:tabLst>
                          <a:tab pos="342900" algn="l"/>
                        </a:tabLst>
                      </a:pPr>
                      <a:r>
                        <a:rPr lang="en-US" sz="2000" dirty="0">
                          <a:effectLst/>
                        </a:rPr>
                        <a:t>Rules of Origin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Such rules are generally not controversial when benefits are extended on an MFN basis.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tc>
                  <a:txBody>
                    <a:bodyPr/>
                    <a:lstStyle/>
                    <a:p>
                      <a:pPr marL="0" marR="0">
                        <a:lnSpc>
                          <a:spcPct val="100000"/>
                        </a:lnSpc>
                        <a:spcBef>
                          <a:spcPts val="600"/>
                        </a:spcBef>
                        <a:spcAft>
                          <a:spcPts val="600"/>
                        </a:spcAft>
                        <a:tabLst>
                          <a:tab pos="342900" algn="l"/>
                        </a:tabLst>
                      </a:pPr>
                      <a:r>
                        <a:rPr lang="en-US" sz="2000" dirty="0">
                          <a:effectLst/>
                        </a:rPr>
                        <a:t>If these rules are designed to limit benefits to participating countries they may impose costs on third countries from whom trade is diverted.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7"/>
                  </a:ext>
                </a:extLst>
              </a:tr>
            </a:tbl>
          </a:graphicData>
        </a:graphic>
      </p:graphicFrame>
      <p:pic>
        <p:nvPicPr>
          <p:cNvPr id="5" name="Picture 4">
            <a:extLst>
              <a:ext uri="{FF2B5EF4-FFF2-40B4-BE49-F238E27FC236}">
                <a16:creationId xmlns:a16="http://schemas.microsoft.com/office/drawing/2014/main" id="{F1215DAB-0152-AC7E-D2EE-5203E9B72366}"/>
              </a:ext>
            </a:extLst>
          </p:cNvPr>
          <p:cNvPicPr>
            <a:picLocks noChangeAspect="1"/>
          </p:cNvPicPr>
          <p:nvPr/>
        </p:nvPicPr>
        <p:blipFill rotWithShape="1">
          <a:blip r:embed="rId3"/>
          <a:srcRect l="78446" t="1227" r="270" b="964"/>
          <a:stretch/>
        </p:blipFill>
        <p:spPr>
          <a:xfrm>
            <a:off x="10586357" y="49427"/>
            <a:ext cx="1545404" cy="1365107"/>
          </a:xfrm>
          <a:prstGeom prst="rect">
            <a:avLst/>
          </a:prstGeom>
        </p:spPr>
      </p:pic>
    </p:spTree>
    <p:extLst>
      <p:ext uri="{BB962C8B-B14F-4D97-AF65-F5344CB8AC3E}">
        <p14:creationId xmlns:p14="http://schemas.microsoft.com/office/powerpoint/2010/main" val="184306308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Market-Access Negotiations in the WTO</a:t>
            </a:r>
            <a:endParaRPr lang="en-GB" sz="3600" dirty="0">
              <a:solidFill>
                <a:srgbClr val="0066CC"/>
              </a:solidFill>
            </a:endParaRPr>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407131883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Most Important Terms Concerning</a:t>
            </a:r>
            <a:br>
              <a:rPr lang="en-US" sz="4000" b="1" dirty="0">
                <a:solidFill>
                  <a:srgbClr val="0066CC"/>
                </a:solidFill>
              </a:rPr>
            </a:br>
            <a:r>
              <a:rPr lang="en-US" sz="4000" b="1" dirty="0">
                <a:solidFill>
                  <a:srgbClr val="0066CC"/>
                </a:solidFill>
              </a:rPr>
              <a:t>The Core Terminology of Tariff Commitments</a:t>
            </a:r>
          </a:p>
        </p:txBody>
      </p:sp>
      <p:sp>
        <p:nvSpPr>
          <p:cNvPr id="9" name="Subtitle 1"/>
          <p:cNvSpPr txBox="1">
            <a:spLocks/>
          </p:cNvSpPr>
          <p:nvPr/>
        </p:nvSpPr>
        <p:spPr>
          <a:xfrm>
            <a:off x="225086" y="1919978"/>
            <a:ext cx="11259343"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0066CC"/>
                </a:solidFill>
              </a:rPr>
              <a:t>Applied Rate: </a:t>
            </a:r>
            <a:r>
              <a:rPr lang="en-US" sz="2400" dirty="0">
                <a:solidFill>
                  <a:srgbClr val="0066CC"/>
                </a:solidFill>
              </a:rPr>
              <a:t>The tariff rate that a country actually applies to imports. </a:t>
            </a:r>
          </a:p>
          <a:p>
            <a:r>
              <a:rPr lang="en-US" sz="2400" b="1" dirty="0">
                <a:solidFill>
                  <a:srgbClr val="0066CC"/>
                </a:solidFill>
              </a:rPr>
              <a:t>Bound Rate: </a:t>
            </a:r>
            <a:r>
              <a:rPr lang="en-US" sz="2400" dirty="0">
                <a:solidFill>
                  <a:srgbClr val="0066CC"/>
                </a:solidFill>
              </a:rPr>
              <a:t>The rate that a country has bound itself to in a trade negotiation </a:t>
            </a:r>
            <a:br>
              <a:rPr lang="en-US" sz="2400" dirty="0">
                <a:solidFill>
                  <a:srgbClr val="0066CC"/>
                </a:solidFill>
              </a:rPr>
            </a:br>
            <a:r>
              <a:rPr lang="en-US" sz="2400" dirty="0">
                <a:solidFill>
                  <a:srgbClr val="0066CC"/>
                </a:solidFill>
              </a:rPr>
              <a:t>or agreement. </a:t>
            </a:r>
          </a:p>
          <a:p>
            <a:r>
              <a:rPr lang="en-US" sz="2400" b="1" dirty="0">
                <a:solidFill>
                  <a:srgbClr val="0066CC"/>
                </a:solidFill>
              </a:rPr>
              <a:t>Water: </a:t>
            </a:r>
            <a:r>
              <a:rPr lang="en-US" sz="2400" dirty="0">
                <a:solidFill>
                  <a:srgbClr val="0066CC"/>
                </a:solidFill>
              </a:rPr>
              <a:t>The difference between an applied tariff rate and a bound tariff rate. For example, if the bound rate is 5% and the applied rate is 3% there are two points of water.</a:t>
            </a:r>
          </a:p>
          <a:p>
            <a:r>
              <a:rPr lang="en-US" sz="2400" b="1" dirty="0">
                <a:solidFill>
                  <a:srgbClr val="0066CC"/>
                </a:solidFill>
              </a:rPr>
              <a:t>Nomenclature: </a:t>
            </a:r>
            <a:r>
              <a:rPr lang="en-US" sz="2400" dirty="0">
                <a:solidFill>
                  <a:srgbClr val="0066CC"/>
                </a:solidFill>
              </a:rPr>
              <a:t>The division and classification of products in a tariff schedule; all WTO members adhere to the Harmonized System. </a:t>
            </a:r>
          </a:p>
          <a:p>
            <a:r>
              <a:rPr lang="en-US" sz="2400" b="1" dirty="0">
                <a:solidFill>
                  <a:srgbClr val="0066CC"/>
                </a:solidFill>
              </a:rPr>
              <a:t>Harmonized System (HS): </a:t>
            </a:r>
            <a:r>
              <a:rPr lang="en-US" sz="2400" dirty="0">
                <a:solidFill>
                  <a:srgbClr val="0066CC"/>
                </a:solidFill>
              </a:rPr>
              <a:t>Standardized system of nomenclature for tariff schedules.</a:t>
            </a:r>
          </a:p>
          <a:p>
            <a:endParaRPr lang="en-US" sz="2400" dirty="0">
              <a:solidFill>
                <a:srgbClr val="0066CC"/>
              </a:solidFill>
            </a:endParaRPr>
          </a:p>
        </p:txBody>
      </p:sp>
      <p:pic>
        <p:nvPicPr>
          <p:cNvPr id="3" name="Picture 2">
            <a:extLst>
              <a:ext uri="{FF2B5EF4-FFF2-40B4-BE49-F238E27FC236}">
                <a16:creationId xmlns:a16="http://schemas.microsoft.com/office/drawing/2014/main" id="{4E8418E7-7308-C46B-E2A6-DAB0380CDD00}"/>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17687366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Most Important Terms Concerning</a:t>
            </a:r>
            <a:br>
              <a:rPr lang="en-US" sz="4000" b="1" dirty="0">
                <a:solidFill>
                  <a:srgbClr val="0066CC"/>
                </a:solidFill>
              </a:rPr>
            </a:br>
            <a:r>
              <a:rPr lang="en-US" sz="4000" b="1" dirty="0">
                <a:solidFill>
                  <a:srgbClr val="0066CC"/>
                </a:solidFill>
              </a:rPr>
              <a:t>The Types of Tariffs</a:t>
            </a:r>
          </a:p>
        </p:txBody>
      </p:sp>
      <p:sp>
        <p:nvSpPr>
          <p:cNvPr id="9" name="Subtitle 1"/>
          <p:cNvSpPr txBox="1">
            <a:spLocks/>
          </p:cNvSpPr>
          <p:nvPr/>
        </p:nvSpPr>
        <p:spPr>
          <a:xfrm>
            <a:off x="192428" y="1506320"/>
            <a:ext cx="11259343"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0066CC"/>
                </a:solidFill>
              </a:rPr>
              <a:t>Specific Tariff: </a:t>
            </a:r>
            <a:r>
              <a:rPr lang="en-US" sz="2400" dirty="0">
                <a:solidFill>
                  <a:srgbClr val="0066CC"/>
                </a:solidFill>
              </a:rPr>
              <a:t>A tariff that is denominated in specific numbers or quantities </a:t>
            </a:r>
            <a:br>
              <a:rPr lang="en-US" sz="2400" dirty="0">
                <a:solidFill>
                  <a:srgbClr val="0066CC"/>
                </a:solidFill>
              </a:rPr>
            </a:br>
            <a:r>
              <a:rPr lang="en-US" sz="2400" dirty="0">
                <a:solidFill>
                  <a:srgbClr val="0066CC"/>
                </a:solidFill>
              </a:rPr>
              <a:t>(e.g., $1 per liter). </a:t>
            </a:r>
          </a:p>
          <a:p>
            <a:r>
              <a:rPr lang="en-US" sz="2400" b="1" i="1" dirty="0">
                <a:solidFill>
                  <a:srgbClr val="0066CC"/>
                </a:solidFill>
              </a:rPr>
              <a:t>Ad Valorem </a:t>
            </a:r>
            <a:r>
              <a:rPr lang="en-US" sz="2400" b="1" dirty="0">
                <a:solidFill>
                  <a:srgbClr val="0066CC"/>
                </a:solidFill>
              </a:rPr>
              <a:t>Tariff: </a:t>
            </a:r>
            <a:r>
              <a:rPr lang="en-US" sz="2400" dirty="0">
                <a:solidFill>
                  <a:srgbClr val="0066CC"/>
                </a:solidFill>
              </a:rPr>
              <a:t>A tariff assessed as a percentage of the value of the goods. </a:t>
            </a:r>
          </a:p>
          <a:p>
            <a:r>
              <a:rPr lang="en-US" sz="2400" b="1" dirty="0">
                <a:solidFill>
                  <a:srgbClr val="0066CC"/>
                </a:solidFill>
              </a:rPr>
              <a:t>Compound Tariff: </a:t>
            </a:r>
            <a:r>
              <a:rPr lang="en-US" sz="2400" dirty="0">
                <a:solidFill>
                  <a:srgbClr val="0066CC"/>
                </a:solidFill>
              </a:rPr>
              <a:t>A tariff that incorporates both a specific and an </a:t>
            </a:r>
            <a:r>
              <a:rPr lang="en-US" sz="2400" i="1" dirty="0">
                <a:solidFill>
                  <a:srgbClr val="0066CC"/>
                </a:solidFill>
              </a:rPr>
              <a:t>ad valorem </a:t>
            </a:r>
            <a:r>
              <a:rPr lang="en-US" sz="2400" dirty="0">
                <a:solidFill>
                  <a:srgbClr val="0066CC"/>
                </a:solidFill>
              </a:rPr>
              <a:t>component. </a:t>
            </a:r>
          </a:p>
          <a:p>
            <a:r>
              <a:rPr lang="en-US" sz="2400" b="1" i="1" dirty="0">
                <a:solidFill>
                  <a:srgbClr val="0066CC"/>
                </a:solidFill>
              </a:rPr>
              <a:t>Ad Valorem </a:t>
            </a:r>
            <a:r>
              <a:rPr lang="en-US" sz="2400" b="1" dirty="0">
                <a:solidFill>
                  <a:srgbClr val="0066CC"/>
                </a:solidFill>
              </a:rPr>
              <a:t>Equivalent (AVE): </a:t>
            </a:r>
            <a:r>
              <a:rPr lang="en-US" sz="2400" dirty="0">
                <a:solidFill>
                  <a:srgbClr val="0066CC"/>
                </a:solidFill>
              </a:rPr>
              <a:t>Expression of a specific tariff in the equivalent </a:t>
            </a:r>
            <a:r>
              <a:rPr lang="en-US" sz="2400" i="1" dirty="0">
                <a:solidFill>
                  <a:srgbClr val="0066CC"/>
                </a:solidFill>
              </a:rPr>
              <a:t>ad valorem </a:t>
            </a:r>
            <a:r>
              <a:rPr lang="en-US" sz="2400" dirty="0">
                <a:solidFill>
                  <a:srgbClr val="0066CC"/>
                </a:solidFill>
              </a:rPr>
              <a:t>rate. For example, if the tariff is $1 each and the average price is $10 the AVE is 10%.</a:t>
            </a:r>
          </a:p>
          <a:p>
            <a:r>
              <a:rPr lang="en-US" sz="2400" b="1" dirty="0">
                <a:solidFill>
                  <a:srgbClr val="0066CC"/>
                </a:solidFill>
              </a:rPr>
              <a:t>Tariff-Rate Quota (TRQ): </a:t>
            </a:r>
            <a:r>
              <a:rPr lang="en-US" sz="2400" dirty="0">
                <a:solidFill>
                  <a:srgbClr val="0066CC"/>
                </a:solidFill>
              </a:rPr>
              <a:t>A quantitative restriction providing for a higher rate on imported goods after a specified amount of the item has entered the country at a lower rate. </a:t>
            </a:r>
          </a:p>
          <a:p>
            <a:r>
              <a:rPr lang="en-US" sz="2400" b="1" dirty="0">
                <a:solidFill>
                  <a:srgbClr val="0066CC"/>
                </a:solidFill>
              </a:rPr>
              <a:t>Tariff Peak: </a:t>
            </a:r>
            <a:r>
              <a:rPr lang="en-US" sz="2400" dirty="0">
                <a:solidFill>
                  <a:srgbClr val="0066CC"/>
                </a:solidFill>
              </a:rPr>
              <a:t>Extraordinarily high tariff rates applied to protected products. There is no universally accepted standard regarding what constitutes a peak rate.</a:t>
            </a:r>
          </a:p>
          <a:p>
            <a:endParaRPr lang="en-US" sz="2400" dirty="0">
              <a:solidFill>
                <a:srgbClr val="0066CC"/>
              </a:solidFill>
            </a:endParaRPr>
          </a:p>
        </p:txBody>
      </p:sp>
      <p:pic>
        <p:nvPicPr>
          <p:cNvPr id="3" name="Picture 2">
            <a:extLst>
              <a:ext uri="{FF2B5EF4-FFF2-40B4-BE49-F238E27FC236}">
                <a16:creationId xmlns:a16="http://schemas.microsoft.com/office/drawing/2014/main" id="{F889AA8D-37C2-F6C7-DF69-E947AD9894DC}"/>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39174041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315694"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Most Important Terms Concerning</a:t>
            </a:r>
            <a:br>
              <a:rPr lang="en-US" sz="4000" b="1" dirty="0">
                <a:solidFill>
                  <a:srgbClr val="0066CC"/>
                </a:solidFill>
              </a:rPr>
            </a:br>
            <a:r>
              <a:rPr lang="en-US" sz="4000" b="1" dirty="0">
                <a:solidFill>
                  <a:srgbClr val="0066CC"/>
                </a:solidFill>
              </a:rPr>
              <a:t>The Types of Commitments and Formulas</a:t>
            </a:r>
          </a:p>
        </p:txBody>
      </p:sp>
      <p:sp>
        <p:nvSpPr>
          <p:cNvPr id="9" name="Subtitle 1"/>
          <p:cNvSpPr txBox="1">
            <a:spLocks/>
          </p:cNvSpPr>
          <p:nvPr/>
        </p:nvSpPr>
        <p:spPr>
          <a:xfrm>
            <a:off x="301288" y="1647838"/>
            <a:ext cx="11259343"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0066CC"/>
                </a:solidFill>
              </a:rPr>
              <a:t>Request-Offer: </a:t>
            </a:r>
            <a:r>
              <a:rPr lang="en-US" sz="2400" dirty="0">
                <a:solidFill>
                  <a:srgbClr val="0066CC"/>
                </a:solidFill>
              </a:rPr>
              <a:t>Request-offer is the oldest modality in the conduct of tariff </a:t>
            </a:r>
            <a:br>
              <a:rPr lang="en-US" sz="2400" dirty="0">
                <a:solidFill>
                  <a:srgbClr val="0066CC"/>
                </a:solidFill>
              </a:rPr>
            </a:br>
            <a:r>
              <a:rPr lang="en-US" sz="2400" dirty="0">
                <a:solidFill>
                  <a:srgbClr val="0066CC"/>
                </a:solidFill>
              </a:rPr>
              <a:t>negotiations; the exchange of commitments on a product-by-product basis.</a:t>
            </a:r>
          </a:p>
          <a:p>
            <a:r>
              <a:rPr lang="en-US" sz="2400" b="1" dirty="0">
                <a:solidFill>
                  <a:srgbClr val="0066CC"/>
                </a:solidFill>
              </a:rPr>
              <a:t>Formula Cuts: </a:t>
            </a:r>
            <a:r>
              <a:rPr lang="en-US" sz="2400" dirty="0">
                <a:solidFill>
                  <a:srgbClr val="0066CC"/>
                </a:solidFill>
              </a:rPr>
              <a:t>Tariffs are reduced according to a mathematical formula.</a:t>
            </a:r>
          </a:p>
          <a:p>
            <a:r>
              <a:rPr lang="en-US" sz="2400" b="1" dirty="0">
                <a:solidFill>
                  <a:srgbClr val="0066CC"/>
                </a:solidFill>
              </a:rPr>
              <a:t>Horizontal Reduction: </a:t>
            </a:r>
            <a:r>
              <a:rPr lang="en-US" sz="2400" dirty="0">
                <a:solidFill>
                  <a:srgbClr val="0066CC"/>
                </a:solidFill>
              </a:rPr>
              <a:t>Tariffs are cut across-the-board by a percentage. Also called linear.</a:t>
            </a:r>
          </a:p>
          <a:p>
            <a:r>
              <a:rPr lang="en-US" sz="2400" b="1" dirty="0">
                <a:solidFill>
                  <a:srgbClr val="0066CC"/>
                </a:solidFill>
              </a:rPr>
              <a:t>Back Loading: </a:t>
            </a:r>
            <a:r>
              <a:rPr lang="en-US" sz="2400" dirty="0">
                <a:solidFill>
                  <a:srgbClr val="0066CC"/>
                </a:solidFill>
              </a:rPr>
              <a:t>Most or all liberalization comes at the end of an implementation period. </a:t>
            </a:r>
          </a:p>
          <a:p>
            <a:r>
              <a:rPr lang="en-US" sz="2400" b="1" dirty="0">
                <a:solidFill>
                  <a:srgbClr val="0066CC"/>
                </a:solidFill>
              </a:rPr>
              <a:t>Coefficient: </a:t>
            </a:r>
            <a:r>
              <a:rPr lang="en-US" sz="2400" dirty="0">
                <a:solidFill>
                  <a:srgbClr val="0066CC"/>
                </a:solidFill>
              </a:rPr>
              <a:t>A variable “plugged into” an equation in a formula. In tariff negotiations, the coefficient is a negotiated value that determines the level of ambition for reductions.</a:t>
            </a:r>
          </a:p>
          <a:p>
            <a:r>
              <a:rPr lang="en-US" sz="2400" b="1" dirty="0">
                <a:solidFill>
                  <a:srgbClr val="0066CC"/>
                </a:solidFill>
              </a:rPr>
              <a:t>Tiered Formula: </a:t>
            </a:r>
            <a:r>
              <a:rPr lang="en-US" sz="2400" dirty="0">
                <a:solidFill>
                  <a:srgbClr val="0066CC"/>
                </a:solidFill>
              </a:rPr>
              <a:t>A formula approach to tariff negotiations in which different formulas, or different coefficients in a formula, are applied to different types of products or countries. </a:t>
            </a:r>
          </a:p>
          <a:p>
            <a:endParaRPr lang="en-US" sz="2400" dirty="0">
              <a:solidFill>
                <a:srgbClr val="0066CC"/>
              </a:solidFill>
            </a:endParaRPr>
          </a:p>
        </p:txBody>
      </p:sp>
      <p:pic>
        <p:nvPicPr>
          <p:cNvPr id="3" name="Picture 2">
            <a:extLst>
              <a:ext uri="{FF2B5EF4-FFF2-40B4-BE49-F238E27FC236}">
                <a16:creationId xmlns:a16="http://schemas.microsoft.com/office/drawing/2014/main" id="{331356D0-9D0E-90FA-9027-1F9F966E04BE}"/>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17902663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155575" y="134898"/>
            <a:ext cx="988105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chemeClr val="accent5">
                    <a:lumMod val="75000"/>
                  </a:schemeClr>
                </a:solidFill>
                <a:latin typeface="Calibri" panose="020F0502020204030204" pitchFamily="34" charset="0"/>
              </a:rPr>
              <a:t>Modalities of Market-Access Negotiations </a:t>
            </a:r>
            <a:br>
              <a:rPr lang="en-US" altLang="en-US" kern="0" dirty="0">
                <a:solidFill>
                  <a:schemeClr val="accent5">
                    <a:lumMod val="75000"/>
                  </a:schemeClr>
                </a:solidFill>
                <a:latin typeface="Calibri" panose="020F0502020204030204" pitchFamily="34" charset="0"/>
              </a:rPr>
            </a:br>
            <a:r>
              <a:rPr lang="en-US" altLang="en-US" kern="0" dirty="0">
                <a:solidFill>
                  <a:schemeClr val="accent5">
                    <a:lumMod val="75000"/>
                  </a:schemeClr>
                </a:solidFill>
                <a:latin typeface="Calibri" panose="020F0502020204030204" pitchFamily="34" charset="0"/>
              </a:rPr>
              <a:t>for Goods in the GATT and the WTO</a:t>
            </a:r>
          </a:p>
        </p:txBody>
      </p:sp>
      <p:sp>
        <p:nvSpPr>
          <p:cNvPr id="12" name="Rectangle 3"/>
          <p:cNvSpPr txBox="1">
            <a:spLocks noChangeArrowheads="1"/>
          </p:cNvSpPr>
          <p:nvPr/>
        </p:nvSpPr>
        <p:spPr bwMode="auto">
          <a:xfrm>
            <a:off x="108859" y="1774432"/>
            <a:ext cx="9982200" cy="4114800"/>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spcAft>
                <a:spcPts val="1200"/>
              </a:spcAft>
              <a:buFont typeface="Arial" panose="020B0604020202020204" pitchFamily="34" charset="0"/>
              <a:buChar char="•"/>
            </a:pPr>
            <a:r>
              <a:rPr lang="en-US" altLang="en-US" sz="2800" b="1" dirty="0">
                <a:solidFill>
                  <a:srgbClr val="0070C0"/>
                </a:solidFill>
                <a:latin typeface="Calibri" panose="020F0502020204030204" pitchFamily="34" charset="0"/>
              </a:rPr>
              <a:t>Request-offer</a:t>
            </a:r>
            <a:r>
              <a:rPr lang="en-US" altLang="en-US" sz="2800" dirty="0">
                <a:solidFill>
                  <a:srgbClr val="0070C0"/>
                </a:solidFill>
                <a:latin typeface="Calibri" panose="020F0502020204030204" pitchFamily="34" charset="0"/>
              </a:rPr>
              <a:t>: The traditional give-and-take</a:t>
            </a:r>
          </a:p>
          <a:p>
            <a:pPr marL="342900" indent="-342900" algn="l">
              <a:lnSpc>
                <a:spcPct val="100000"/>
              </a:lnSpc>
              <a:spcBef>
                <a:spcPts val="0"/>
              </a:spcBef>
              <a:spcAft>
                <a:spcPts val="1200"/>
              </a:spcAft>
              <a:buFont typeface="Arial" panose="020B0604020202020204" pitchFamily="34" charset="0"/>
              <a:buChar char="•"/>
            </a:pPr>
            <a:r>
              <a:rPr lang="en-US" altLang="en-US" sz="2800" b="1" dirty="0" err="1">
                <a:solidFill>
                  <a:srgbClr val="0070C0"/>
                </a:solidFill>
                <a:latin typeface="Calibri" panose="020F0502020204030204" pitchFamily="34" charset="0"/>
              </a:rPr>
              <a:t>Sectorals</a:t>
            </a:r>
            <a:r>
              <a:rPr lang="en-US" altLang="en-US" sz="2800" dirty="0">
                <a:solidFill>
                  <a:srgbClr val="0070C0"/>
                </a:solidFill>
                <a:latin typeface="Calibri" panose="020F0502020204030204" pitchFamily="34" charset="0"/>
              </a:rPr>
              <a:t>: Zero-for-zero or other, generally ambitious approaches </a:t>
            </a:r>
          </a:p>
          <a:p>
            <a:pPr marL="342900" indent="-342900" algn="l">
              <a:lnSpc>
                <a:spcPct val="100000"/>
              </a:lnSpc>
              <a:spcBef>
                <a:spcPts val="0"/>
              </a:spcBef>
              <a:spcAft>
                <a:spcPts val="1200"/>
              </a:spcAft>
              <a:buFont typeface="Arial" panose="020B0604020202020204" pitchFamily="34" charset="0"/>
              <a:buChar char="•"/>
            </a:pPr>
            <a:r>
              <a:rPr lang="en-US" altLang="en-US" sz="2800" b="1" dirty="0">
                <a:solidFill>
                  <a:srgbClr val="0070C0"/>
                </a:solidFill>
                <a:latin typeface="Calibri" panose="020F0502020204030204" pitchFamily="34" charset="0"/>
              </a:rPr>
              <a:t>Simple formulas</a:t>
            </a:r>
            <a:r>
              <a:rPr lang="en-US" altLang="en-US" sz="2800" dirty="0">
                <a:solidFill>
                  <a:srgbClr val="0070C0"/>
                </a:solidFill>
                <a:latin typeface="Calibri" panose="020F0502020204030204" pitchFamily="34" charset="0"/>
              </a:rPr>
              <a:t>: Horizontal reductions (a.k.a. “linear” reduction)</a:t>
            </a:r>
          </a:p>
          <a:p>
            <a:pPr marL="342900" indent="-342900" algn="l">
              <a:lnSpc>
                <a:spcPct val="100000"/>
              </a:lnSpc>
              <a:spcBef>
                <a:spcPts val="0"/>
              </a:spcBef>
              <a:spcAft>
                <a:spcPts val="1200"/>
              </a:spcAft>
              <a:buFont typeface="Arial" panose="020B0604020202020204" pitchFamily="34" charset="0"/>
              <a:buChar char="•"/>
            </a:pPr>
            <a:r>
              <a:rPr lang="en-US" altLang="en-US" sz="2800" b="1" dirty="0">
                <a:solidFill>
                  <a:srgbClr val="0070C0"/>
                </a:solidFill>
                <a:latin typeface="Calibri" panose="020F0502020204030204" pitchFamily="34" charset="0"/>
              </a:rPr>
              <a:t>Complex formulas</a:t>
            </a:r>
            <a:r>
              <a:rPr lang="en-US" altLang="en-US" sz="2800" dirty="0">
                <a:solidFill>
                  <a:srgbClr val="0070C0"/>
                </a:solidFill>
                <a:latin typeface="Calibri" panose="020F0502020204030204" pitchFamily="34" charset="0"/>
              </a:rPr>
              <a:t>: Swiss and others (a.k.a. “non-linear”)</a:t>
            </a:r>
          </a:p>
        </p:txBody>
      </p:sp>
      <p:sp>
        <p:nvSpPr>
          <p:cNvPr id="13" name="TextBox 12">
            <a:extLst>
              <a:ext uri="{FF2B5EF4-FFF2-40B4-BE49-F238E27FC236}">
                <a16:creationId xmlns:a16="http://schemas.microsoft.com/office/drawing/2014/main" id="{5A7136EC-A405-4B62-8F1B-9EB69FDA5E66}"/>
              </a:ext>
            </a:extLst>
          </p:cNvPr>
          <p:cNvSpPr txBox="1">
            <a:spLocks noChangeArrowheads="1"/>
          </p:cNvSpPr>
          <p:nvPr/>
        </p:nvSpPr>
        <p:spPr bwMode="auto">
          <a:xfrm>
            <a:off x="108857" y="2967084"/>
            <a:ext cx="9927771" cy="52322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dirty="0">
                <a:solidFill>
                  <a:srgbClr val="FFFFFF"/>
                </a:solidFill>
                <a:latin typeface="Calibri" panose="020F0502020204030204" pitchFamily="34" charset="0"/>
              </a:rPr>
              <a:t>Linear cuts in Kennedy Round (1960s).</a:t>
            </a:r>
          </a:p>
        </p:txBody>
      </p:sp>
      <p:sp>
        <p:nvSpPr>
          <p:cNvPr id="14" name="TextBox 13">
            <a:extLst>
              <a:ext uri="{FF2B5EF4-FFF2-40B4-BE49-F238E27FC236}">
                <a16:creationId xmlns:a16="http://schemas.microsoft.com/office/drawing/2014/main" id="{0D377FC2-BBF8-4344-BBE1-5C77A875C15A}"/>
              </a:ext>
            </a:extLst>
          </p:cNvPr>
          <p:cNvSpPr txBox="1">
            <a:spLocks noChangeArrowheads="1"/>
          </p:cNvSpPr>
          <p:nvPr/>
        </p:nvSpPr>
        <p:spPr bwMode="auto">
          <a:xfrm>
            <a:off x="108859" y="3614060"/>
            <a:ext cx="9927770" cy="52322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dirty="0">
                <a:solidFill>
                  <a:srgbClr val="FFFFFF"/>
                </a:solidFill>
                <a:latin typeface="Calibri" panose="020F0502020204030204" pitchFamily="34" charset="0"/>
              </a:rPr>
              <a:t>Starting with Tokyo Round (1970s).</a:t>
            </a:r>
          </a:p>
        </p:txBody>
      </p:sp>
      <p:sp>
        <p:nvSpPr>
          <p:cNvPr id="18" name="TextBox 17">
            <a:extLst>
              <a:ext uri="{FF2B5EF4-FFF2-40B4-BE49-F238E27FC236}">
                <a16:creationId xmlns:a16="http://schemas.microsoft.com/office/drawing/2014/main" id="{27F5F0E3-3174-4AD9-AC42-7CE28B54685F}"/>
              </a:ext>
            </a:extLst>
          </p:cNvPr>
          <p:cNvSpPr txBox="1">
            <a:spLocks noChangeArrowheads="1"/>
          </p:cNvSpPr>
          <p:nvPr/>
        </p:nvSpPr>
        <p:spPr bwMode="auto">
          <a:xfrm>
            <a:off x="108857" y="2312190"/>
            <a:ext cx="9927771" cy="52322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dirty="0">
                <a:solidFill>
                  <a:srgbClr val="FFFFFF"/>
                </a:solidFill>
                <a:latin typeface="Calibri" panose="020F0502020204030204" pitchFamily="34" charset="0"/>
              </a:rPr>
              <a:t>Beef, aircraft, the Information Technology Agreement, etc.</a:t>
            </a:r>
          </a:p>
        </p:txBody>
      </p:sp>
      <p:sp>
        <p:nvSpPr>
          <p:cNvPr id="19" name="TextBox 18">
            <a:extLst>
              <a:ext uri="{FF2B5EF4-FFF2-40B4-BE49-F238E27FC236}">
                <a16:creationId xmlns:a16="http://schemas.microsoft.com/office/drawing/2014/main" id="{0D377FC2-BBF8-4344-BBE1-5C77A875C15A}"/>
              </a:ext>
            </a:extLst>
          </p:cNvPr>
          <p:cNvSpPr txBox="1">
            <a:spLocks noChangeArrowheads="1"/>
          </p:cNvSpPr>
          <p:nvPr/>
        </p:nvSpPr>
        <p:spPr bwMode="auto">
          <a:xfrm>
            <a:off x="112031" y="4343395"/>
            <a:ext cx="11219996" cy="156966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200" dirty="0">
                <a:solidFill>
                  <a:srgbClr val="FFFFFF"/>
                </a:solidFill>
                <a:latin typeface="Calibri" panose="020F0502020204030204" pitchFamily="34" charset="0"/>
              </a:rPr>
              <a:t>No matter what approach is taken as the main modality, there is  usually some element of request-offer in the end-game to exercise greater or lesser ambition than the chosen method might yield.</a:t>
            </a:r>
          </a:p>
        </p:txBody>
      </p:sp>
      <p:sp>
        <p:nvSpPr>
          <p:cNvPr id="20" name="TextBox 19">
            <a:extLst>
              <a:ext uri="{FF2B5EF4-FFF2-40B4-BE49-F238E27FC236}">
                <a16:creationId xmlns:a16="http://schemas.microsoft.com/office/drawing/2014/main" id="{BAB0B453-0DB8-43E2-BF26-49E770C54215}"/>
              </a:ext>
            </a:extLst>
          </p:cNvPr>
          <p:cNvSpPr txBox="1">
            <a:spLocks noChangeArrowheads="1"/>
          </p:cNvSpPr>
          <p:nvPr/>
        </p:nvSpPr>
        <p:spPr bwMode="auto">
          <a:xfrm>
            <a:off x="108858" y="1693100"/>
            <a:ext cx="9927771" cy="52322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800" dirty="0">
                <a:solidFill>
                  <a:srgbClr val="FFFFFF"/>
                </a:solidFill>
                <a:latin typeface="Calibri" panose="020F0502020204030204" pitchFamily="34" charset="0"/>
              </a:rPr>
              <a:t>Goods 1946-1961, GATS to this day.</a:t>
            </a:r>
          </a:p>
        </p:txBody>
      </p:sp>
      <p:pic>
        <p:nvPicPr>
          <p:cNvPr id="3" name="Picture 2">
            <a:extLst>
              <a:ext uri="{FF2B5EF4-FFF2-40B4-BE49-F238E27FC236}">
                <a16:creationId xmlns:a16="http://schemas.microsoft.com/office/drawing/2014/main" id="{1A7AEB75-9E32-5805-BC48-A61A237CDC23}"/>
              </a:ext>
            </a:extLst>
          </p:cNvPr>
          <p:cNvPicPr>
            <a:picLocks noChangeAspect="1"/>
          </p:cNvPicPr>
          <p:nvPr/>
        </p:nvPicPr>
        <p:blipFill rotWithShape="1">
          <a:blip r:embed="rId3"/>
          <a:srcRect l="78446" t="1227" r="270" b="964"/>
          <a:stretch/>
        </p:blipFill>
        <p:spPr>
          <a:xfrm>
            <a:off x="10083345" y="49427"/>
            <a:ext cx="2048416" cy="1809434"/>
          </a:xfrm>
          <a:prstGeom prst="rect">
            <a:avLst/>
          </a:prstGeom>
        </p:spPr>
      </p:pic>
    </p:spTree>
    <p:extLst>
      <p:ext uri="{BB962C8B-B14F-4D97-AF65-F5344CB8AC3E}">
        <p14:creationId xmlns:p14="http://schemas.microsoft.com/office/powerpoint/2010/main" val="3662286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style.rotation</p:attrName>
                                        </p:attrNameLst>
                                      </p:cBhvr>
                                      <p:tavLst>
                                        <p:tav tm="0">
                                          <p:val>
                                            <p:fltVal val="90"/>
                                          </p:val>
                                        </p:tav>
                                        <p:tav tm="100000">
                                          <p:val>
                                            <p:fltVal val="0"/>
                                          </p:val>
                                        </p:tav>
                                      </p:tavLst>
                                    </p:anim>
                                    <p:animEffect transition="in" filter="fade">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3179</Words>
  <Application>Microsoft Office PowerPoint</Application>
  <PresentationFormat>Widescreen</PresentationFormat>
  <Paragraphs>302</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Corbel</vt:lpstr>
      <vt:lpstr>Narkisim</vt:lpstr>
      <vt:lpstr>Tahoma</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92</cp:revision>
  <cp:lastPrinted>2022-09-06T15:09:51Z</cp:lastPrinted>
  <dcterms:created xsi:type="dcterms:W3CDTF">2022-05-18T14:17:17Z</dcterms:created>
  <dcterms:modified xsi:type="dcterms:W3CDTF">2024-07-16T04:48:50Z</dcterms:modified>
</cp:coreProperties>
</file>