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57" r:id="rId3"/>
    <p:sldId id="309" r:id="rId4"/>
    <p:sldId id="297" r:id="rId5"/>
    <p:sldId id="258" r:id="rId6"/>
    <p:sldId id="280" r:id="rId7"/>
    <p:sldId id="303" r:id="rId8"/>
    <p:sldId id="263" r:id="rId9"/>
    <p:sldId id="264" r:id="rId10"/>
    <p:sldId id="287" r:id="rId11"/>
    <p:sldId id="281" r:id="rId12"/>
    <p:sldId id="282" r:id="rId13"/>
    <p:sldId id="283" r:id="rId14"/>
    <p:sldId id="284" r:id="rId15"/>
    <p:sldId id="285" r:id="rId16"/>
    <p:sldId id="307" r:id="rId17"/>
    <p:sldId id="288" r:id="rId18"/>
    <p:sldId id="304" r:id="rId19"/>
    <p:sldId id="289" r:id="rId20"/>
    <p:sldId id="290" r:id="rId21"/>
    <p:sldId id="291" r:id="rId22"/>
    <p:sldId id="308" r:id="rId23"/>
    <p:sldId id="305"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87" d="100"/>
          <a:sy n="87" d="100"/>
        </p:scale>
        <p:origin x="48" y="405"/>
      </p:cViewPr>
      <p:guideLst/>
    </p:cSldViewPr>
  </p:slideViewPr>
  <p:notesTextViewPr>
    <p:cViewPr>
      <p:scale>
        <a:sx n="1" d="1"/>
        <a:sy n="1" d="1"/>
      </p:scale>
      <p:origin x="0" y="0"/>
    </p:cViewPr>
  </p:notesTextViewPr>
  <p:sorterViewPr>
    <p:cViewPr varScale="1">
      <p:scale>
        <a:sx n="100" d="100"/>
        <a:sy n="100" d="100"/>
      </p:scale>
      <p:origin x="0" y="-535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8314B35-E6D0-4A11-93C5-2AE96DF7CB87}" type="datetimeFigureOut">
              <a:rPr lang="en-US" smtClean="0"/>
              <a:t>7/16/2024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4CF5465-8EAB-49EA-BA10-DCAF6C71BDE5}" type="slidenum">
              <a:rPr lang="en-US" smtClean="0"/>
              <a:t>‹#›</a:t>
            </a:fld>
            <a:endParaRPr lang="en-US"/>
          </a:p>
        </p:txBody>
      </p:sp>
    </p:spTree>
    <p:extLst>
      <p:ext uri="{BB962C8B-B14F-4D97-AF65-F5344CB8AC3E}">
        <p14:creationId xmlns:p14="http://schemas.microsoft.com/office/powerpoint/2010/main" val="1711393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80BFA9-34AA-4F74-A22B-3DB85023B727}" type="datetimeFigureOut">
              <a:rPr lang="en-US" smtClean="0"/>
              <a:t>7/16/2024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83992A-DBEC-4735-B490-9A30F0A47B44}" type="slidenum">
              <a:rPr lang="en-US" smtClean="0"/>
              <a:t>‹#›</a:t>
            </a:fld>
            <a:endParaRPr lang="en-US"/>
          </a:p>
        </p:txBody>
      </p:sp>
    </p:spTree>
    <p:extLst>
      <p:ext uri="{BB962C8B-B14F-4D97-AF65-F5344CB8AC3E}">
        <p14:creationId xmlns:p14="http://schemas.microsoft.com/office/powerpoint/2010/main" val="314898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722428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A946709-90E0-474A-80B8-E8FBB3F03994}" type="slidenum">
              <a:rPr lang="en-GB" altLang="en-US" smtClean="0">
                <a:solidFill>
                  <a:srgbClr val="000000"/>
                </a:solidFill>
                <a:latin typeface="Times New Roman" panose="02020603050405020304" pitchFamily="18" charset="0"/>
              </a:rPr>
              <a:pPr/>
              <a:t>10</a:t>
            </a:fld>
            <a:endParaRPr lang="en-GB" altLang="en-US">
              <a:solidFill>
                <a:srgbClr val="000000"/>
              </a:solidFill>
              <a:latin typeface="Times New Roman" panose="02020603050405020304" pitchFamily="18" charset="0"/>
            </a:endParaRPr>
          </a:p>
        </p:txBody>
      </p:sp>
      <p:sp>
        <p:nvSpPr>
          <p:cNvPr id="348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latin typeface="Times New Roman" panose="02020603050405020304" pitchFamily="18" charset="0"/>
              </a:rPr>
              <a:t>Linklaters Trade Institute</a:t>
            </a:r>
          </a:p>
        </p:txBody>
      </p:sp>
      <p:sp>
        <p:nvSpPr>
          <p:cNvPr id="34822" name="Footer Placeholder 4"/>
          <p:cNvSpPr txBox="1">
            <a:spLocks/>
          </p:cNvSpPr>
          <p:nvPr/>
        </p:nvSpPr>
        <p:spPr bwMode="auto">
          <a:xfrm>
            <a:off x="89254" y="9900021"/>
            <a:ext cx="3157926" cy="52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40" tIns="48370" rIns="96740" bIns="48370"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n-GB" altLang="en-US">
                <a:solidFill>
                  <a:srgbClr val="000000"/>
                </a:solidFill>
                <a:latin typeface="Calibri" panose="020F0502020204030204" pitchFamily="34" charset="0"/>
              </a:rPr>
              <a:t>Deep Dive: Public Procurement</a:t>
            </a:r>
          </a:p>
          <a:p>
            <a:pPr fontAlgn="base">
              <a:spcBef>
                <a:spcPct val="0"/>
              </a:spcBef>
              <a:spcAft>
                <a:spcPct val="0"/>
              </a:spcAft>
            </a:pPr>
            <a:r>
              <a:rPr lang="en-GB" altLang="en-US">
                <a:solidFill>
                  <a:srgbClr val="000000"/>
                </a:solidFill>
                <a:latin typeface="Calibri" panose="020F0502020204030204" pitchFamily="34" charset="0"/>
              </a:rPr>
              <a:t>Day Two Presentation</a:t>
            </a:r>
          </a:p>
        </p:txBody>
      </p:sp>
    </p:spTree>
    <p:extLst>
      <p:ext uri="{BB962C8B-B14F-4D97-AF65-F5344CB8AC3E}">
        <p14:creationId xmlns:p14="http://schemas.microsoft.com/office/powerpoint/2010/main" val="382538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A946709-90E0-474A-80B8-E8FBB3F03994}" type="slidenum">
              <a:rPr lang="en-GB" altLang="en-US" smtClean="0">
                <a:solidFill>
                  <a:srgbClr val="000000"/>
                </a:solidFill>
                <a:latin typeface="Times New Roman" panose="02020603050405020304" pitchFamily="18" charset="0"/>
              </a:rPr>
              <a:pPr/>
              <a:t>11</a:t>
            </a:fld>
            <a:endParaRPr lang="en-GB" altLang="en-US">
              <a:solidFill>
                <a:srgbClr val="000000"/>
              </a:solidFill>
              <a:latin typeface="Times New Roman" panose="02020603050405020304" pitchFamily="18" charset="0"/>
            </a:endParaRPr>
          </a:p>
        </p:txBody>
      </p:sp>
      <p:sp>
        <p:nvSpPr>
          <p:cNvPr id="348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latin typeface="Times New Roman" panose="02020603050405020304" pitchFamily="18" charset="0"/>
              </a:rPr>
              <a:t>Linklaters Trade Institute</a:t>
            </a:r>
          </a:p>
        </p:txBody>
      </p:sp>
      <p:sp>
        <p:nvSpPr>
          <p:cNvPr id="34822" name="Footer Placeholder 4"/>
          <p:cNvSpPr txBox="1">
            <a:spLocks/>
          </p:cNvSpPr>
          <p:nvPr/>
        </p:nvSpPr>
        <p:spPr bwMode="auto">
          <a:xfrm>
            <a:off x="89254" y="9900021"/>
            <a:ext cx="3157926" cy="52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40" tIns="48370" rIns="96740" bIns="48370"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n-GB" altLang="en-US">
                <a:solidFill>
                  <a:srgbClr val="000000"/>
                </a:solidFill>
                <a:latin typeface="Calibri" panose="020F0502020204030204" pitchFamily="34" charset="0"/>
              </a:rPr>
              <a:t>Deep Dive: Public Procurement</a:t>
            </a:r>
          </a:p>
          <a:p>
            <a:pPr fontAlgn="base">
              <a:spcBef>
                <a:spcPct val="0"/>
              </a:spcBef>
              <a:spcAft>
                <a:spcPct val="0"/>
              </a:spcAft>
            </a:pPr>
            <a:r>
              <a:rPr lang="en-GB" altLang="en-US">
                <a:solidFill>
                  <a:srgbClr val="000000"/>
                </a:solidFill>
                <a:latin typeface="Calibri" panose="020F0502020204030204" pitchFamily="34" charset="0"/>
              </a:rPr>
              <a:t>Day Two Presentation</a:t>
            </a:r>
          </a:p>
        </p:txBody>
      </p:sp>
    </p:spTree>
    <p:extLst>
      <p:ext uri="{BB962C8B-B14F-4D97-AF65-F5344CB8AC3E}">
        <p14:creationId xmlns:p14="http://schemas.microsoft.com/office/powerpoint/2010/main" val="3060570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A946709-90E0-474A-80B8-E8FBB3F03994}" type="slidenum">
              <a:rPr lang="en-GB" altLang="en-US" smtClean="0">
                <a:solidFill>
                  <a:srgbClr val="000000"/>
                </a:solidFill>
                <a:latin typeface="Times New Roman" panose="02020603050405020304" pitchFamily="18" charset="0"/>
              </a:rPr>
              <a:pPr/>
              <a:t>12</a:t>
            </a:fld>
            <a:endParaRPr lang="en-GB" altLang="en-US">
              <a:solidFill>
                <a:srgbClr val="000000"/>
              </a:solidFill>
              <a:latin typeface="Times New Roman" panose="02020603050405020304" pitchFamily="18" charset="0"/>
            </a:endParaRPr>
          </a:p>
        </p:txBody>
      </p:sp>
      <p:sp>
        <p:nvSpPr>
          <p:cNvPr id="348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latin typeface="Times New Roman" panose="02020603050405020304" pitchFamily="18" charset="0"/>
              </a:rPr>
              <a:t>Linklaters Trade Institute</a:t>
            </a:r>
          </a:p>
        </p:txBody>
      </p:sp>
      <p:sp>
        <p:nvSpPr>
          <p:cNvPr id="34822" name="Footer Placeholder 4"/>
          <p:cNvSpPr txBox="1">
            <a:spLocks/>
          </p:cNvSpPr>
          <p:nvPr/>
        </p:nvSpPr>
        <p:spPr bwMode="auto">
          <a:xfrm>
            <a:off x="89254" y="9900021"/>
            <a:ext cx="3157926" cy="52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40" tIns="48370" rIns="96740" bIns="48370"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n-GB" altLang="en-US">
                <a:solidFill>
                  <a:srgbClr val="000000"/>
                </a:solidFill>
                <a:latin typeface="Calibri" panose="020F0502020204030204" pitchFamily="34" charset="0"/>
              </a:rPr>
              <a:t>Deep Dive: Public Procurement</a:t>
            </a:r>
          </a:p>
          <a:p>
            <a:pPr fontAlgn="base">
              <a:spcBef>
                <a:spcPct val="0"/>
              </a:spcBef>
              <a:spcAft>
                <a:spcPct val="0"/>
              </a:spcAft>
            </a:pPr>
            <a:r>
              <a:rPr lang="en-GB" altLang="en-US">
                <a:solidFill>
                  <a:srgbClr val="000000"/>
                </a:solidFill>
                <a:latin typeface="Calibri" panose="020F0502020204030204" pitchFamily="34" charset="0"/>
              </a:rPr>
              <a:t>Day Two Presentation</a:t>
            </a:r>
          </a:p>
        </p:txBody>
      </p:sp>
    </p:spTree>
    <p:extLst>
      <p:ext uri="{BB962C8B-B14F-4D97-AF65-F5344CB8AC3E}">
        <p14:creationId xmlns:p14="http://schemas.microsoft.com/office/powerpoint/2010/main" val="118138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A946709-90E0-474A-80B8-E8FBB3F03994}" type="slidenum">
              <a:rPr lang="en-GB" altLang="en-US" smtClean="0">
                <a:solidFill>
                  <a:srgbClr val="000000"/>
                </a:solidFill>
                <a:latin typeface="Times New Roman" panose="02020603050405020304" pitchFamily="18" charset="0"/>
              </a:rPr>
              <a:pPr/>
              <a:t>13</a:t>
            </a:fld>
            <a:endParaRPr lang="en-GB" altLang="en-US">
              <a:solidFill>
                <a:srgbClr val="000000"/>
              </a:solidFill>
              <a:latin typeface="Times New Roman" panose="02020603050405020304" pitchFamily="18" charset="0"/>
            </a:endParaRPr>
          </a:p>
        </p:txBody>
      </p:sp>
      <p:sp>
        <p:nvSpPr>
          <p:cNvPr id="348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latin typeface="Times New Roman" panose="02020603050405020304" pitchFamily="18" charset="0"/>
              </a:rPr>
              <a:t>Linklaters Trade Institute</a:t>
            </a:r>
          </a:p>
        </p:txBody>
      </p:sp>
      <p:sp>
        <p:nvSpPr>
          <p:cNvPr id="34822" name="Footer Placeholder 4"/>
          <p:cNvSpPr txBox="1">
            <a:spLocks/>
          </p:cNvSpPr>
          <p:nvPr/>
        </p:nvSpPr>
        <p:spPr bwMode="auto">
          <a:xfrm>
            <a:off x="89254" y="9900021"/>
            <a:ext cx="3157926" cy="52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40" tIns="48370" rIns="96740" bIns="48370"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n-GB" altLang="en-US">
                <a:solidFill>
                  <a:srgbClr val="000000"/>
                </a:solidFill>
                <a:latin typeface="Calibri" panose="020F0502020204030204" pitchFamily="34" charset="0"/>
              </a:rPr>
              <a:t>Deep Dive: Public Procurement</a:t>
            </a:r>
          </a:p>
          <a:p>
            <a:pPr fontAlgn="base">
              <a:spcBef>
                <a:spcPct val="0"/>
              </a:spcBef>
              <a:spcAft>
                <a:spcPct val="0"/>
              </a:spcAft>
            </a:pPr>
            <a:r>
              <a:rPr lang="en-GB" altLang="en-US">
                <a:solidFill>
                  <a:srgbClr val="000000"/>
                </a:solidFill>
                <a:latin typeface="Calibri" panose="020F0502020204030204" pitchFamily="34" charset="0"/>
              </a:rPr>
              <a:t>Day Two Presentation</a:t>
            </a:r>
          </a:p>
        </p:txBody>
      </p:sp>
    </p:spTree>
    <p:extLst>
      <p:ext uri="{BB962C8B-B14F-4D97-AF65-F5344CB8AC3E}">
        <p14:creationId xmlns:p14="http://schemas.microsoft.com/office/powerpoint/2010/main" val="1506418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A946709-90E0-474A-80B8-E8FBB3F03994}" type="slidenum">
              <a:rPr lang="en-GB" altLang="en-US" smtClean="0">
                <a:solidFill>
                  <a:srgbClr val="000000"/>
                </a:solidFill>
                <a:latin typeface="Times New Roman" panose="02020603050405020304" pitchFamily="18" charset="0"/>
              </a:rPr>
              <a:pPr/>
              <a:t>14</a:t>
            </a:fld>
            <a:endParaRPr lang="en-GB" altLang="en-US">
              <a:solidFill>
                <a:srgbClr val="000000"/>
              </a:solidFill>
              <a:latin typeface="Times New Roman" panose="02020603050405020304" pitchFamily="18" charset="0"/>
            </a:endParaRPr>
          </a:p>
        </p:txBody>
      </p:sp>
      <p:sp>
        <p:nvSpPr>
          <p:cNvPr id="348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latin typeface="Times New Roman" panose="02020603050405020304" pitchFamily="18" charset="0"/>
              </a:rPr>
              <a:t>Linklaters Trade Institute</a:t>
            </a:r>
          </a:p>
        </p:txBody>
      </p:sp>
      <p:sp>
        <p:nvSpPr>
          <p:cNvPr id="34822" name="Footer Placeholder 4"/>
          <p:cNvSpPr txBox="1">
            <a:spLocks/>
          </p:cNvSpPr>
          <p:nvPr/>
        </p:nvSpPr>
        <p:spPr bwMode="auto">
          <a:xfrm>
            <a:off x="89254" y="9900021"/>
            <a:ext cx="3157926" cy="52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40" tIns="48370" rIns="96740" bIns="48370"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n-GB" altLang="en-US">
                <a:solidFill>
                  <a:srgbClr val="000000"/>
                </a:solidFill>
                <a:latin typeface="Calibri" panose="020F0502020204030204" pitchFamily="34" charset="0"/>
              </a:rPr>
              <a:t>Deep Dive: Public Procurement</a:t>
            </a:r>
          </a:p>
          <a:p>
            <a:pPr fontAlgn="base">
              <a:spcBef>
                <a:spcPct val="0"/>
              </a:spcBef>
              <a:spcAft>
                <a:spcPct val="0"/>
              </a:spcAft>
            </a:pPr>
            <a:r>
              <a:rPr lang="en-GB" altLang="en-US">
                <a:solidFill>
                  <a:srgbClr val="000000"/>
                </a:solidFill>
                <a:latin typeface="Calibri" panose="020F0502020204030204" pitchFamily="34" charset="0"/>
              </a:rPr>
              <a:t>Day Two Presentation</a:t>
            </a:r>
          </a:p>
        </p:txBody>
      </p:sp>
    </p:spTree>
    <p:extLst>
      <p:ext uri="{BB962C8B-B14F-4D97-AF65-F5344CB8AC3E}">
        <p14:creationId xmlns:p14="http://schemas.microsoft.com/office/powerpoint/2010/main" val="461360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A946709-90E0-474A-80B8-E8FBB3F03994}" type="slidenum">
              <a:rPr lang="en-GB" altLang="en-US" smtClean="0">
                <a:solidFill>
                  <a:srgbClr val="000000"/>
                </a:solidFill>
                <a:latin typeface="Times New Roman" panose="02020603050405020304" pitchFamily="18" charset="0"/>
              </a:rPr>
              <a:pPr/>
              <a:t>15</a:t>
            </a:fld>
            <a:endParaRPr lang="en-GB" altLang="en-US">
              <a:solidFill>
                <a:srgbClr val="000000"/>
              </a:solidFill>
              <a:latin typeface="Times New Roman" panose="02020603050405020304" pitchFamily="18" charset="0"/>
            </a:endParaRPr>
          </a:p>
        </p:txBody>
      </p:sp>
      <p:sp>
        <p:nvSpPr>
          <p:cNvPr id="348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latin typeface="Times New Roman" panose="02020603050405020304" pitchFamily="18" charset="0"/>
              </a:rPr>
              <a:t>Linklaters Trade Institute</a:t>
            </a:r>
          </a:p>
        </p:txBody>
      </p:sp>
      <p:sp>
        <p:nvSpPr>
          <p:cNvPr id="34822" name="Footer Placeholder 4"/>
          <p:cNvSpPr txBox="1">
            <a:spLocks/>
          </p:cNvSpPr>
          <p:nvPr/>
        </p:nvSpPr>
        <p:spPr bwMode="auto">
          <a:xfrm>
            <a:off x="89254" y="9900021"/>
            <a:ext cx="3157926" cy="52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40" tIns="48370" rIns="96740" bIns="48370"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n-GB" altLang="en-US">
                <a:solidFill>
                  <a:srgbClr val="000000"/>
                </a:solidFill>
                <a:latin typeface="Calibri" panose="020F0502020204030204" pitchFamily="34" charset="0"/>
              </a:rPr>
              <a:t>Deep Dive: Public Procurement</a:t>
            </a:r>
          </a:p>
          <a:p>
            <a:pPr fontAlgn="base">
              <a:spcBef>
                <a:spcPct val="0"/>
              </a:spcBef>
              <a:spcAft>
                <a:spcPct val="0"/>
              </a:spcAft>
            </a:pPr>
            <a:r>
              <a:rPr lang="en-GB" altLang="en-US">
                <a:solidFill>
                  <a:srgbClr val="000000"/>
                </a:solidFill>
                <a:latin typeface="Calibri" panose="020F0502020204030204" pitchFamily="34" charset="0"/>
              </a:rPr>
              <a:t>Day Two Presentation</a:t>
            </a:r>
          </a:p>
        </p:txBody>
      </p:sp>
    </p:spTree>
    <p:extLst>
      <p:ext uri="{BB962C8B-B14F-4D97-AF65-F5344CB8AC3E}">
        <p14:creationId xmlns:p14="http://schemas.microsoft.com/office/powerpoint/2010/main" val="837979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16</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713483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17</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958261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18</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711121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19</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33895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545997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20</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43597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A946709-90E0-474A-80B8-E8FBB3F03994}" type="slidenum">
              <a:rPr lang="en-GB" altLang="en-US" smtClean="0">
                <a:solidFill>
                  <a:srgbClr val="000000"/>
                </a:solidFill>
                <a:latin typeface="Times New Roman" panose="02020603050405020304" pitchFamily="18" charset="0"/>
              </a:rPr>
              <a:pPr/>
              <a:t>21</a:t>
            </a:fld>
            <a:endParaRPr lang="en-GB" altLang="en-US">
              <a:solidFill>
                <a:srgbClr val="000000"/>
              </a:solidFill>
              <a:latin typeface="Times New Roman" panose="02020603050405020304" pitchFamily="18" charset="0"/>
            </a:endParaRPr>
          </a:p>
        </p:txBody>
      </p:sp>
      <p:sp>
        <p:nvSpPr>
          <p:cNvPr id="348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latin typeface="Times New Roman" panose="02020603050405020304" pitchFamily="18" charset="0"/>
              </a:rPr>
              <a:t>Linklaters Trade Institute</a:t>
            </a:r>
          </a:p>
        </p:txBody>
      </p:sp>
      <p:sp>
        <p:nvSpPr>
          <p:cNvPr id="34822" name="Footer Placeholder 4"/>
          <p:cNvSpPr txBox="1">
            <a:spLocks/>
          </p:cNvSpPr>
          <p:nvPr/>
        </p:nvSpPr>
        <p:spPr bwMode="auto">
          <a:xfrm>
            <a:off x="89254" y="9900021"/>
            <a:ext cx="3157926" cy="52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40" tIns="48370" rIns="96740" bIns="48370"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n-GB" altLang="en-US">
                <a:solidFill>
                  <a:srgbClr val="000000"/>
                </a:solidFill>
                <a:latin typeface="Calibri" panose="020F0502020204030204" pitchFamily="34" charset="0"/>
              </a:rPr>
              <a:t>Deep Dive: Public Procurement</a:t>
            </a:r>
          </a:p>
          <a:p>
            <a:pPr fontAlgn="base">
              <a:spcBef>
                <a:spcPct val="0"/>
              </a:spcBef>
              <a:spcAft>
                <a:spcPct val="0"/>
              </a:spcAft>
            </a:pPr>
            <a:r>
              <a:rPr lang="en-GB" altLang="en-US">
                <a:solidFill>
                  <a:srgbClr val="000000"/>
                </a:solidFill>
                <a:latin typeface="Calibri" panose="020F0502020204030204" pitchFamily="34" charset="0"/>
              </a:rPr>
              <a:t>Day Two Presentation</a:t>
            </a:r>
          </a:p>
        </p:txBody>
      </p:sp>
    </p:spTree>
    <p:extLst>
      <p:ext uri="{BB962C8B-B14F-4D97-AF65-F5344CB8AC3E}">
        <p14:creationId xmlns:p14="http://schemas.microsoft.com/office/powerpoint/2010/main" val="1450810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12630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3</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5984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4</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79965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A946709-90E0-474A-80B8-E8FBB3F03994}" type="slidenum">
              <a:rPr lang="en-GB" altLang="en-US" smtClean="0">
                <a:solidFill>
                  <a:srgbClr val="000000"/>
                </a:solidFill>
                <a:latin typeface="Times New Roman" panose="02020603050405020304" pitchFamily="18" charset="0"/>
              </a:rPr>
              <a:pPr/>
              <a:t>5</a:t>
            </a:fld>
            <a:endParaRPr lang="en-GB" altLang="en-US">
              <a:solidFill>
                <a:srgbClr val="000000"/>
              </a:solidFill>
              <a:latin typeface="Times New Roman" panose="02020603050405020304" pitchFamily="18" charset="0"/>
            </a:endParaRPr>
          </a:p>
        </p:txBody>
      </p:sp>
      <p:sp>
        <p:nvSpPr>
          <p:cNvPr id="34821"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r>
              <a:rPr lang="en-GB" altLang="en-US">
                <a:solidFill>
                  <a:srgbClr val="000000"/>
                </a:solidFill>
                <a:latin typeface="Times New Roman" panose="02020603050405020304" pitchFamily="18" charset="0"/>
              </a:rPr>
              <a:t>Linklaters Trade Institute</a:t>
            </a:r>
          </a:p>
        </p:txBody>
      </p:sp>
      <p:sp>
        <p:nvSpPr>
          <p:cNvPr id="34822" name="Footer Placeholder 4"/>
          <p:cNvSpPr txBox="1">
            <a:spLocks/>
          </p:cNvSpPr>
          <p:nvPr/>
        </p:nvSpPr>
        <p:spPr bwMode="auto">
          <a:xfrm>
            <a:off x="89254" y="9900021"/>
            <a:ext cx="3157926" cy="52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40" tIns="48370" rIns="96740" bIns="48370"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n-GB" altLang="en-US">
                <a:solidFill>
                  <a:srgbClr val="000000"/>
                </a:solidFill>
                <a:latin typeface="Calibri" panose="020F0502020204030204" pitchFamily="34" charset="0"/>
              </a:rPr>
              <a:t>Deep Dive: Public Procurement</a:t>
            </a:r>
          </a:p>
          <a:p>
            <a:pPr fontAlgn="base">
              <a:spcBef>
                <a:spcPct val="0"/>
              </a:spcBef>
              <a:spcAft>
                <a:spcPct val="0"/>
              </a:spcAft>
            </a:pPr>
            <a:r>
              <a:rPr lang="en-GB" altLang="en-US">
                <a:solidFill>
                  <a:srgbClr val="000000"/>
                </a:solidFill>
                <a:latin typeface="Calibri" panose="020F0502020204030204" pitchFamily="34" charset="0"/>
              </a:rPr>
              <a:t>Day Two Presentation</a:t>
            </a:r>
          </a:p>
        </p:txBody>
      </p:sp>
    </p:spTree>
    <p:extLst>
      <p:ext uri="{BB962C8B-B14F-4D97-AF65-F5344CB8AC3E}">
        <p14:creationId xmlns:p14="http://schemas.microsoft.com/office/powerpoint/2010/main" val="392107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6</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412370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7</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266934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8</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55749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9</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86760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148856-E18E-4CF0-B9A1-FAA85E87798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186224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48856-E18E-4CF0-B9A1-FAA85E87798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350703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48856-E18E-4CF0-B9A1-FAA85E87798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53084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2B8E7E3-C2EC-4E40-86DE-33ACFA8A979E}" type="datetimeFigureOut">
              <a:rPr lang="en-US"/>
              <a:pPr>
                <a:defRPr/>
              </a:pPr>
              <a:t>7/16/2024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F953FF6-661F-4F0B-8ADA-3E62E42FAEDC}" type="slidenum">
              <a:rPr lang="en-US"/>
              <a:pPr>
                <a:defRPr/>
              </a:pPr>
              <a:t>‹#›</a:t>
            </a:fld>
            <a:endParaRPr lang="en-US"/>
          </a:p>
        </p:txBody>
      </p:sp>
    </p:spTree>
    <p:extLst>
      <p:ext uri="{BB962C8B-B14F-4D97-AF65-F5344CB8AC3E}">
        <p14:creationId xmlns:p14="http://schemas.microsoft.com/office/powerpoint/2010/main" val="241093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9AE1DA3-8A10-4050-A90C-FF6FF532AFC4}" type="datetimeFigureOut">
              <a:rPr lang="en-US"/>
              <a:pPr>
                <a:defRPr/>
              </a:pPr>
              <a:t>7/16/2024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303A2B6-B71D-47DA-8E00-5B1AFCDD4BD4}" type="slidenum">
              <a:rPr lang="en-US"/>
              <a:pPr>
                <a:defRPr/>
              </a:pPr>
              <a:t>‹#›</a:t>
            </a:fld>
            <a:endParaRPr lang="en-US"/>
          </a:p>
        </p:txBody>
      </p:sp>
    </p:spTree>
    <p:extLst>
      <p:ext uri="{BB962C8B-B14F-4D97-AF65-F5344CB8AC3E}">
        <p14:creationId xmlns:p14="http://schemas.microsoft.com/office/powerpoint/2010/main" val="1351949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78FBEB6-AF05-42F8-825E-E3B0FE086BEA}" type="datetimeFigureOut">
              <a:rPr lang="en-US"/>
              <a:pPr>
                <a:defRPr/>
              </a:pPr>
              <a:t>7/16/2024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49CDE0B-7B4A-40D3-9A68-BF3E7E610E85}" type="slidenum">
              <a:rPr lang="en-US"/>
              <a:pPr>
                <a:defRPr/>
              </a:pPr>
              <a:t>‹#›</a:t>
            </a:fld>
            <a:endParaRPr lang="en-US"/>
          </a:p>
        </p:txBody>
      </p:sp>
    </p:spTree>
    <p:extLst>
      <p:ext uri="{BB962C8B-B14F-4D97-AF65-F5344CB8AC3E}">
        <p14:creationId xmlns:p14="http://schemas.microsoft.com/office/powerpoint/2010/main" val="1211317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A15EC63-9A14-4326-BE10-DFA09FB27A01}" type="datetimeFigureOut">
              <a:rPr lang="en-US"/>
              <a:pPr>
                <a:defRPr/>
              </a:pPr>
              <a:t>7/16/2024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EE838D8-9980-4509-83C2-0C9A37369C3E}" type="slidenum">
              <a:rPr lang="en-US"/>
              <a:pPr>
                <a:defRPr/>
              </a:pPr>
              <a:t>‹#›</a:t>
            </a:fld>
            <a:endParaRPr lang="en-US"/>
          </a:p>
        </p:txBody>
      </p:sp>
    </p:spTree>
    <p:extLst>
      <p:ext uri="{BB962C8B-B14F-4D97-AF65-F5344CB8AC3E}">
        <p14:creationId xmlns:p14="http://schemas.microsoft.com/office/powerpoint/2010/main" val="323747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F33F5AB-6FF0-4F82-BF6C-9C42241B01BD}" type="datetimeFigureOut">
              <a:rPr lang="en-US"/>
              <a:pPr>
                <a:defRPr/>
              </a:pPr>
              <a:t>7/16/2024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656501B-C170-4F15-9BE7-C4BEB38B3F09}" type="slidenum">
              <a:rPr lang="en-US"/>
              <a:pPr>
                <a:defRPr/>
              </a:pPr>
              <a:t>‹#›</a:t>
            </a:fld>
            <a:endParaRPr lang="en-US"/>
          </a:p>
        </p:txBody>
      </p:sp>
    </p:spTree>
    <p:extLst>
      <p:ext uri="{BB962C8B-B14F-4D97-AF65-F5344CB8AC3E}">
        <p14:creationId xmlns:p14="http://schemas.microsoft.com/office/powerpoint/2010/main" val="2784853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7CCC3E9-7752-40E3-AD0F-B98E9EE03BC3}" type="datetimeFigureOut">
              <a:rPr lang="en-US"/>
              <a:pPr>
                <a:defRPr/>
              </a:pPr>
              <a:t>7/16/2024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CEC09D7-1800-40D8-AD95-482280890E8B}" type="slidenum">
              <a:rPr lang="en-US"/>
              <a:pPr>
                <a:defRPr/>
              </a:pPr>
              <a:t>‹#›</a:t>
            </a:fld>
            <a:endParaRPr lang="en-US"/>
          </a:p>
        </p:txBody>
      </p:sp>
    </p:spTree>
    <p:extLst>
      <p:ext uri="{BB962C8B-B14F-4D97-AF65-F5344CB8AC3E}">
        <p14:creationId xmlns:p14="http://schemas.microsoft.com/office/powerpoint/2010/main" val="18154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A494C28-C457-4F43-9675-D068A00108B9}" type="datetimeFigureOut">
              <a:rPr lang="en-US"/>
              <a:pPr>
                <a:defRPr/>
              </a:pPr>
              <a:t>7/16/2024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4ECC2FA-6708-417C-92B4-6ACAE5E03FA6}" type="slidenum">
              <a:rPr lang="en-US"/>
              <a:pPr>
                <a:defRPr/>
              </a:pPr>
              <a:t>‹#›</a:t>
            </a:fld>
            <a:endParaRPr lang="en-US"/>
          </a:p>
        </p:txBody>
      </p:sp>
    </p:spTree>
    <p:extLst>
      <p:ext uri="{BB962C8B-B14F-4D97-AF65-F5344CB8AC3E}">
        <p14:creationId xmlns:p14="http://schemas.microsoft.com/office/powerpoint/2010/main" val="260980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0757BC1-3723-4B6C-8D51-AFF106471081}" type="datetimeFigureOut">
              <a:rPr lang="en-US"/>
              <a:pPr>
                <a:defRPr/>
              </a:pPr>
              <a:t>7/16/2024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57383A9-3C25-452A-98E5-EE059A3CCF95}" type="slidenum">
              <a:rPr lang="en-US"/>
              <a:pPr>
                <a:defRPr/>
              </a:pPr>
              <a:t>‹#›</a:t>
            </a:fld>
            <a:endParaRPr lang="en-US"/>
          </a:p>
        </p:txBody>
      </p:sp>
    </p:spTree>
    <p:extLst>
      <p:ext uri="{BB962C8B-B14F-4D97-AF65-F5344CB8AC3E}">
        <p14:creationId xmlns:p14="http://schemas.microsoft.com/office/powerpoint/2010/main" val="7634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48856-E18E-4CF0-B9A1-FAA85E87798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450340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150D166-6635-4B39-850A-D92B2BFC84CA}" type="datetimeFigureOut">
              <a:rPr lang="en-US"/>
              <a:pPr>
                <a:defRPr/>
              </a:pPr>
              <a:t>7/16/2024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13FBDBD-2D04-43BC-97C8-0C73DEED3E86}" type="slidenum">
              <a:rPr lang="en-US"/>
              <a:pPr>
                <a:defRPr/>
              </a:pPr>
              <a:t>‹#›</a:t>
            </a:fld>
            <a:endParaRPr lang="en-US"/>
          </a:p>
        </p:txBody>
      </p:sp>
    </p:spTree>
    <p:extLst>
      <p:ext uri="{BB962C8B-B14F-4D97-AF65-F5344CB8AC3E}">
        <p14:creationId xmlns:p14="http://schemas.microsoft.com/office/powerpoint/2010/main" val="3574148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AC8578C-E9B5-4399-8F5B-474259917D1B}" type="datetimeFigureOut">
              <a:rPr lang="en-US"/>
              <a:pPr>
                <a:defRPr/>
              </a:pPr>
              <a:t>7/16/2024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98E190D-788F-46B8-B4FD-1DED1578C3EE}" type="slidenum">
              <a:rPr lang="en-US"/>
              <a:pPr>
                <a:defRPr/>
              </a:pPr>
              <a:t>‹#›</a:t>
            </a:fld>
            <a:endParaRPr lang="en-US"/>
          </a:p>
        </p:txBody>
      </p:sp>
    </p:spTree>
    <p:extLst>
      <p:ext uri="{BB962C8B-B14F-4D97-AF65-F5344CB8AC3E}">
        <p14:creationId xmlns:p14="http://schemas.microsoft.com/office/powerpoint/2010/main" val="393553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B9A2F0-1ACB-4B64-A89E-CDFF8DB500FA}" type="datetimeFigureOut">
              <a:rPr lang="en-US"/>
              <a:pPr>
                <a:defRPr/>
              </a:pPr>
              <a:t>7/16/2024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C2E495D-6293-4648-9411-DD1404650835}" type="slidenum">
              <a:rPr lang="en-US"/>
              <a:pPr>
                <a:defRPr/>
              </a:pPr>
              <a:t>‹#›</a:t>
            </a:fld>
            <a:endParaRPr lang="en-US"/>
          </a:p>
        </p:txBody>
      </p:sp>
    </p:spTree>
    <p:extLst>
      <p:ext uri="{BB962C8B-B14F-4D97-AF65-F5344CB8AC3E}">
        <p14:creationId xmlns:p14="http://schemas.microsoft.com/office/powerpoint/2010/main" val="229184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48856-E18E-4CF0-B9A1-FAA85E87798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24704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48856-E18E-4CF0-B9A1-FAA85E87798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13732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148856-E18E-4CF0-B9A1-FAA85E877986}" type="datetimeFigureOut">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218486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148856-E18E-4CF0-B9A1-FAA85E877986}" type="datetimeFigureOut">
              <a:rPr lang="en-US" smtClean="0"/>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307620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48856-E18E-4CF0-B9A1-FAA85E877986}" type="datetimeFigureOut">
              <a:rPr lang="en-US" smtClean="0"/>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165837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148856-E18E-4CF0-B9A1-FAA85E87798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260161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148856-E18E-4CF0-B9A1-FAA85E87798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0377-430A-407B-B9DC-FE336919FCAF}" type="slidenum">
              <a:rPr lang="en-US" smtClean="0"/>
              <a:t>‹#›</a:t>
            </a:fld>
            <a:endParaRPr lang="en-US"/>
          </a:p>
        </p:txBody>
      </p:sp>
    </p:spTree>
    <p:extLst>
      <p:ext uri="{BB962C8B-B14F-4D97-AF65-F5344CB8AC3E}">
        <p14:creationId xmlns:p14="http://schemas.microsoft.com/office/powerpoint/2010/main" val="28411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48856-E18E-4CF0-B9A1-FAA85E877986}" type="datetimeFigureOut">
              <a:rPr lang="en-US" smtClean="0"/>
              <a:t>7/16/2024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0377-430A-407B-B9DC-FE336919FCAF}" type="slidenum">
              <a:rPr lang="en-US" smtClean="0"/>
              <a:t>‹#›</a:t>
            </a:fld>
            <a:endParaRPr lang="en-US"/>
          </a:p>
        </p:txBody>
      </p:sp>
    </p:spTree>
    <p:extLst>
      <p:ext uri="{BB962C8B-B14F-4D97-AF65-F5344CB8AC3E}">
        <p14:creationId xmlns:p14="http://schemas.microsoft.com/office/powerpoint/2010/main" val="3061121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798031B0-80DB-469A-8333-262EBDABADA6}" type="datetimeFigureOut">
              <a:rPr lang="en-US"/>
              <a:pPr>
                <a:defRPr/>
              </a:pPr>
              <a:t>7/16/2024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F587651B-77A4-4F12-828A-7065D2DFFD2E}" type="slidenum">
              <a:rPr lang="en-US"/>
              <a:pPr>
                <a:defRPr/>
              </a:pPr>
              <a:t>‹#›</a:t>
            </a:fld>
            <a:endParaRPr lang="en-US"/>
          </a:p>
        </p:txBody>
      </p:sp>
    </p:spTree>
    <p:extLst>
      <p:ext uri="{BB962C8B-B14F-4D97-AF65-F5344CB8AC3E}">
        <p14:creationId xmlns:p14="http://schemas.microsoft.com/office/powerpoint/2010/main" val="1195865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www.wto.org/english/tratop_e/agric_e/agchairtxt_feb08_e.do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goods-schedules.wto.org/members"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711809" y="486874"/>
            <a:ext cx="11269862"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GB" sz="4400" b="1" dirty="0">
                <a:solidFill>
                  <a:srgbClr val="0066CC"/>
                </a:solidFill>
              </a:rPr>
              <a:t>Your Profiling Exercise:</a:t>
            </a:r>
          </a:p>
          <a:p>
            <a:r>
              <a:rPr lang="en-GB" sz="3600" dirty="0">
                <a:solidFill>
                  <a:srgbClr val="0066CC"/>
                </a:solidFill>
              </a:rPr>
              <a:t>The 3 to 5 recommendations you make to the </a:t>
            </a:r>
            <a:br>
              <a:rPr lang="en-GB" sz="3600" dirty="0">
                <a:solidFill>
                  <a:srgbClr val="0066CC"/>
                </a:solidFill>
              </a:rPr>
            </a:br>
            <a:r>
              <a:rPr lang="en-GB" sz="3600" dirty="0">
                <a:solidFill>
                  <a:srgbClr val="0066CC"/>
                </a:solidFill>
              </a:rPr>
              <a:t>CEO should ideally relate to some initiative(s) </a:t>
            </a:r>
            <a:br>
              <a:rPr lang="en-GB" sz="3600" dirty="0">
                <a:solidFill>
                  <a:srgbClr val="0066CC"/>
                </a:solidFill>
              </a:rPr>
            </a:br>
            <a:r>
              <a:rPr lang="en-GB" sz="3600" dirty="0">
                <a:solidFill>
                  <a:srgbClr val="0066CC"/>
                </a:solidFill>
              </a:rPr>
              <a:t>that are currently under negotiation or consideration in </a:t>
            </a:r>
            <a:br>
              <a:rPr lang="en-GB" sz="3600" dirty="0">
                <a:solidFill>
                  <a:srgbClr val="0066CC"/>
                </a:solidFill>
              </a:rPr>
            </a:br>
            <a:r>
              <a:rPr lang="en-GB" sz="3600" dirty="0">
                <a:solidFill>
                  <a:srgbClr val="0066CC"/>
                </a:solidFill>
              </a:rPr>
              <a:t>the country. These might include national laws, trade agreements, trade disputes, or trade-remedy cases.</a:t>
            </a:r>
          </a:p>
          <a:p>
            <a:pPr>
              <a:spcAft>
                <a:spcPts val="600"/>
              </a:spcAft>
            </a:pPr>
            <a:r>
              <a:rPr lang="en-GB" sz="3600" dirty="0">
                <a:solidFill>
                  <a:srgbClr val="0066CC"/>
                </a:solidFill>
              </a:rPr>
              <a:t>If there are not that many relevant initiatives currently under consideration, recommend that she seek (through whatever means you suggest) the removal of existing </a:t>
            </a:r>
            <a:r>
              <a:rPr lang="en-GB" sz="3600" i="1" dirty="0">
                <a:solidFill>
                  <a:srgbClr val="0066CC"/>
                </a:solidFill>
              </a:rPr>
              <a:t>specific </a:t>
            </a:r>
            <a:r>
              <a:rPr lang="en-GB" sz="3600" dirty="0">
                <a:solidFill>
                  <a:srgbClr val="0066CC"/>
                </a:solidFill>
              </a:rPr>
              <a:t>barriers that affect GlobalCorp’s export interests.</a:t>
            </a:r>
          </a:p>
          <a:p>
            <a:pPr>
              <a:spcAft>
                <a:spcPts val="600"/>
              </a:spcAft>
            </a:pPr>
            <a:r>
              <a:rPr lang="en-GB" sz="4400" dirty="0">
                <a:solidFill>
                  <a:srgbClr val="0066CC"/>
                </a:solidFill>
              </a:rPr>
              <a:t> </a:t>
            </a:r>
            <a:endParaRPr lang="en-GB" sz="3600" dirty="0">
              <a:solidFill>
                <a:srgbClr val="0066CC"/>
              </a:solidFill>
            </a:endParaRPr>
          </a:p>
        </p:txBody>
      </p:sp>
      <p:pic>
        <p:nvPicPr>
          <p:cNvPr id="3" name="Picture 2">
            <a:extLst>
              <a:ext uri="{FF2B5EF4-FFF2-40B4-BE49-F238E27FC236}">
                <a16:creationId xmlns:a16="http://schemas.microsoft.com/office/drawing/2014/main" id="{5E44C18E-8359-7B4A-13FA-E82225FA43B0}"/>
              </a:ext>
            </a:extLst>
          </p:cNvPr>
          <p:cNvPicPr>
            <a:picLocks noChangeAspect="1"/>
          </p:cNvPicPr>
          <p:nvPr/>
        </p:nvPicPr>
        <p:blipFill rotWithShape="1">
          <a:blip r:embed="rId3"/>
          <a:srcRect l="78446" t="1227" r="270" b="964"/>
          <a:stretch/>
        </p:blipFill>
        <p:spPr>
          <a:xfrm>
            <a:off x="9601200" y="49427"/>
            <a:ext cx="2530562" cy="2235330"/>
          </a:xfrm>
          <a:prstGeom prst="rect">
            <a:avLst/>
          </a:prstGeom>
        </p:spPr>
      </p:pic>
    </p:spTree>
    <p:extLst>
      <p:ext uri="{BB962C8B-B14F-4D97-AF65-F5344CB8AC3E}">
        <p14:creationId xmlns:p14="http://schemas.microsoft.com/office/powerpoint/2010/main" val="152033050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91400" y="2601913"/>
            <a:ext cx="4800600" cy="4251325"/>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4800600" cy="4251325"/>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3703638" y="1639888"/>
            <a:ext cx="4800600" cy="4251325"/>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Subtitle 1"/>
          <p:cNvSpPr txBox="1">
            <a:spLocks/>
          </p:cNvSpPr>
          <p:nvPr/>
        </p:nvSpPr>
        <p:spPr>
          <a:xfrm>
            <a:off x="384174" y="122918"/>
            <a:ext cx="10283825" cy="972077"/>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450"/>
              </a:spcAft>
            </a:pPr>
            <a:r>
              <a:rPr lang="en-US" sz="3600" b="1" dirty="0">
                <a:solidFill>
                  <a:srgbClr val="0066CC"/>
                </a:solidFill>
              </a:rPr>
              <a:t>Stages in a Negotiation and the Potential for Failure</a:t>
            </a:r>
          </a:p>
        </p:txBody>
      </p:sp>
      <p:sp>
        <p:nvSpPr>
          <p:cNvPr id="11" name="Subtitle 1"/>
          <p:cNvSpPr txBox="1">
            <a:spLocks/>
          </p:cNvSpPr>
          <p:nvPr/>
        </p:nvSpPr>
        <p:spPr>
          <a:xfrm>
            <a:off x="1703615" y="938894"/>
            <a:ext cx="7041215" cy="972077"/>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450"/>
              </a:spcAft>
            </a:pPr>
            <a:endParaRPr lang="en-US" sz="2400" b="1" dirty="0">
              <a:solidFill>
                <a:srgbClr val="0066CC"/>
              </a:solidFill>
            </a:endParaRPr>
          </a:p>
        </p:txBody>
      </p:sp>
      <p:graphicFrame>
        <p:nvGraphicFramePr>
          <p:cNvPr id="12" name="Table 11"/>
          <p:cNvGraphicFramePr>
            <a:graphicFrameLocks noGrp="1"/>
          </p:cNvGraphicFramePr>
          <p:nvPr/>
        </p:nvGraphicFramePr>
        <p:xfrm>
          <a:off x="384174" y="762000"/>
          <a:ext cx="11198227" cy="5738813"/>
        </p:xfrm>
        <a:graphic>
          <a:graphicData uri="http://schemas.openxmlformats.org/drawingml/2006/table">
            <a:tbl>
              <a:tblPr firstRow="1" firstCol="1" bandRow="1"/>
              <a:tblGrid>
                <a:gridCol w="1747242">
                  <a:extLst>
                    <a:ext uri="{9D8B030D-6E8A-4147-A177-3AD203B41FA5}">
                      <a16:colId xmlns:a16="http://schemas.microsoft.com/office/drawing/2014/main" val="20000"/>
                    </a:ext>
                  </a:extLst>
                </a:gridCol>
                <a:gridCol w="4863503">
                  <a:extLst>
                    <a:ext uri="{9D8B030D-6E8A-4147-A177-3AD203B41FA5}">
                      <a16:colId xmlns:a16="http://schemas.microsoft.com/office/drawing/2014/main" val="20001"/>
                    </a:ext>
                  </a:extLst>
                </a:gridCol>
                <a:gridCol w="4587482">
                  <a:extLst>
                    <a:ext uri="{9D8B030D-6E8A-4147-A177-3AD203B41FA5}">
                      <a16:colId xmlns:a16="http://schemas.microsoft.com/office/drawing/2014/main" val="20002"/>
                    </a:ext>
                  </a:extLst>
                </a:gridCol>
              </a:tblGrid>
              <a:tr h="381628">
                <a:tc>
                  <a:txBody>
                    <a:bodyPr/>
                    <a:lstStyle/>
                    <a:p>
                      <a:pPr marL="0" marR="0" algn="just">
                        <a:lnSpc>
                          <a:spcPct val="100000"/>
                        </a:lnSpc>
                        <a:spcBef>
                          <a:spcPts val="600"/>
                        </a:spcBef>
                        <a:spcAft>
                          <a:spcPts val="600"/>
                        </a:spcAft>
                        <a:tabLst>
                          <a:tab pos="342900" algn="l"/>
                        </a:tabLs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Stage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bg1"/>
                    </a:solidFill>
                  </a:tcPr>
                </a:tc>
                <a:tc>
                  <a:txBody>
                    <a:bodyPr/>
                    <a:lstStyle/>
                    <a:p>
                      <a:pPr marL="0" marR="0" algn="just">
                        <a:lnSpc>
                          <a:spcPct val="100000"/>
                        </a:lnSpc>
                        <a:spcBef>
                          <a:spcPts val="600"/>
                        </a:spcBef>
                        <a:spcAft>
                          <a:spcPts val="600"/>
                        </a:spcAft>
                        <a:tabLst>
                          <a:tab pos="342900" algn="l"/>
                        </a:tabLs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Importance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bg1"/>
                    </a:solidFill>
                  </a:tcPr>
                </a:tc>
                <a:tc>
                  <a:txBody>
                    <a:bodyPr/>
                    <a:lstStyle/>
                    <a:p>
                      <a:pPr marL="0" marR="0" algn="just">
                        <a:lnSpc>
                          <a:spcPct val="100000"/>
                        </a:lnSpc>
                        <a:spcBef>
                          <a:spcPts val="600"/>
                        </a:spcBef>
                        <a:spcAft>
                          <a:spcPts val="600"/>
                        </a:spcAft>
                        <a:tabLst>
                          <a:tab pos="342900" algn="l"/>
                        </a:tabLs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Potential for Failure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bg1"/>
                    </a:solidFill>
                  </a:tcPr>
                </a:tc>
                <a:extLst>
                  <a:ext uri="{0D108BD9-81ED-4DB2-BD59-A6C34878D82A}">
                    <a16:rowId xmlns:a16="http://schemas.microsoft.com/office/drawing/2014/main" val="10000"/>
                  </a:ext>
                </a:extLst>
              </a:tr>
              <a:tr h="598528">
                <a:tc>
                  <a:txBody>
                    <a:bodyPr/>
                    <a:lstStyle/>
                    <a:p>
                      <a:pPr marL="0" marR="0">
                        <a:lnSpc>
                          <a:spcPct val="100000"/>
                        </a:lnSpc>
                        <a:spcBef>
                          <a:spcPts val="600"/>
                        </a:spcBef>
                        <a:spcAft>
                          <a:spcPts val="600"/>
                        </a:spcAft>
                        <a:tabLst>
                          <a:tab pos="342900" algn="l"/>
                        </a:tabLs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Preparations (Domestic)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accent1">
                        <a:lumMod val="20000"/>
                        <a:lumOff val="80000"/>
                      </a:schemeClr>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Detailed consultations with all relevant decision-makers and stakeholders in the country.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accent1">
                        <a:lumMod val="20000"/>
                        <a:lumOff val="80000"/>
                      </a:schemeClr>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Most of the outcome may be </a:t>
                      </a:r>
                      <a:br>
                        <a:rPr lang="en-US" sz="1600" dirty="0">
                          <a:effectLst/>
                          <a:latin typeface="Calibri" panose="020F0502020204030204" pitchFamily="34" charset="0"/>
                          <a:ea typeface="Times New Roman" panose="02020603050405020304" pitchFamily="18" charset="0"/>
                          <a:cs typeface="Times New Roman" panose="02020603050405020304" pitchFamily="18" charset="0"/>
                        </a:rPr>
                      </a:b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determined </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before</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countries meet.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1"/>
                  </a:ext>
                </a:extLst>
              </a:tr>
              <a:tr h="629098">
                <a:tc>
                  <a:txBody>
                    <a:bodyPr/>
                    <a:lstStyle/>
                    <a:p>
                      <a:pPr marL="0" marR="0">
                        <a:lnSpc>
                          <a:spcPct val="100000"/>
                        </a:lnSpc>
                        <a:spcBef>
                          <a:spcPts val="600"/>
                        </a:spcBef>
                        <a:spcAft>
                          <a:spcPts val="600"/>
                        </a:spcAft>
                        <a:tabLst>
                          <a:tab pos="342900" algn="l"/>
                        </a:tabLs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Preparations (International)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bg1"/>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Countries decide not just </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whether</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to negotiate, but </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what</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broad objectives to pursue, </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how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to do so, etc.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bg1"/>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Countries might merely postpone </a:t>
                      </a:r>
                      <a:br>
                        <a:rPr lang="en-US" sz="1600" dirty="0">
                          <a:effectLst/>
                          <a:latin typeface="Calibri" panose="020F0502020204030204" pitchFamily="34" charset="0"/>
                          <a:ea typeface="Times New Roman" panose="02020603050405020304" pitchFamily="18" charset="0"/>
                          <a:cs typeface="Times New Roman" panose="02020603050405020304" pitchFamily="18" charset="0"/>
                        </a:rPr>
                      </a:b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 showdown over their differences.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bg1"/>
                    </a:solidFill>
                  </a:tcPr>
                </a:tc>
                <a:extLst>
                  <a:ext uri="{0D108BD9-81ED-4DB2-BD59-A6C34878D82A}">
                    <a16:rowId xmlns:a16="http://schemas.microsoft.com/office/drawing/2014/main" val="10002"/>
                  </a:ext>
                </a:extLst>
              </a:tr>
              <a:tr h="726873">
                <a:tc>
                  <a:txBody>
                    <a:bodyPr/>
                    <a:lstStyle/>
                    <a:p>
                      <a:pPr marL="0" marR="0">
                        <a:lnSpc>
                          <a:spcPct val="100000"/>
                        </a:lnSpc>
                        <a:spcBef>
                          <a:spcPts val="600"/>
                        </a:spcBef>
                        <a:spcAft>
                          <a:spcPts val="600"/>
                        </a:spcAft>
                        <a:tabLst>
                          <a:tab pos="342900" algn="l"/>
                        </a:tabLs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accent1">
                        <a:lumMod val="20000"/>
                        <a:lumOff val="80000"/>
                      </a:schemeClr>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 ministerial declaration will set the broad terms of the agreement to launch negotiations.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accent1">
                        <a:lumMod val="20000"/>
                        <a:lumOff val="80000"/>
                      </a:schemeClr>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Strong objections can block the launch </a:t>
                      </a:r>
                      <a:br>
                        <a:rPr lang="en-US" sz="1600" dirty="0">
                          <a:effectLst/>
                          <a:latin typeface="Calibri" panose="020F0502020204030204" pitchFamily="34" charset="0"/>
                          <a:ea typeface="Times New Roman" panose="02020603050405020304" pitchFamily="18" charset="0"/>
                          <a:cs typeface="Times New Roman" panose="02020603050405020304" pitchFamily="18" charset="0"/>
                        </a:rPr>
                      </a:b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of negotiations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3"/>
                  </a:ext>
                </a:extLst>
              </a:tr>
              <a:tr h="1160672">
                <a:tc>
                  <a:txBody>
                    <a:bodyPr/>
                    <a:lstStyle/>
                    <a:p>
                      <a:pPr marL="0" marR="0">
                        <a:lnSpc>
                          <a:spcPct val="100000"/>
                        </a:lnSpc>
                        <a:spcBef>
                          <a:spcPts val="600"/>
                        </a:spcBef>
                        <a:spcAft>
                          <a:spcPts val="600"/>
                        </a:spcAft>
                        <a:tabLst>
                          <a:tab pos="342900" algn="l"/>
                        </a:tabLs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Modalities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bg1"/>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An interim stage might translate the broader mandate into somewhat more precise principles; these might for example specify the precise formula to be used in a tariff negotiation.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bg1"/>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This is where the WTO’s Doha Development Agenda stalled, having been launched even when some fundamental issues remained unresolved.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bg1"/>
                    </a:solidFill>
                  </a:tcPr>
                </a:tc>
                <a:extLst>
                  <a:ext uri="{0D108BD9-81ED-4DB2-BD59-A6C34878D82A}">
                    <a16:rowId xmlns:a16="http://schemas.microsoft.com/office/drawing/2014/main" val="10004"/>
                  </a:ext>
                </a:extLst>
              </a:tr>
              <a:tr h="885790">
                <a:tc>
                  <a:txBody>
                    <a:bodyPr/>
                    <a:lstStyle/>
                    <a:p>
                      <a:pPr marL="0" marR="0">
                        <a:lnSpc>
                          <a:spcPct val="100000"/>
                        </a:lnSpc>
                        <a:spcBef>
                          <a:spcPts val="600"/>
                        </a:spcBef>
                        <a:spcAft>
                          <a:spcPts val="600"/>
                        </a:spcAft>
                        <a:tabLst>
                          <a:tab pos="342900" algn="l"/>
                        </a:tabLs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Negotiations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accent1">
                        <a:lumMod val="20000"/>
                        <a:lumOff val="80000"/>
                      </a:schemeClr>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Negotiators bargain over the details until they reach a final and precise agreement or set of agreements.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accent1">
                        <a:lumMod val="20000"/>
                        <a:lumOff val="80000"/>
                      </a:schemeClr>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Negotiators might fail to overcome their differences; talks might formally fail or deadlock indefinitely.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5"/>
                  </a:ext>
                </a:extLst>
              </a:tr>
              <a:tr h="595621">
                <a:tc>
                  <a:txBody>
                    <a:bodyPr/>
                    <a:lstStyle/>
                    <a:p>
                      <a:pPr marL="0" marR="0">
                        <a:lnSpc>
                          <a:spcPct val="100000"/>
                        </a:lnSpc>
                        <a:spcBef>
                          <a:spcPts val="600"/>
                        </a:spcBef>
                        <a:spcAft>
                          <a:spcPts val="600"/>
                        </a:spcAft>
                        <a:tabLst>
                          <a:tab pos="342900" algn="l"/>
                        </a:tabLs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Approval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bg1"/>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All countries have procedures for approval and ratification of agreements.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bg1"/>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An agreement might be rejected by a cabinet, its legislature, or by the entire public in a referendum.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bg1"/>
                    </a:solidFill>
                  </a:tcPr>
                </a:tc>
                <a:extLst>
                  <a:ext uri="{0D108BD9-81ED-4DB2-BD59-A6C34878D82A}">
                    <a16:rowId xmlns:a16="http://schemas.microsoft.com/office/drawing/2014/main" val="10006"/>
                  </a:ext>
                </a:extLst>
              </a:tr>
              <a:tr h="760603">
                <a:tc>
                  <a:txBody>
                    <a:bodyPr/>
                    <a:lstStyle/>
                    <a:p>
                      <a:pPr marL="0" marR="0">
                        <a:lnSpc>
                          <a:spcPct val="100000"/>
                        </a:lnSpc>
                        <a:spcBef>
                          <a:spcPts val="600"/>
                        </a:spcBef>
                        <a:spcAft>
                          <a:spcPts val="600"/>
                        </a:spcAft>
                        <a:tabLst>
                          <a:tab pos="342900" algn="l"/>
                        </a:tabLs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Implementation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accent1">
                        <a:lumMod val="20000"/>
                        <a:lumOff val="80000"/>
                      </a:schemeClr>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Agreements ultimately depend on the willingness of country’s to abide by the principles to which they agree.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accent1">
                        <a:lumMod val="20000"/>
                        <a:lumOff val="80000"/>
                      </a:schemeClr>
                    </a:solidFill>
                  </a:tcPr>
                </a:tc>
                <a:tc>
                  <a:txBody>
                    <a:bodyPr/>
                    <a:lstStyle/>
                    <a:p>
                      <a:pPr marL="0" marR="0">
                        <a:lnSpc>
                          <a:spcPct val="100000"/>
                        </a:lnSpc>
                        <a:spcBef>
                          <a:spcPts val="600"/>
                        </a:spcBef>
                        <a:spcAft>
                          <a:spcPts val="600"/>
                        </a:spcAft>
                        <a:tabLst>
                          <a:tab pos="3429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Agreements are rarely abrogated altogether but often result in dispute-settlement cases.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13" name="Rectangle 12"/>
          <p:cNvSpPr/>
          <p:nvPr/>
        </p:nvSpPr>
        <p:spPr>
          <a:xfrm>
            <a:off x="10583182" y="90505"/>
            <a:ext cx="1649186" cy="1951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prstClr val="white"/>
                </a:solidFill>
              </a:ln>
              <a:solidFill>
                <a:prstClr val="white"/>
              </a:solidFill>
            </a:endParaRPr>
          </a:p>
        </p:txBody>
      </p:sp>
      <p:sp>
        <p:nvSpPr>
          <p:cNvPr id="14" name="Rectangle 13"/>
          <p:cNvSpPr/>
          <p:nvPr/>
        </p:nvSpPr>
        <p:spPr>
          <a:xfrm>
            <a:off x="384174" y="3788229"/>
            <a:ext cx="11198227" cy="258178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solidFill>
                <a:prstClr val="white"/>
              </a:solidFill>
            </a:endParaRPr>
          </a:p>
        </p:txBody>
      </p:sp>
      <p:sp>
        <p:nvSpPr>
          <p:cNvPr id="18" name="Subtitle 1"/>
          <p:cNvSpPr txBox="1">
            <a:spLocks/>
          </p:cNvSpPr>
          <p:nvPr/>
        </p:nvSpPr>
        <p:spPr>
          <a:xfrm>
            <a:off x="725487" y="3920740"/>
            <a:ext cx="10515599" cy="267925"/>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solidFill>
                  <a:prstClr val="white"/>
                </a:solidFill>
              </a:rPr>
              <a:t>Perhaps the most common error made in any trade ministry that prepares for a negotiation is to treat each step in the process as a hurdle that needs to be cleared, such as “We need to prepare that memo for the Minister by Friday.” Taking a truly strategic approach in which each step is seen as part of a full, integrated process can be especially difficult if there are significant capacity gaps in government, a country does not have in place domestic consultative mechanisms, etc.</a:t>
            </a:r>
            <a:endParaRPr lang="en-GB" sz="1600" dirty="0">
              <a:solidFill>
                <a:prstClr val="white"/>
              </a:solidFill>
            </a:endParaRPr>
          </a:p>
        </p:txBody>
      </p:sp>
      <p:pic>
        <p:nvPicPr>
          <p:cNvPr id="2" name="Picture 1">
            <a:extLst>
              <a:ext uri="{FF2B5EF4-FFF2-40B4-BE49-F238E27FC236}">
                <a16:creationId xmlns:a16="http://schemas.microsoft.com/office/drawing/2014/main" id="{1E0B0F18-C176-41AE-70C9-6704574B5B9E}"/>
              </a:ext>
            </a:extLst>
          </p:cNvPr>
          <p:cNvPicPr>
            <a:picLocks noChangeAspect="1"/>
          </p:cNvPicPr>
          <p:nvPr/>
        </p:nvPicPr>
        <p:blipFill rotWithShape="1">
          <a:blip r:embed="rId3"/>
          <a:srcRect l="78446" t="1227" r="270" b="964"/>
          <a:stretch/>
        </p:blipFill>
        <p:spPr>
          <a:xfrm>
            <a:off x="10606983" y="49427"/>
            <a:ext cx="1524778" cy="1346887"/>
          </a:xfrm>
          <a:prstGeom prst="rect">
            <a:avLst/>
          </a:prstGeom>
        </p:spPr>
      </p:pic>
    </p:spTree>
    <p:extLst>
      <p:ext uri="{BB962C8B-B14F-4D97-AF65-F5344CB8AC3E}">
        <p14:creationId xmlns:p14="http://schemas.microsoft.com/office/powerpoint/2010/main" val="10874633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Home"/>
          <p:cNvSpPr>
            <a:spLocks noChangeAspect="1" noChangeArrowheads="1"/>
          </p:cNvSpPr>
          <p:nvPr/>
        </p:nvSpPr>
        <p:spPr bwMode="auto">
          <a:xfrm>
            <a:off x="155575" y="-144463"/>
            <a:ext cx="2641600" cy="26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latin typeface="Calibri" panose="020F0502020204030204" pitchFamily="34" charset="0"/>
            </a:endParaRPr>
          </a:p>
        </p:txBody>
      </p:sp>
      <p:sp>
        <p:nvSpPr>
          <p:cNvPr id="15" name="Rectangle 14"/>
          <p:cNvSpPr/>
          <p:nvPr/>
        </p:nvSpPr>
        <p:spPr>
          <a:xfrm>
            <a:off x="7391400" y="2601913"/>
            <a:ext cx="4800600" cy="4251325"/>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2265" y="-10886"/>
            <a:ext cx="4800600" cy="4251325"/>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3703638" y="1639888"/>
            <a:ext cx="4800600" cy="4251325"/>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Subtitle 1"/>
          <p:cNvSpPr txBox="1">
            <a:spLocks/>
          </p:cNvSpPr>
          <p:nvPr/>
        </p:nvSpPr>
        <p:spPr>
          <a:xfrm>
            <a:off x="384175" y="122918"/>
            <a:ext cx="9144000" cy="972077"/>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450"/>
              </a:spcAft>
            </a:pPr>
            <a:r>
              <a:rPr lang="en-US" sz="3600" b="1" dirty="0">
                <a:solidFill>
                  <a:srgbClr val="0066CC"/>
                </a:solidFill>
              </a:rPr>
              <a:t>Modalities Are the Connection between Objectives and Results of a Negotiation</a:t>
            </a:r>
          </a:p>
        </p:txBody>
      </p:sp>
      <p:sp>
        <p:nvSpPr>
          <p:cNvPr id="23" name="Rectangle 22">
            <a:extLst>
              <a:ext uri="{FF2B5EF4-FFF2-40B4-BE49-F238E27FC236}">
                <a16:creationId xmlns:a16="http://schemas.microsoft.com/office/drawing/2014/main" id="{8F7C3E27-0C6B-4417-8259-FEC89D8766F2}"/>
              </a:ext>
            </a:extLst>
          </p:cNvPr>
          <p:cNvSpPr/>
          <p:nvPr/>
        </p:nvSpPr>
        <p:spPr>
          <a:xfrm>
            <a:off x="591003" y="1561758"/>
            <a:ext cx="11122025" cy="4278094"/>
          </a:xfrm>
          <a:prstGeom prst="rect">
            <a:avLst/>
          </a:prstGeom>
        </p:spPr>
        <p:txBody>
          <a:bodyPr wrap="square">
            <a:spAutoFit/>
          </a:bodyPr>
          <a:lstStyle/>
          <a:p>
            <a:pPr algn="ctr">
              <a:defRPr/>
            </a:pPr>
            <a:endParaRPr lang="en-US" sz="2800" dirty="0">
              <a:solidFill>
                <a:srgbClr val="4472C4">
                  <a:lumMod val="75000"/>
                </a:srgbClr>
              </a:solidFill>
            </a:endParaRPr>
          </a:p>
          <a:p>
            <a:pPr>
              <a:spcAft>
                <a:spcPts val="600"/>
              </a:spcAft>
              <a:defRPr/>
            </a:pPr>
            <a:r>
              <a:rPr lang="en-US" sz="2800" dirty="0">
                <a:solidFill>
                  <a:srgbClr val="4472C4">
                    <a:lumMod val="75000"/>
                  </a:srgbClr>
                </a:solidFill>
              </a:rPr>
              <a:t>In a multilateral negotiation, modalities guide scheduling:</a:t>
            </a:r>
          </a:p>
          <a:p>
            <a:pPr marL="457200" indent="-457200">
              <a:spcAft>
                <a:spcPts val="600"/>
              </a:spcAft>
              <a:buFont typeface="Arial" panose="020B0604020202020204" pitchFamily="34" charset="0"/>
              <a:buChar char="•"/>
              <a:defRPr/>
            </a:pPr>
            <a:r>
              <a:rPr lang="en-US" sz="2800" dirty="0">
                <a:solidFill>
                  <a:srgbClr val="4472C4">
                    <a:lumMod val="75000"/>
                  </a:srgbClr>
                </a:solidFill>
              </a:rPr>
              <a:t>The </a:t>
            </a:r>
            <a:r>
              <a:rPr lang="en-US" sz="2800" b="1" dirty="0">
                <a:solidFill>
                  <a:srgbClr val="4472C4">
                    <a:lumMod val="75000"/>
                  </a:srgbClr>
                </a:solidFill>
              </a:rPr>
              <a:t>ministerial declaration </a:t>
            </a:r>
            <a:r>
              <a:rPr lang="en-US" sz="2800" dirty="0">
                <a:solidFill>
                  <a:srgbClr val="4472C4">
                    <a:lumMod val="75000"/>
                  </a:srgbClr>
                </a:solidFill>
              </a:rPr>
              <a:t>specifies what issues are on the table, the general level of ambition, and any applicable deadlines</a:t>
            </a:r>
          </a:p>
          <a:p>
            <a:pPr marL="457200" indent="-457200">
              <a:spcAft>
                <a:spcPts val="600"/>
              </a:spcAft>
              <a:buFont typeface="Arial" panose="020B0604020202020204" pitchFamily="34" charset="0"/>
              <a:buChar char="•"/>
              <a:defRPr/>
            </a:pPr>
            <a:r>
              <a:rPr lang="en-US" sz="2800" dirty="0">
                <a:solidFill>
                  <a:srgbClr val="4472C4">
                    <a:lumMod val="75000"/>
                  </a:srgbClr>
                </a:solidFill>
              </a:rPr>
              <a:t>The </a:t>
            </a:r>
            <a:r>
              <a:rPr lang="en-US" sz="2800" b="1" dirty="0">
                <a:solidFill>
                  <a:srgbClr val="4472C4">
                    <a:lumMod val="75000"/>
                  </a:srgbClr>
                </a:solidFill>
              </a:rPr>
              <a:t>modalities</a:t>
            </a:r>
            <a:r>
              <a:rPr lang="en-US" sz="2800" dirty="0">
                <a:solidFill>
                  <a:srgbClr val="4472C4">
                    <a:lumMod val="75000"/>
                  </a:srgbClr>
                </a:solidFill>
              </a:rPr>
              <a:t> specify more precisely the principles that will govern the negotiations</a:t>
            </a:r>
          </a:p>
          <a:p>
            <a:pPr marL="457200" indent="-457200">
              <a:spcAft>
                <a:spcPts val="600"/>
              </a:spcAft>
              <a:buFont typeface="Arial" panose="020B0604020202020204" pitchFamily="34" charset="0"/>
              <a:buChar char="•"/>
              <a:defRPr/>
            </a:pPr>
            <a:r>
              <a:rPr lang="en-US" sz="2800" dirty="0">
                <a:solidFill>
                  <a:srgbClr val="4472C4">
                    <a:lumMod val="75000"/>
                  </a:srgbClr>
                </a:solidFill>
              </a:rPr>
              <a:t>The </a:t>
            </a:r>
            <a:r>
              <a:rPr lang="en-US" sz="2800" b="1" dirty="0">
                <a:solidFill>
                  <a:srgbClr val="4472C4">
                    <a:lumMod val="75000"/>
                  </a:srgbClr>
                </a:solidFill>
              </a:rPr>
              <a:t>scheduled commitments </a:t>
            </a:r>
            <a:r>
              <a:rPr lang="en-US" sz="2800" dirty="0">
                <a:solidFill>
                  <a:srgbClr val="4472C4">
                    <a:lumMod val="75000"/>
                  </a:srgbClr>
                </a:solidFill>
              </a:rPr>
              <a:t>are very precise with respect to what bindings each country agrees to on which products</a:t>
            </a:r>
          </a:p>
          <a:p>
            <a:pPr>
              <a:spcAft>
                <a:spcPts val="600"/>
              </a:spcAft>
              <a:defRPr/>
            </a:pPr>
            <a:endParaRPr lang="en-US" sz="2800" dirty="0">
              <a:solidFill>
                <a:srgbClr val="4472C4">
                  <a:lumMod val="75000"/>
                </a:srgbClr>
              </a:solidFill>
            </a:endParaRPr>
          </a:p>
        </p:txBody>
      </p:sp>
      <p:sp>
        <p:nvSpPr>
          <p:cNvPr id="24" name="Rectangle 23">
            <a:extLst>
              <a:ext uri="{FF2B5EF4-FFF2-40B4-BE49-F238E27FC236}">
                <a16:creationId xmlns:a16="http://schemas.microsoft.com/office/drawing/2014/main" id="{146020C9-860D-4EB7-8D6B-BE926DF13BBF}"/>
              </a:ext>
            </a:extLst>
          </p:cNvPr>
          <p:cNvSpPr/>
          <p:nvPr/>
        </p:nvSpPr>
        <p:spPr bwMode="auto">
          <a:xfrm>
            <a:off x="990601" y="2688773"/>
            <a:ext cx="10556447" cy="622300"/>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sz="1400" dirty="0">
              <a:solidFill>
                <a:srgbClr val="FFFFFF"/>
              </a:solidFill>
            </a:endParaRPr>
          </a:p>
        </p:txBody>
      </p:sp>
      <p:sp>
        <p:nvSpPr>
          <p:cNvPr id="25" name="TextBox 24">
            <a:extLst>
              <a:ext uri="{FF2B5EF4-FFF2-40B4-BE49-F238E27FC236}">
                <a16:creationId xmlns:a16="http://schemas.microsoft.com/office/drawing/2014/main" id="{1FF7A37C-3C3A-4FE3-9484-E9DE810F7510}"/>
              </a:ext>
            </a:extLst>
          </p:cNvPr>
          <p:cNvSpPr txBox="1">
            <a:spLocks noChangeArrowheads="1"/>
          </p:cNvSpPr>
          <p:nvPr/>
        </p:nvSpPr>
        <p:spPr bwMode="auto">
          <a:xfrm>
            <a:off x="1143001" y="2819087"/>
            <a:ext cx="10357269" cy="400110"/>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000" i="1" dirty="0">
                <a:solidFill>
                  <a:srgbClr val="FFFFFF"/>
                </a:solidFill>
                <a:latin typeface="Calibri" panose="020F0502020204030204" pitchFamily="34" charset="0"/>
              </a:rPr>
              <a:t>Example: </a:t>
            </a:r>
            <a:r>
              <a:rPr lang="en-US" altLang="en-US" sz="2000" dirty="0">
                <a:solidFill>
                  <a:srgbClr val="FFFFFF"/>
                </a:solidFill>
                <a:latin typeface="Calibri" panose="020F0502020204030204" pitchFamily="34" charset="0"/>
              </a:rPr>
              <a:t>We will make substantial cuts in bound tariffs on manufactures.</a:t>
            </a:r>
          </a:p>
        </p:txBody>
      </p:sp>
      <p:sp>
        <p:nvSpPr>
          <p:cNvPr id="26" name="Rectangle 25">
            <a:extLst>
              <a:ext uri="{FF2B5EF4-FFF2-40B4-BE49-F238E27FC236}">
                <a16:creationId xmlns:a16="http://schemas.microsoft.com/office/drawing/2014/main" id="{146020C9-860D-4EB7-8D6B-BE926DF13BBF}"/>
              </a:ext>
            </a:extLst>
          </p:cNvPr>
          <p:cNvSpPr/>
          <p:nvPr/>
        </p:nvSpPr>
        <p:spPr bwMode="auto">
          <a:xfrm>
            <a:off x="1012786" y="3603173"/>
            <a:ext cx="10493416" cy="622300"/>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sz="1400" dirty="0">
              <a:solidFill>
                <a:srgbClr val="FFFFFF"/>
              </a:solidFill>
            </a:endParaRPr>
          </a:p>
        </p:txBody>
      </p:sp>
      <p:sp>
        <p:nvSpPr>
          <p:cNvPr id="27" name="TextBox 26">
            <a:extLst>
              <a:ext uri="{FF2B5EF4-FFF2-40B4-BE49-F238E27FC236}">
                <a16:creationId xmlns:a16="http://schemas.microsoft.com/office/drawing/2014/main" id="{2D56DC4D-160E-4DA4-B3CF-C211731C5EE0}"/>
              </a:ext>
            </a:extLst>
          </p:cNvPr>
          <p:cNvSpPr txBox="1">
            <a:spLocks noChangeArrowheads="1"/>
          </p:cNvSpPr>
          <p:nvPr/>
        </p:nvSpPr>
        <p:spPr bwMode="auto">
          <a:xfrm>
            <a:off x="1143001" y="3694285"/>
            <a:ext cx="9998444" cy="400110"/>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000" i="1" dirty="0">
                <a:solidFill>
                  <a:srgbClr val="FFFFFF"/>
                </a:solidFill>
                <a:latin typeface="Calibri" panose="020F0502020204030204" pitchFamily="34" charset="0"/>
              </a:rPr>
              <a:t>Example: </a:t>
            </a:r>
            <a:r>
              <a:rPr lang="en-US" altLang="en-US" sz="2000" dirty="0">
                <a:solidFill>
                  <a:srgbClr val="FFFFFF"/>
                </a:solidFill>
                <a:latin typeface="Calibri" panose="020F0502020204030204" pitchFamily="34" charset="0"/>
              </a:rPr>
              <a:t>Developed country bindings will be cut by 50%.</a:t>
            </a:r>
          </a:p>
        </p:txBody>
      </p:sp>
      <p:sp>
        <p:nvSpPr>
          <p:cNvPr id="28" name="Rectangle 27">
            <a:extLst>
              <a:ext uri="{FF2B5EF4-FFF2-40B4-BE49-F238E27FC236}">
                <a16:creationId xmlns:a16="http://schemas.microsoft.com/office/drawing/2014/main" id="{146020C9-860D-4EB7-8D6B-BE926DF13BBF}"/>
              </a:ext>
            </a:extLst>
          </p:cNvPr>
          <p:cNvSpPr/>
          <p:nvPr/>
        </p:nvSpPr>
        <p:spPr bwMode="auto">
          <a:xfrm>
            <a:off x="1012790" y="4517573"/>
            <a:ext cx="10550321" cy="653143"/>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sz="1400" dirty="0">
              <a:solidFill>
                <a:srgbClr val="FFFFFF"/>
              </a:solidFill>
            </a:endParaRPr>
          </a:p>
        </p:txBody>
      </p:sp>
      <p:sp>
        <p:nvSpPr>
          <p:cNvPr id="29" name="TextBox 28">
            <a:extLst>
              <a:ext uri="{FF2B5EF4-FFF2-40B4-BE49-F238E27FC236}">
                <a16:creationId xmlns:a16="http://schemas.microsoft.com/office/drawing/2014/main" id="{D0202DC3-D34D-401B-81B3-2A3DACB07085}"/>
              </a:ext>
            </a:extLst>
          </p:cNvPr>
          <p:cNvSpPr txBox="1">
            <a:spLocks noChangeArrowheads="1"/>
          </p:cNvSpPr>
          <p:nvPr/>
        </p:nvSpPr>
        <p:spPr bwMode="auto">
          <a:xfrm>
            <a:off x="1173871" y="4625119"/>
            <a:ext cx="10323923" cy="400110"/>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000" i="1" dirty="0">
                <a:solidFill>
                  <a:srgbClr val="FFFFFF"/>
                </a:solidFill>
                <a:latin typeface="Calibri" panose="020F0502020204030204" pitchFamily="34" charset="0"/>
              </a:rPr>
              <a:t>Example: </a:t>
            </a:r>
            <a:r>
              <a:rPr lang="en-US" altLang="en-US" sz="2000" dirty="0">
                <a:solidFill>
                  <a:srgbClr val="FFFFFF"/>
                </a:solidFill>
                <a:latin typeface="Calibri" panose="020F0502020204030204" pitchFamily="34" charset="0"/>
              </a:rPr>
              <a:t>The EU binding on cars and parts will be cut from 10% to 5%, but brakes are exempted.</a:t>
            </a:r>
          </a:p>
        </p:txBody>
      </p:sp>
      <p:pic>
        <p:nvPicPr>
          <p:cNvPr id="2" name="Picture 1">
            <a:extLst>
              <a:ext uri="{FF2B5EF4-FFF2-40B4-BE49-F238E27FC236}">
                <a16:creationId xmlns:a16="http://schemas.microsoft.com/office/drawing/2014/main" id="{7D2BD6EB-7C1F-1185-8382-AF1E735C589C}"/>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30923794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fltVal val="0"/>
                                          </p:val>
                                        </p:tav>
                                        <p:tav tm="100000">
                                          <p:val>
                                            <p:strVal val="#ppt_w"/>
                                          </p:val>
                                        </p:tav>
                                      </p:tavLst>
                                    </p:anim>
                                    <p:anim calcmode="lin" valueType="num">
                                      <p:cBhvr>
                                        <p:cTn id="14" dur="1000" fill="hold"/>
                                        <p:tgtEl>
                                          <p:spTgt spid="25"/>
                                        </p:tgtEl>
                                        <p:attrNameLst>
                                          <p:attrName>ppt_h</p:attrName>
                                        </p:attrNameLst>
                                      </p:cBhvr>
                                      <p:tavLst>
                                        <p:tav tm="0">
                                          <p:val>
                                            <p:fltVal val="0"/>
                                          </p:val>
                                        </p:tav>
                                        <p:tav tm="100000">
                                          <p:val>
                                            <p:strVal val="#ppt_h"/>
                                          </p:val>
                                        </p:tav>
                                      </p:tavLst>
                                    </p:anim>
                                    <p:anim calcmode="lin" valueType="num">
                                      <p:cBhvr>
                                        <p:cTn id="15" dur="1000" fill="hold"/>
                                        <p:tgtEl>
                                          <p:spTgt spid="25"/>
                                        </p:tgtEl>
                                        <p:attrNameLst>
                                          <p:attrName>style.rotation</p:attrName>
                                        </p:attrNameLst>
                                      </p:cBhvr>
                                      <p:tavLst>
                                        <p:tav tm="0">
                                          <p:val>
                                            <p:fltVal val="90"/>
                                          </p:val>
                                        </p:tav>
                                        <p:tav tm="100000">
                                          <p:val>
                                            <p:fltVal val="0"/>
                                          </p:val>
                                        </p:tav>
                                      </p:tavLst>
                                    </p:anim>
                                    <p:animEffect transition="in" filter="fade">
                                      <p:cBhvr>
                                        <p:cTn id="16" dur="1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 calcmode="lin" valueType="num">
                                      <p:cBhvr>
                                        <p:cTn id="23" dur="1000" fill="hold"/>
                                        <p:tgtEl>
                                          <p:spTgt spid="26"/>
                                        </p:tgtEl>
                                        <p:attrNameLst>
                                          <p:attrName>style.rotation</p:attrName>
                                        </p:attrNameLst>
                                      </p:cBhvr>
                                      <p:tavLst>
                                        <p:tav tm="0">
                                          <p:val>
                                            <p:fltVal val="90"/>
                                          </p:val>
                                        </p:tav>
                                        <p:tav tm="100000">
                                          <p:val>
                                            <p:fltVal val="0"/>
                                          </p:val>
                                        </p:tav>
                                      </p:tavLst>
                                    </p:anim>
                                    <p:animEffect transition="in" filter="fade">
                                      <p:cBhvr>
                                        <p:cTn id="24" dur="1000"/>
                                        <p:tgtEl>
                                          <p:spTgt spid="2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fltVal val="0"/>
                                          </p:val>
                                        </p:tav>
                                        <p:tav tm="100000">
                                          <p:val>
                                            <p:strVal val="#ppt_w"/>
                                          </p:val>
                                        </p:tav>
                                      </p:tavLst>
                                    </p:anim>
                                    <p:anim calcmode="lin" valueType="num">
                                      <p:cBhvr>
                                        <p:cTn id="28" dur="1000" fill="hold"/>
                                        <p:tgtEl>
                                          <p:spTgt spid="27"/>
                                        </p:tgtEl>
                                        <p:attrNameLst>
                                          <p:attrName>ppt_h</p:attrName>
                                        </p:attrNameLst>
                                      </p:cBhvr>
                                      <p:tavLst>
                                        <p:tav tm="0">
                                          <p:val>
                                            <p:fltVal val="0"/>
                                          </p:val>
                                        </p:tav>
                                        <p:tav tm="100000">
                                          <p:val>
                                            <p:strVal val="#ppt_h"/>
                                          </p:val>
                                        </p:tav>
                                      </p:tavLst>
                                    </p:anim>
                                    <p:anim calcmode="lin" valueType="num">
                                      <p:cBhvr>
                                        <p:cTn id="29" dur="1000" fill="hold"/>
                                        <p:tgtEl>
                                          <p:spTgt spid="27"/>
                                        </p:tgtEl>
                                        <p:attrNameLst>
                                          <p:attrName>style.rotation</p:attrName>
                                        </p:attrNameLst>
                                      </p:cBhvr>
                                      <p:tavLst>
                                        <p:tav tm="0">
                                          <p:val>
                                            <p:fltVal val="90"/>
                                          </p:val>
                                        </p:tav>
                                        <p:tav tm="100000">
                                          <p:val>
                                            <p:fltVal val="0"/>
                                          </p:val>
                                        </p:tav>
                                      </p:tavLst>
                                    </p:anim>
                                    <p:animEffect transition="in" filter="fade">
                                      <p:cBhvr>
                                        <p:cTn id="30" dur="10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1000" fill="hold"/>
                                        <p:tgtEl>
                                          <p:spTgt spid="28"/>
                                        </p:tgtEl>
                                        <p:attrNameLst>
                                          <p:attrName>ppt_w</p:attrName>
                                        </p:attrNameLst>
                                      </p:cBhvr>
                                      <p:tavLst>
                                        <p:tav tm="0">
                                          <p:val>
                                            <p:fltVal val="0"/>
                                          </p:val>
                                        </p:tav>
                                        <p:tav tm="100000">
                                          <p:val>
                                            <p:strVal val="#ppt_w"/>
                                          </p:val>
                                        </p:tav>
                                      </p:tavLst>
                                    </p:anim>
                                    <p:anim calcmode="lin" valueType="num">
                                      <p:cBhvr>
                                        <p:cTn id="36" dur="1000" fill="hold"/>
                                        <p:tgtEl>
                                          <p:spTgt spid="28"/>
                                        </p:tgtEl>
                                        <p:attrNameLst>
                                          <p:attrName>ppt_h</p:attrName>
                                        </p:attrNameLst>
                                      </p:cBhvr>
                                      <p:tavLst>
                                        <p:tav tm="0">
                                          <p:val>
                                            <p:fltVal val="0"/>
                                          </p:val>
                                        </p:tav>
                                        <p:tav tm="100000">
                                          <p:val>
                                            <p:strVal val="#ppt_h"/>
                                          </p:val>
                                        </p:tav>
                                      </p:tavLst>
                                    </p:anim>
                                    <p:anim calcmode="lin" valueType="num">
                                      <p:cBhvr>
                                        <p:cTn id="37" dur="1000" fill="hold"/>
                                        <p:tgtEl>
                                          <p:spTgt spid="28"/>
                                        </p:tgtEl>
                                        <p:attrNameLst>
                                          <p:attrName>style.rotation</p:attrName>
                                        </p:attrNameLst>
                                      </p:cBhvr>
                                      <p:tavLst>
                                        <p:tav tm="0">
                                          <p:val>
                                            <p:fltVal val="90"/>
                                          </p:val>
                                        </p:tav>
                                        <p:tav tm="100000">
                                          <p:val>
                                            <p:fltVal val="0"/>
                                          </p:val>
                                        </p:tav>
                                      </p:tavLst>
                                    </p:anim>
                                    <p:animEffect transition="in" filter="fade">
                                      <p:cBhvr>
                                        <p:cTn id="38" dur="1000"/>
                                        <p:tgtEl>
                                          <p:spTgt spid="2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1000" fill="hold"/>
                                        <p:tgtEl>
                                          <p:spTgt spid="29"/>
                                        </p:tgtEl>
                                        <p:attrNameLst>
                                          <p:attrName>ppt_w</p:attrName>
                                        </p:attrNameLst>
                                      </p:cBhvr>
                                      <p:tavLst>
                                        <p:tav tm="0">
                                          <p:val>
                                            <p:fltVal val="0"/>
                                          </p:val>
                                        </p:tav>
                                        <p:tav tm="100000">
                                          <p:val>
                                            <p:strVal val="#ppt_w"/>
                                          </p:val>
                                        </p:tav>
                                      </p:tavLst>
                                    </p:anim>
                                    <p:anim calcmode="lin" valueType="num">
                                      <p:cBhvr>
                                        <p:cTn id="42" dur="1000" fill="hold"/>
                                        <p:tgtEl>
                                          <p:spTgt spid="29"/>
                                        </p:tgtEl>
                                        <p:attrNameLst>
                                          <p:attrName>ppt_h</p:attrName>
                                        </p:attrNameLst>
                                      </p:cBhvr>
                                      <p:tavLst>
                                        <p:tav tm="0">
                                          <p:val>
                                            <p:fltVal val="0"/>
                                          </p:val>
                                        </p:tav>
                                        <p:tav tm="100000">
                                          <p:val>
                                            <p:strVal val="#ppt_h"/>
                                          </p:val>
                                        </p:tav>
                                      </p:tavLst>
                                    </p:anim>
                                    <p:anim calcmode="lin" valueType="num">
                                      <p:cBhvr>
                                        <p:cTn id="43" dur="1000" fill="hold"/>
                                        <p:tgtEl>
                                          <p:spTgt spid="29"/>
                                        </p:tgtEl>
                                        <p:attrNameLst>
                                          <p:attrName>style.rotation</p:attrName>
                                        </p:attrNameLst>
                                      </p:cBhvr>
                                      <p:tavLst>
                                        <p:tav tm="0">
                                          <p:val>
                                            <p:fltVal val="90"/>
                                          </p:val>
                                        </p:tav>
                                        <p:tav tm="100000">
                                          <p:val>
                                            <p:fltVal val="0"/>
                                          </p:val>
                                        </p:tav>
                                      </p:tavLst>
                                    </p:anim>
                                    <p:animEffect transition="in" filter="fade">
                                      <p:cBhvr>
                                        <p:cTn id="4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Home"/>
          <p:cNvSpPr>
            <a:spLocks noChangeAspect="1" noChangeArrowheads="1"/>
          </p:cNvSpPr>
          <p:nvPr/>
        </p:nvSpPr>
        <p:spPr bwMode="auto">
          <a:xfrm>
            <a:off x="155575" y="-144463"/>
            <a:ext cx="2641600" cy="26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latin typeface="Calibri" panose="020F0502020204030204" pitchFamily="34" charset="0"/>
            </a:endParaRPr>
          </a:p>
        </p:txBody>
      </p:sp>
      <p:sp>
        <p:nvSpPr>
          <p:cNvPr id="15" name="Rectangle 14"/>
          <p:cNvSpPr/>
          <p:nvPr/>
        </p:nvSpPr>
        <p:spPr>
          <a:xfrm>
            <a:off x="7391400" y="2601913"/>
            <a:ext cx="4800600" cy="4251325"/>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4800600" cy="4251325"/>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3703638" y="1639888"/>
            <a:ext cx="4800600" cy="4251325"/>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Subtitle 1"/>
          <p:cNvSpPr txBox="1">
            <a:spLocks/>
          </p:cNvSpPr>
          <p:nvPr/>
        </p:nvSpPr>
        <p:spPr>
          <a:xfrm>
            <a:off x="384175" y="122918"/>
            <a:ext cx="9144000" cy="972077"/>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450"/>
              </a:spcAft>
            </a:pPr>
            <a:r>
              <a:rPr lang="en-US" sz="3600" b="1" dirty="0">
                <a:solidFill>
                  <a:srgbClr val="0066CC"/>
                </a:solidFill>
              </a:rPr>
              <a:t>An Example of a Ministerial Declaration</a:t>
            </a:r>
          </a:p>
        </p:txBody>
      </p:sp>
      <p:sp>
        <p:nvSpPr>
          <p:cNvPr id="11" name="Rectangle 10">
            <a:extLst>
              <a:ext uri="{FF2B5EF4-FFF2-40B4-BE49-F238E27FC236}">
                <a16:creationId xmlns:a16="http://schemas.microsoft.com/office/drawing/2014/main" id="{5514A3AA-B37B-43AB-872B-C0615262F930}"/>
              </a:ext>
            </a:extLst>
          </p:cNvPr>
          <p:cNvSpPr/>
          <p:nvPr/>
        </p:nvSpPr>
        <p:spPr>
          <a:xfrm>
            <a:off x="3733800" y="6474023"/>
            <a:ext cx="8305800" cy="307777"/>
          </a:xfrm>
          <a:prstGeom prst="rect">
            <a:avLst/>
          </a:prstGeom>
        </p:spPr>
        <p:txBody>
          <a:bodyPr wrap="square">
            <a:spAutoFit/>
          </a:bodyPr>
          <a:lstStyle/>
          <a:p>
            <a:pPr algn="r" eaLnBrk="0" fontAlgn="base" hangingPunct="0">
              <a:spcBef>
                <a:spcPct val="0"/>
              </a:spcBef>
              <a:spcAft>
                <a:spcPct val="0"/>
              </a:spcAft>
            </a:pPr>
            <a:r>
              <a:rPr lang="en-US" sz="1400" i="1" dirty="0">
                <a:solidFill>
                  <a:srgbClr val="0000FF"/>
                </a:solidFill>
                <a:latin typeface="Arial" panose="020B0604020202020204" pitchFamily="34" charset="0"/>
              </a:rPr>
              <a:t>https://www.wto.org/english/thewto_e/minist_e/min01_e/mindecl_e.pdf</a:t>
            </a:r>
          </a:p>
        </p:txBody>
      </p:sp>
      <p:pic>
        <p:nvPicPr>
          <p:cNvPr id="12" name="Picture 11"/>
          <p:cNvPicPr>
            <a:picLocks noChangeAspect="1"/>
          </p:cNvPicPr>
          <p:nvPr/>
        </p:nvPicPr>
        <p:blipFill>
          <a:blip r:embed="rId3"/>
          <a:stretch>
            <a:fillRect/>
          </a:stretch>
        </p:blipFill>
        <p:spPr>
          <a:xfrm>
            <a:off x="381000" y="1066800"/>
            <a:ext cx="3693151" cy="5251729"/>
          </a:xfrm>
          <a:prstGeom prst="rect">
            <a:avLst/>
          </a:prstGeom>
          <a:ln>
            <a:solidFill>
              <a:schemeClr val="tx1"/>
            </a:solidFill>
          </a:ln>
          <a:effectLst>
            <a:outerShdw blurRad="50800" dist="38100" dir="2700000" algn="tl" rotWithShape="0">
              <a:prstClr val="black">
                <a:alpha val="40000"/>
              </a:prstClr>
            </a:outerShdw>
          </a:effectLst>
        </p:spPr>
      </p:pic>
      <p:sp>
        <p:nvSpPr>
          <p:cNvPr id="13" name="Rectangle 12"/>
          <p:cNvSpPr/>
          <p:nvPr/>
        </p:nvSpPr>
        <p:spPr bwMode="auto">
          <a:xfrm>
            <a:off x="990597" y="5849658"/>
            <a:ext cx="2362200" cy="381000"/>
          </a:xfrm>
          <a:prstGeom prst="rect">
            <a:avLst/>
          </a:prstGeom>
          <a:solidFill>
            <a:schemeClr val="bg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charset="0"/>
            </a:endParaRPr>
          </a:p>
        </p:txBody>
      </p:sp>
      <p:sp>
        <p:nvSpPr>
          <p:cNvPr id="14" name="Rectangle 13"/>
          <p:cNvSpPr/>
          <p:nvPr/>
        </p:nvSpPr>
        <p:spPr>
          <a:xfrm>
            <a:off x="4444265" y="2068289"/>
            <a:ext cx="7366335" cy="4324261"/>
          </a:xfrm>
          <a:prstGeom prst="rect">
            <a:avLst/>
          </a:prstGeom>
        </p:spPr>
        <p:txBody>
          <a:bodyPr wrap="square">
            <a:spAutoFit/>
          </a:bodyPr>
          <a:lstStyle/>
          <a:p>
            <a:pPr eaLnBrk="0" fontAlgn="base" hangingPunct="0">
              <a:spcBef>
                <a:spcPct val="0"/>
              </a:spcBef>
              <a:spcAft>
                <a:spcPts val="600"/>
              </a:spcAft>
            </a:pPr>
            <a:r>
              <a:rPr lang="en-US" i="1" dirty="0">
                <a:solidFill>
                  <a:srgbClr val="000000"/>
                </a:solidFill>
              </a:rPr>
              <a:t>The agricultural example in the declaration:</a:t>
            </a:r>
          </a:p>
          <a:p>
            <a:pPr eaLnBrk="0" fontAlgn="base" hangingPunct="0">
              <a:spcBef>
                <a:spcPct val="0"/>
              </a:spcBef>
              <a:spcAft>
                <a:spcPct val="0"/>
              </a:spcAft>
            </a:pPr>
            <a:r>
              <a:rPr lang="en-US" dirty="0">
                <a:solidFill>
                  <a:srgbClr val="000000"/>
                </a:solidFill>
              </a:rPr>
              <a:t>Building on the work carried out to date and without prejudging the outcome of the negotiations we commit ourselves to </a:t>
            </a:r>
            <a:r>
              <a:rPr lang="en-US" dirty="0">
                <a:solidFill>
                  <a:srgbClr val="FF0000"/>
                </a:solidFill>
              </a:rPr>
              <a:t>comprehensive</a:t>
            </a:r>
            <a:r>
              <a:rPr lang="en-US" dirty="0">
                <a:solidFill>
                  <a:srgbClr val="000000"/>
                </a:solidFill>
              </a:rPr>
              <a:t> negotiations aimed at: </a:t>
            </a:r>
            <a:r>
              <a:rPr lang="en-US" dirty="0">
                <a:solidFill>
                  <a:srgbClr val="FF0000"/>
                </a:solidFill>
              </a:rPr>
              <a:t>substantial improvements </a:t>
            </a:r>
            <a:r>
              <a:rPr lang="en-US" dirty="0">
                <a:solidFill>
                  <a:srgbClr val="000000"/>
                </a:solidFill>
              </a:rPr>
              <a:t>in market access; </a:t>
            </a:r>
            <a:r>
              <a:rPr lang="en-US" dirty="0">
                <a:solidFill>
                  <a:srgbClr val="FF0000"/>
                </a:solidFill>
              </a:rPr>
              <a:t>reductions of, with a view to phasing out</a:t>
            </a:r>
            <a:r>
              <a:rPr lang="en-US" dirty="0">
                <a:solidFill>
                  <a:srgbClr val="000000"/>
                </a:solidFill>
              </a:rPr>
              <a:t>, all forms of export subsidies; and </a:t>
            </a:r>
            <a:r>
              <a:rPr lang="en-US" dirty="0">
                <a:solidFill>
                  <a:srgbClr val="FF0000"/>
                </a:solidFill>
              </a:rPr>
              <a:t>substantial</a:t>
            </a:r>
            <a:r>
              <a:rPr lang="en-US" dirty="0">
                <a:solidFill>
                  <a:srgbClr val="000000"/>
                </a:solidFill>
              </a:rPr>
              <a:t> </a:t>
            </a:r>
            <a:r>
              <a:rPr lang="en-US" dirty="0">
                <a:solidFill>
                  <a:srgbClr val="FF0000"/>
                </a:solidFill>
              </a:rPr>
              <a:t>reductions</a:t>
            </a:r>
            <a:r>
              <a:rPr lang="en-US" dirty="0">
                <a:solidFill>
                  <a:srgbClr val="000000"/>
                </a:solidFill>
              </a:rPr>
              <a:t> in trade-distorting domestic support. We agree that special and differential treatment for developing countries shall be an </a:t>
            </a:r>
            <a:r>
              <a:rPr lang="en-US" dirty="0">
                <a:solidFill>
                  <a:srgbClr val="FF0000"/>
                </a:solidFill>
              </a:rPr>
              <a:t>integral part </a:t>
            </a:r>
            <a:r>
              <a:rPr lang="en-US" dirty="0">
                <a:solidFill>
                  <a:srgbClr val="000000"/>
                </a:solidFill>
              </a:rPr>
              <a:t>of all elements of the negotiations and shall be embodied in the Schedules of concessions and commitments and as appropriate in the rules and disciplines to be negotiated, so as to be operationally effective and to enable developing countries to effectively take account of their development needs, including food security and rural development. We take note of the non-trade concerns reflected in the negotiating proposals submitted by Members and confirm that</a:t>
            </a:r>
            <a:r>
              <a:rPr lang="en-US" dirty="0">
                <a:solidFill>
                  <a:srgbClr val="FF0000"/>
                </a:solidFill>
              </a:rPr>
              <a:t> non-trade concerns will be taken into account</a:t>
            </a:r>
            <a:r>
              <a:rPr lang="en-US" dirty="0">
                <a:solidFill>
                  <a:srgbClr val="000000"/>
                </a:solidFill>
              </a:rPr>
              <a:t> in the negotiations as provided for in the Agreement on Agriculture.</a:t>
            </a:r>
          </a:p>
        </p:txBody>
      </p:sp>
      <p:sp>
        <p:nvSpPr>
          <p:cNvPr id="18" name="Rectangle 17">
            <a:extLst>
              <a:ext uri="{FF2B5EF4-FFF2-40B4-BE49-F238E27FC236}">
                <a16:creationId xmlns:a16="http://schemas.microsoft.com/office/drawing/2014/main" id="{837D1842-D89E-4CD2-8065-3E17690DD7F5}"/>
              </a:ext>
            </a:extLst>
          </p:cNvPr>
          <p:cNvSpPr/>
          <p:nvPr/>
        </p:nvSpPr>
        <p:spPr bwMode="auto">
          <a:xfrm>
            <a:off x="4985656" y="1117940"/>
            <a:ext cx="4572000" cy="816575"/>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dirty="0">
              <a:solidFill>
                <a:srgbClr val="000000"/>
              </a:solidFill>
            </a:endParaRPr>
          </a:p>
        </p:txBody>
      </p:sp>
      <p:sp>
        <p:nvSpPr>
          <p:cNvPr id="19" name="TextBox 18">
            <a:extLst>
              <a:ext uri="{FF2B5EF4-FFF2-40B4-BE49-F238E27FC236}">
                <a16:creationId xmlns:a16="http://schemas.microsoft.com/office/drawing/2014/main" id="{D0202DC3-D34D-401B-81B3-2A3DACB07085}"/>
              </a:ext>
            </a:extLst>
          </p:cNvPr>
          <p:cNvSpPr txBox="1">
            <a:spLocks noChangeArrowheads="1"/>
          </p:cNvSpPr>
          <p:nvPr/>
        </p:nvSpPr>
        <p:spPr bwMode="auto">
          <a:xfrm>
            <a:off x="5138056" y="1191161"/>
            <a:ext cx="4495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000" dirty="0">
                <a:solidFill>
                  <a:srgbClr val="FFFFFF"/>
                </a:solidFill>
                <a:latin typeface="Calibri" panose="020F0502020204030204"/>
              </a:rPr>
              <a:t>A 10-page document with sections on NAMA, agriculture, services, etc.</a:t>
            </a:r>
          </a:p>
        </p:txBody>
      </p:sp>
      <p:sp>
        <p:nvSpPr>
          <p:cNvPr id="20" name="Rectangle 19"/>
          <p:cNvSpPr/>
          <p:nvPr/>
        </p:nvSpPr>
        <p:spPr bwMode="auto">
          <a:xfrm>
            <a:off x="3276597" y="5849658"/>
            <a:ext cx="228600" cy="38100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charset="0"/>
            </a:endParaRPr>
          </a:p>
        </p:txBody>
      </p:sp>
      <p:pic>
        <p:nvPicPr>
          <p:cNvPr id="2" name="Picture 1">
            <a:extLst>
              <a:ext uri="{FF2B5EF4-FFF2-40B4-BE49-F238E27FC236}">
                <a16:creationId xmlns:a16="http://schemas.microsoft.com/office/drawing/2014/main" id="{AC94FE50-7E5D-1283-E2D6-379AB94BCC35}"/>
              </a:ext>
            </a:extLst>
          </p:cNvPr>
          <p:cNvPicPr>
            <a:picLocks noChangeAspect="1"/>
          </p:cNvPicPr>
          <p:nvPr/>
        </p:nvPicPr>
        <p:blipFill rotWithShape="1">
          <a:blip r:embed="rId4"/>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3602303713"/>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Home"/>
          <p:cNvSpPr>
            <a:spLocks noChangeAspect="1" noChangeArrowheads="1"/>
          </p:cNvSpPr>
          <p:nvPr/>
        </p:nvSpPr>
        <p:spPr bwMode="auto">
          <a:xfrm>
            <a:off x="155575" y="-144463"/>
            <a:ext cx="2641600" cy="26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latin typeface="Calibri" panose="020F0502020204030204" pitchFamily="34" charset="0"/>
            </a:endParaRPr>
          </a:p>
        </p:txBody>
      </p:sp>
      <p:sp>
        <p:nvSpPr>
          <p:cNvPr id="15" name="Rectangle 14"/>
          <p:cNvSpPr/>
          <p:nvPr/>
        </p:nvSpPr>
        <p:spPr>
          <a:xfrm>
            <a:off x="7391400" y="2606675"/>
            <a:ext cx="4800600" cy="4251325"/>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4800600" cy="4251325"/>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3703638" y="1639888"/>
            <a:ext cx="4800600" cy="4251325"/>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Subtitle 1"/>
          <p:cNvSpPr txBox="1">
            <a:spLocks/>
          </p:cNvSpPr>
          <p:nvPr/>
        </p:nvSpPr>
        <p:spPr>
          <a:xfrm>
            <a:off x="384175" y="122918"/>
            <a:ext cx="9144000" cy="972077"/>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450"/>
              </a:spcAft>
            </a:pPr>
            <a:r>
              <a:rPr lang="en-US" sz="3600" b="1" dirty="0">
                <a:solidFill>
                  <a:srgbClr val="0066CC"/>
                </a:solidFill>
              </a:rPr>
              <a:t>An Example of (Failed) Modalities: </a:t>
            </a:r>
          </a:p>
          <a:p>
            <a:pPr>
              <a:spcAft>
                <a:spcPts val="450"/>
              </a:spcAft>
            </a:pPr>
            <a:r>
              <a:rPr lang="en-US" sz="3600" b="1" dirty="0">
                <a:solidFill>
                  <a:srgbClr val="0066CC"/>
                </a:solidFill>
              </a:rPr>
              <a:t>The Proposed Doha Agricultural Deal of 2008</a:t>
            </a:r>
          </a:p>
        </p:txBody>
      </p:sp>
      <p:pic>
        <p:nvPicPr>
          <p:cNvPr id="11" name="Picture 10"/>
          <p:cNvPicPr>
            <a:picLocks noChangeAspect="1"/>
          </p:cNvPicPr>
          <p:nvPr/>
        </p:nvPicPr>
        <p:blipFill rotWithShape="1">
          <a:blip r:embed="rId3"/>
          <a:srcRect b="1470"/>
          <a:stretch/>
        </p:blipFill>
        <p:spPr>
          <a:xfrm>
            <a:off x="457200" y="1371600"/>
            <a:ext cx="3975538" cy="5105400"/>
          </a:xfrm>
          <a:prstGeom prst="rect">
            <a:avLst/>
          </a:prstGeom>
          <a:solidFill>
            <a:srgbClr val="0000FF"/>
          </a:solidFill>
          <a:ln>
            <a:solidFill>
              <a:schemeClr val="tx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837D1842-D89E-4CD2-8065-3E17690DD7F5}"/>
              </a:ext>
            </a:extLst>
          </p:cNvPr>
          <p:cNvSpPr/>
          <p:nvPr/>
        </p:nvSpPr>
        <p:spPr bwMode="auto">
          <a:xfrm>
            <a:off x="4549301" y="1447800"/>
            <a:ext cx="5552637" cy="2286000"/>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dirty="0">
              <a:solidFill>
                <a:srgbClr val="000000"/>
              </a:solidFill>
            </a:endParaRPr>
          </a:p>
        </p:txBody>
      </p:sp>
      <p:sp>
        <p:nvSpPr>
          <p:cNvPr id="14" name="TextBox 13">
            <a:extLst>
              <a:ext uri="{FF2B5EF4-FFF2-40B4-BE49-F238E27FC236}">
                <a16:creationId xmlns:a16="http://schemas.microsoft.com/office/drawing/2014/main" id="{D0202DC3-D34D-401B-81B3-2A3DACB07085}"/>
              </a:ext>
            </a:extLst>
          </p:cNvPr>
          <p:cNvSpPr txBox="1">
            <a:spLocks noChangeArrowheads="1"/>
          </p:cNvSpPr>
          <p:nvPr/>
        </p:nvSpPr>
        <p:spPr bwMode="auto">
          <a:xfrm>
            <a:off x="4704876" y="1600200"/>
            <a:ext cx="5244662" cy="1938992"/>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000" dirty="0">
                <a:solidFill>
                  <a:srgbClr val="FFFFFF"/>
                </a:solidFill>
                <a:latin typeface="Calibri" panose="020F0502020204030204" pitchFamily="34" charset="0"/>
              </a:rPr>
              <a:t>A 123-page document with detailed provisions on tiered tariff cuts, average cuts, the phase-in period, tariff quotas, treatment of sensitive products (for developed and developing) and special products (for developing only), and two types of safeguard mechanisms.</a:t>
            </a:r>
          </a:p>
        </p:txBody>
      </p:sp>
      <p:sp>
        <p:nvSpPr>
          <p:cNvPr id="18" name="Rectangle 17">
            <a:extLst>
              <a:ext uri="{FF2B5EF4-FFF2-40B4-BE49-F238E27FC236}">
                <a16:creationId xmlns:a16="http://schemas.microsoft.com/office/drawing/2014/main" id="{837D1842-D89E-4CD2-8065-3E17690DD7F5}"/>
              </a:ext>
            </a:extLst>
          </p:cNvPr>
          <p:cNvSpPr/>
          <p:nvPr/>
        </p:nvSpPr>
        <p:spPr bwMode="auto">
          <a:xfrm>
            <a:off x="5060934" y="3962400"/>
            <a:ext cx="5628837" cy="2057400"/>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dirty="0">
              <a:solidFill>
                <a:srgbClr val="000000"/>
              </a:solidFill>
            </a:endParaRPr>
          </a:p>
        </p:txBody>
      </p:sp>
      <p:sp>
        <p:nvSpPr>
          <p:cNvPr id="19" name="TextBox 18">
            <a:extLst>
              <a:ext uri="{FF2B5EF4-FFF2-40B4-BE49-F238E27FC236}">
                <a16:creationId xmlns:a16="http://schemas.microsoft.com/office/drawing/2014/main" id="{D0202DC3-D34D-401B-81B3-2A3DACB07085}"/>
              </a:ext>
            </a:extLst>
          </p:cNvPr>
          <p:cNvSpPr txBox="1">
            <a:spLocks noChangeArrowheads="1"/>
          </p:cNvSpPr>
          <p:nvPr/>
        </p:nvSpPr>
        <p:spPr bwMode="auto">
          <a:xfrm>
            <a:off x="5175233" y="4191000"/>
            <a:ext cx="5400237" cy="1631216"/>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000" dirty="0">
                <a:solidFill>
                  <a:srgbClr val="FFFFFF"/>
                </a:solidFill>
                <a:latin typeface="Calibri" panose="020F0502020204030204" pitchFamily="34" charset="0"/>
              </a:rPr>
              <a:t>We of course have no example to show of a Doha Round result, but it would likely consist of numerous, lengthy agreements and declarations as well as separate goods, agricultural, and services schedules for each WTO member.</a:t>
            </a:r>
          </a:p>
        </p:txBody>
      </p:sp>
      <p:sp>
        <p:nvSpPr>
          <p:cNvPr id="20" name="Rectangle 19"/>
          <p:cNvSpPr/>
          <p:nvPr/>
        </p:nvSpPr>
        <p:spPr bwMode="auto">
          <a:xfrm>
            <a:off x="1219200" y="6019800"/>
            <a:ext cx="2514600" cy="38100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endParaRPr>
          </a:p>
        </p:txBody>
      </p:sp>
      <p:sp>
        <p:nvSpPr>
          <p:cNvPr id="21" name="TextBox 20">
            <a:extLst>
              <a:ext uri="{FF2B5EF4-FFF2-40B4-BE49-F238E27FC236}">
                <a16:creationId xmlns:a16="http://schemas.microsoft.com/office/drawing/2014/main" id="{ECA558A0-BCCC-4A2C-B2E5-DE0A7B32E267}"/>
              </a:ext>
            </a:extLst>
          </p:cNvPr>
          <p:cNvSpPr txBox="1"/>
          <p:nvPr/>
        </p:nvSpPr>
        <p:spPr>
          <a:xfrm>
            <a:off x="6074230" y="6474023"/>
            <a:ext cx="6117770" cy="307777"/>
          </a:xfrm>
          <a:prstGeom prst="rect">
            <a:avLst/>
          </a:prstGeom>
          <a:noFill/>
        </p:spPr>
        <p:txBody>
          <a:bodyPr wrap="square">
            <a:spAutoFit/>
          </a:bodyPr>
          <a:lstStyle/>
          <a:p>
            <a:pPr eaLnBrk="0" fontAlgn="base" hangingPunct="0">
              <a:spcBef>
                <a:spcPct val="0"/>
              </a:spcBef>
              <a:spcAft>
                <a:spcPct val="0"/>
              </a:spcAft>
            </a:pPr>
            <a:r>
              <a:rPr lang="en-US" sz="1400" i="1" dirty="0">
                <a:solidFill>
                  <a:prstClr val="black"/>
                </a:solidFill>
                <a:latin typeface="Arial" panose="020B0604020202020204" pitchFamily="34" charset="0"/>
                <a:hlinkClick r:id="rId4"/>
              </a:rPr>
              <a:t>https://www.wto.org/english/tratop_e/agric_e/agchairtxt_feb08_e.doc</a:t>
            </a:r>
            <a:r>
              <a:rPr lang="en-US" sz="1400" i="1" dirty="0">
                <a:solidFill>
                  <a:prstClr val="black"/>
                </a:solidFill>
                <a:latin typeface="Arial" panose="020B0604020202020204" pitchFamily="34" charset="0"/>
              </a:rPr>
              <a:t> </a:t>
            </a:r>
          </a:p>
        </p:txBody>
      </p:sp>
      <p:pic>
        <p:nvPicPr>
          <p:cNvPr id="2" name="Picture 1">
            <a:extLst>
              <a:ext uri="{FF2B5EF4-FFF2-40B4-BE49-F238E27FC236}">
                <a16:creationId xmlns:a16="http://schemas.microsoft.com/office/drawing/2014/main" id="{6EBE9F2E-AEC4-69FA-1A79-1AFD6080DE1E}"/>
              </a:ext>
            </a:extLst>
          </p:cNvPr>
          <p:cNvPicPr>
            <a:picLocks noChangeAspect="1"/>
          </p:cNvPicPr>
          <p:nvPr/>
        </p:nvPicPr>
        <p:blipFill rotWithShape="1">
          <a:blip r:embed="rId5"/>
          <a:srcRect l="78446" t="1227" r="270" b="964"/>
          <a:stretch/>
        </p:blipFill>
        <p:spPr>
          <a:xfrm>
            <a:off x="10218501" y="49427"/>
            <a:ext cx="1913260" cy="1690046"/>
          </a:xfrm>
          <a:prstGeom prst="rect">
            <a:avLst/>
          </a:prstGeom>
        </p:spPr>
      </p:pic>
    </p:spTree>
    <p:extLst>
      <p:ext uri="{BB962C8B-B14F-4D97-AF65-F5344CB8AC3E}">
        <p14:creationId xmlns:p14="http://schemas.microsoft.com/office/powerpoint/2010/main" val="29239734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Home"/>
          <p:cNvSpPr>
            <a:spLocks noChangeAspect="1" noChangeArrowheads="1"/>
          </p:cNvSpPr>
          <p:nvPr/>
        </p:nvSpPr>
        <p:spPr bwMode="auto">
          <a:xfrm>
            <a:off x="155575" y="-144463"/>
            <a:ext cx="2641600" cy="26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latin typeface="Calibri" panose="020F0502020204030204" pitchFamily="34" charset="0"/>
            </a:endParaRPr>
          </a:p>
        </p:txBody>
      </p:sp>
      <p:sp>
        <p:nvSpPr>
          <p:cNvPr id="15" name="Rectangle 14"/>
          <p:cNvSpPr/>
          <p:nvPr/>
        </p:nvSpPr>
        <p:spPr>
          <a:xfrm>
            <a:off x="7391400" y="2606675"/>
            <a:ext cx="4800600" cy="4251325"/>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4800600" cy="4251325"/>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3703638" y="1639888"/>
            <a:ext cx="4800600" cy="4251325"/>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Subtitle 1"/>
          <p:cNvSpPr txBox="1">
            <a:spLocks/>
          </p:cNvSpPr>
          <p:nvPr/>
        </p:nvSpPr>
        <p:spPr>
          <a:xfrm>
            <a:off x="384175" y="122918"/>
            <a:ext cx="9144000" cy="972077"/>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450"/>
              </a:spcAft>
            </a:pPr>
            <a:r>
              <a:rPr lang="en-US" sz="3600" b="1" dirty="0">
                <a:solidFill>
                  <a:srgbClr val="0066CC"/>
                </a:solidFill>
              </a:rPr>
              <a:t>An Example of a Final Agreement: </a:t>
            </a:r>
          </a:p>
          <a:p>
            <a:pPr>
              <a:spcAft>
                <a:spcPts val="450"/>
              </a:spcAft>
            </a:pPr>
            <a:r>
              <a:rPr lang="en-US" sz="3600" b="1" dirty="0">
                <a:solidFill>
                  <a:srgbClr val="0066CC"/>
                </a:solidFill>
              </a:rPr>
              <a:t>The Uruguay Round Agreement on Agriculture</a:t>
            </a:r>
          </a:p>
        </p:txBody>
      </p:sp>
      <p:sp>
        <p:nvSpPr>
          <p:cNvPr id="13" name="Rectangle 12">
            <a:extLst>
              <a:ext uri="{FF2B5EF4-FFF2-40B4-BE49-F238E27FC236}">
                <a16:creationId xmlns:a16="http://schemas.microsoft.com/office/drawing/2014/main" id="{837D1842-D89E-4CD2-8065-3E17690DD7F5}"/>
              </a:ext>
            </a:extLst>
          </p:cNvPr>
          <p:cNvSpPr/>
          <p:nvPr/>
        </p:nvSpPr>
        <p:spPr bwMode="auto">
          <a:xfrm>
            <a:off x="5486400" y="3398212"/>
            <a:ext cx="5029200" cy="1155532"/>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dirty="0">
              <a:solidFill>
                <a:srgbClr val="000000"/>
              </a:solidFill>
            </a:endParaRPr>
          </a:p>
        </p:txBody>
      </p:sp>
      <p:sp>
        <p:nvSpPr>
          <p:cNvPr id="14" name="TextBox 13">
            <a:extLst>
              <a:ext uri="{FF2B5EF4-FFF2-40B4-BE49-F238E27FC236}">
                <a16:creationId xmlns:a16="http://schemas.microsoft.com/office/drawing/2014/main" id="{D0202DC3-D34D-401B-81B3-2A3DACB07085}"/>
              </a:ext>
            </a:extLst>
          </p:cNvPr>
          <p:cNvSpPr txBox="1">
            <a:spLocks noChangeArrowheads="1"/>
          </p:cNvSpPr>
          <p:nvPr/>
        </p:nvSpPr>
        <p:spPr bwMode="auto">
          <a:xfrm>
            <a:off x="5622894" y="3480137"/>
            <a:ext cx="4816506" cy="1015663"/>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000" dirty="0">
                <a:solidFill>
                  <a:srgbClr val="FFFFFF"/>
                </a:solidFill>
                <a:latin typeface="Calibri" panose="020F0502020204030204" pitchFamily="34" charset="0"/>
              </a:rPr>
              <a:t>A 29-page document supplemented by members’ schedules of tariff commitments, subsidies commitments, etc.</a:t>
            </a:r>
          </a:p>
        </p:txBody>
      </p:sp>
      <p:sp>
        <p:nvSpPr>
          <p:cNvPr id="20" name="Rectangle 19"/>
          <p:cNvSpPr/>
          <p:nvPr/>
        </p:nvSpPr>
        <p:spPr bwMode="auto">
          <a:xfrm>
            <a:off x="1219200" y="6019800"/>
            <a:ext cx="2514600" cy="38100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endParaRPr>
          </a:p>
        </p:txBody>
      </p:sp>
      <p:pic>
        <p:nvPicPr>
          <p:cNvPr id="7" name="Picture 6" descr="A screenshot of a computer&#10;&#10;Description automatically generated with medium confidence">
            <a:extLst>
              <a:ext uri="{FF2B5EF4-FFF2-40B4-BE49-F238E27FC236}">
                <a16:creationId xmlns:a16="http://schemas.microsoft.com/office/drawing/2014/main" id="{E0C99E89-F155-4E4A-8681-C5EEC037EA24}"/>
              </a:ext>
            </a:extLst>
          </p:cNvPr>
          <p:cNvPicPr>
            <a:picLocks noChangeAspect="1"/>
          </p:cNvPicPr>
          <p:nvPr/>
        </p:nvPicPr>
        <p:blipFill rotWithShape="1">
          <a:blip r:embed="rId3"/>
          <a:srcRect l="26429" t="19845" r="41071" b="6326"/>
          <a:stretch/>
        </p:blipFill>
        <p:spPr>
          <a:xfrm>
            <a:off x="457200" y="1371600"/>
            <a:ext cx="3962400" cy="5053393"/>
          </a:xfrm>
          <a:prstGeom prst="rect">
            <a:avLst/>
          </a:prstGeom>
          <a:ln>
            <a:solidFill>
              <a:schemeClr val="tx1"/>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6CCEF5CE-23EC-2565-F920-43AA28233DC9}"/>
              </a:ext>
            </a:extLst>
          </p:cNvPr>
          <p:cNvPicPr>
            <a:picLocks noChangeAspect="1"/>
          </p:cNvPicPr>
          <p:nvPr/>
        </p:nvPicPr>
        <p:blipFill rotWithShape="1">
          <a:blip r:embed="rId4"/>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1838454198"/>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Home"/>
          <p:cNvSpPr>
            <a:spLocks noChangeAspect="1" noChangeArrowheads="1"/>
          </p:cNvSpPr>
          <p:nvPr/>
        </p:nvSpPr>
        <p:spPr bwMode="auto">
          <a:xfrm>
            <a:off x="155575" y="-144463"/>
            <a:ext cx="2641600" cy="26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latin typeface="Calibri" panose="020F0502020204030204" pitchFamily="34" charset="0"/>
            </a:endParaRPr>
          </a:p>
        </p:txBody>
      </p:sp>
      <p:sp>
        <p:nvSpPr>
          <p:cNvPr id="15" name="Rectangle 14"/>
          <p:cNvSpPr/>
          <p:nvPr/>
        </p:nvSpPr>
        <p:spPr>
          <a:xfrm>
            <a:off x="7391400" y="2606675"/>
            <a:ext cx="4800600" cy="4251325"/>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4800600" cy="4251325"/>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3703638" y="1639888"/>
            <a:ext cx="4800600" cy="4251325"/>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Subtitle 1"/>
          <p:cNvSpPr txBox="1">
            <a:spLocks/>
          </p:cNvSpPr>
          <p:nvPr/>
        </p:nvSpPr>
        <p:spPr>
          <a:xfrm>
            <a:off x="384175" y="122918"/>
            <a:ext cx="9144000" cy="972077"/>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450"/>
              </a:spcAft>
            </a:pPr>
            <a:r>
              <a:rPr lang="en-US" sz="3600" b="1" dirty="0">
                <a:solidFill>
                  <a:srgbClr val="0066CC"/>
                </a:solidFill>
              </a:rPr>
              <a:t>The Uruguay Round Agreements Were Complemented by National Schedules</a:t>
            </a:r>
          </a:p>
        </p:txBody>
      </p:sp>
      <p:sp>
        <p:nvSpPr>
          <p:cNvPr id="20" name="Rectangle 19"/>
          <p:cNvSpPr/>
          <p:nvPr/>
        </p:nvSpPr>
        <p:spPr bwMode="auto">
          <a:xfrm>
            <a:off x="1219200" y="6019800"/>
            <a:ext cx="2514600" cy="381000"/>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endParaRPr>
          </a:p>
        </p:txBody>
      </p:sp>
      <p:sp>
        <p:nvSpPr>
          <p:cNvPr id="21" name="Subtitle 1"/>
          <p:cNvSpPr txBox="1">
            <a:spLocks/>
          </p:cNvSpPr>
          <p:nvPr/>
        </p:nvSpPr>
        <p:spPr>
          <a:xfrm>
            <a:off x="121331" y="6152382"/>
            <a:ext cx="11949339" cy="348385"/>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i="1" dirty="0"/>
              <a:t>Note that original versions at </a:t>
            </a:r>
            <a:r>
              <a:rPr lang="en-US" sz="1400" i="1" dirty="0">
                <a:hlinkClick r:id="rId3"/>
              </a:rPr>
              <a:t>https://goods-schedules.wto.org/members</a:t>
            </a:r>
            <a:r>
              <a:rPr lang="en-US" sz="1400" i="1" dirty="0"/>
              <a:t> are often only in scanned form, making the Excel versions preferable when available.</a:t>
            </a:r>
          </a:p>
        </p:txBody>
      </p:sp>
      <p:pic>
        <p:nvPicPr>
          <p:cNvPr id="2" name="Picture 1"/>
          <p:cNvPicPr>
            <a:picLocks noChangeAspect="1"/>
          </p:cNvPicPr>
          <p:nvPr/>
        </p:nvPicPr>
        <p:blipFill rotWithShape="1">
          <a:blip r:embed="rId4"/>
          <a:srcRect t="20952" r="8750" b="6825"/>
          <a:stretch/>
        </p:blipFill>
        <p:spPr>
          <a:xfrm>
            <a:off x="55676" y="1575191"/>
            <a:ext cx="8882980" cy="3954752"/>
          </a:xfrm>
          <a:prstGeom prst="rect">
            <a:avLst/>
          </a:prstGeom>
        </p:spPr>
      </p:pic>
      <p:sp>
        <p:nvSpPr>
          <p:cNvPr id="22" name="Rectangle 21">
            <a:extLst>
              <a:ext uri="{FF2B5EF4-FFF2-40B4-BE49-F238E27FC236}">
                <a16:creationId xmlns:a16="http://schemas.microsoft.com/office/drawing/2014/main" id="{837D1842-D89E-4CD2-8065-3E17690DD7F5}"/>
              </a:ext>
            </a:extLst>
          </p:cNvPr>
          <p:cNvSpPr/>
          <p:nvPr/>
        </p:nvSpPr>
        <p:spPr bwMode="auto">
          <a:xfrm>
            <a:off x="9013373" y="2915601"/>
            <a:ext cx="3135085" cy="2429286"/>
          </a:xfrm>
          <a:prstGeom prst="rect">
            <a:avLst/>
          </a:prstGeom>
          <a:solidFill>
            <a:srgbClr val="0000FF"/>
          </a:solidFill>
          <a:ln w="12700" cap="sq" cmpd="sng" algn="ctr">
            <a:solidFill>
              <a:schemeClr val="tx1"/>
            </a:solidFill>
            <a:prstDash val="solid"/>
            <a:round/>
            <a:headEnd type="none" w="sm" len="sm"/>
            <a:tailEnd type="none" w="sm" len="sm"/>
          </a:ln>
          <a:effectLst/>
        </p:spPr>
        <p:txBody>
          <a:bodyPr wrap="none"/>
          <a:lstStyle/>
          <a:p>
            <a:pPr eaLnBrk="0" fontAlgn="base" hangingPunct="0">
              <a:spcBef>
                <a:spcPct val="0"/>
              </a:spcBef>
              <a:spcAft>
                <a:spcPct val="0"/>
              </a:spcAft>
              <a:defRPr/>
            </a:pPr>
            <a:endParaRPr lang="en-US" dirty="0">
              <a:solidFill>
                <a:srgbClr val="000000"/>
              </a:solidFill>
            </a:endParaRPr>
          </a:p>
        </p:txBody>
      </p:sp>
      <p:sp>
        <p:nvSpPr>
          <p:cNvPr id="23" name="TextBox 22">
            <a:extLst>
              <a:ext uri="{FF2B5EF4-FFF2-40B4-BE49-F238E27FC236}">
                <a16:creationId xmlns:a16="http://schemas.microsoft.com/office/drawing/2014/main" id="{D0202DC3-D34D-401B-81B3-2A3DACB07085}"/>
              </a:ext>
            </a:extLst>
          </p:cNvPr>
          <p:cNvSpPr txBox="1">
            <a:spLocks noChangeArrowheads="1"/>
          </p:cNvSpPr>
          <p:nvPr/>
        </p:nvSpPr>
        <p:spPr bwMode="auto">
          <a:xfrm>
            <a:off x="9122233" y="2977796"/>
            <a:ext cx="3004457" cy="2246769"/>
          </a:xfrm>
          <a:prstGeom prst="rect">
            <a:avLst/>
          </a:prstGeom>
          <a:solidFill>
            <a:srgbClr val="0000FF"/>
          </a:solidFill>
          <a:ln>
            <a:noFill/>
          </a:ln>
        </p:spPr>
        <p:txBody>
          <a:bodyPr wrap="squar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2000" dirty="0">
                <a:solidFill>
                  <a:srgbClr val="FFFFFF"/>
                </a:solidFill>
                <a:latin typeface="Calibri" panose="020F0502020204030204" pitchFamily="34" charset="0"/>
              </a:rPr>
              <a:t>This example from Singapore has separate worksheets on agricultural and non-agricultural goods, commitments on domestic agricultural support, etc.</a:t>
            </a:r>
          </a:p>
        </p:txBody>
      </p:sp>
      <p:pic>
        <p:nvPicPr>
          <p:cNvPr id="3" name="Picture 2">
            <a:extLst>
              <a:ext uri="{FF2B5EF4-FFF2-40B4-BE49-F238E27FC236}">
                <a16:creationId xmlns:a16="http://schemas.microsoft.com/office/drawing/2014/main" id="{A193F1F6-FF90-145B-8DAA-1A626A273354}"/>
              </a:ext>
            </a:extLst>
          </p:cNvPr>
          <p:cNvPicPr>
            <a:picLocks noChangeAspect="1"/>
          </p:cNvPicPr>
          <p:nvPr/>
        </p:nvPicPr>
        <p:blipFill rotWithShape="1">
          <a:blip r:embed="rId5"/>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361352437"/>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0" y="1830204"/>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Point 3:</a:t>
            </a:r>
          </a:p>
          <a:p>
            <a:pPr algn="ctr">
              <a:spcAft>
                <a:spcPts val="600"/>
              </a:spcAft>
            </a:pPr>
            <a:r>
              <a:rPr lang="en-US" sz="4400" b="1" dirty="0">
                <a:solidFill>
                  <a:srgbClr val="0066CC"/>
                </a:solidFill>
              </a:rPr>
              <a:t>The Role of the Chairman</a:t>
            </a:r>
            <a:br>
              <a:rPr lang="en-US" sz="4400" b="1" dirty="0">
                <a:solidFill>
                  <a:srgbClr val="0066CC"/>
                </a:solidFill>
              </a:rPr>
            </a:br>
            <a:r>
              <a:rPr lang="en-US" sz="4400" b="1" dirty="0">
                <a:solidFill>
                  <a:srgbClr val="0066CC"/>
                </a:solidFill>
              </a:rPr>
              <a:t>and the Evolution of Texts</a:t>
            </a:r>
          </a:p>
        </p:txBody>
      </p:sp>
      <p:pic>
        <p:nvPicPr>
          <p:cNvPr id="3" name="Picture 2">
            <a:extLst>
              <a:ext uri="{FF2B5EF4-FFF2-40B4-BE49-F238E27FC236}">
                <a16:creationId xmlns:a16="http://schemas.microsoft.com/office/drawing/2014/main" id="{288344B0-B9AD-3505-B54D-691EFEE1E05A}"/>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540411194"/>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818517"/>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3600" b="1" dirty="0">
                <a:solidFill>
                  <a:srgbClr val="0066CC"/>
                </a:solidFill>
              </a:rPr>
              <a:t>The Role of the Chair in Multilateral Negotiations</a:t>
            </a:r>
          </a:p>
        </p:txBody>
      </p:sp>
      <p:sp>
        <p:nvSpPr>
          <p:cNvPr id="9" name="Subtitle 1"/>
          <p:cNvSpPr txBox="1">
            <a:spLocks/>
          </p:cNvSpPr>
          <p:nvPr/>
        </p:nvSpPr>
        <p:spPr>
          <a:xfrm>
            <a:off x="283036" y="1000159"/>
            <a:ext cx="11389972"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solidFill>
                  <a:srgbClr val="0066CC"/>
                </a:solidFill>
              </a:rPr>
              <a:t>One of the most important differences between multilateral negotiations and </a:t>
            </a:r>
            <a:br>
              <a:rPr lang="en-US" sz="2400" dirty="0">
                <a:solidFill>
                  <a:srgbClr val="0066CC"/>
                </a:solidFill>
              </a:rPr>
            </a:br>
            <a:r>
              <a:rPr lang="en-US" sz="2400" dirty="0">
                <a:solidFill>
                  <a:srgbClr val="0066CC"/>
                </a:solidFill>
              </a:rPr>
              <a:t>smaller configurations (bilateral, regional, etc.) comes in the important </a:t>
            </a:r>
            <a:r>
              <a:rPr lang="en-US" sz="2400" b="1" dirty="0">
                <a:solidFill>
                  <a:srgbClr val="0066CC"/>
                </a:solidFill>
              </a:rPr>
              <a:t>role of </a:t>
            </a:r>
            <a:br>
              <a:rPr lang="en-US" sz="2400" b="1" dirty="0">
                <a:solidFill>
                  <a:srgbClr val="0066CC"/>
                </a:solidFill>
              </a:rPr>
            </a:br>
            <a:r>
              <a:rPr lang="en-US" sz="2400" b="1" dirty="0">
                <a:solidFill>
                  <a:srgbClr val="0066CC"/>
                </a:solidFill>
              </a:rPr>
              <a:t>the chairman</a:t>
            </a:r>
            <a:r>
              <a:rPr lang="en-US" sz="2400" dirty="0">
                <a:solidFill>
                  <a:srgbClr val="0066CC"/>
                </a:solidFill>
              </a:rPr>
              <a:t> in WTO negotiations. A chair is expected not merely to facilitate </a:t>
            </a:r>
            <a:br>
              <a:rPr lang="en-US" sz="2400" dirty="0">
                <a:solidFill>
                  <a:srgbClr val="0066CC"/>
                </a:solidFill>
              </a:rPr>
            </a:br>
            <a:r>
              <a:rPr lang="en-US" sz="2400" dirty="0">
                <a:solidFill>
                  <a:srgbClr val="0066CC"/>
                </a:solidFill>
              </a:rPr>
              <a:t>debate but to </a:t>
            </a:r>
            <a:r>
              <a:rPr lang="en-US" sz="2400" b="1" dirty="0">
                <a:solidFill>
                  <a:srgbClr val="0066CC"/>
                </a:solidFill>
              </a:rPr>
              <a:t>build consensus</a:t>
            </a:r>
            <a:r>
              <a:rPr lang="en-US" sz="2400" dirty="0">
                <a:solidFill>
                  <a:srgbClr val="0066CC"/>
                </a:solidFill>
              </a:rPr>
              <a:t>, and to take an </a:t>
            </a:r>
            <a:r>
              <a:rPr lang="en-US" sz="2400" b="1" dirty="0">
                <a:solidFill>
                  <a:srgbClr val="0066CC"/>
                </a:solidFill>
              </a:rPr>
              <a:t>active role </a:t>
            </a:r>
            <a:r>
              <a:rPr lang="en-US" sz="2400" dirty="0">
                <a:solidFill>
                  <a:srgbClr val="0066CC"/>
                </a:solidFill>
              </a:rPr>
              <a:t>in developing texts. </a:t>
            </a:r>
          </a:p>
          <a:p>
            <a:r>
              <a:rPr lang="en-US" sz="2400" dirty="0">
                <a:solidFill>
                  <a:srgbClr val="0066CC"/>
                </a:solidFill>
              </a:rPr>
              <a:t>A chairman should act </a:t>
            </a:r>
            <a:r>
              <a:rPr lang="en-US" sz="2400" b="1" dirty="0">
                <a:solidFill>
                  <a:srgbClr val="0066CC"/>
                </a:solidFill>
              </a:rPr>
              <a:t>on behalf of the system</a:t>
            </a:r>
            <a:r>
              <a:rPr lang="en-US" sz="2400" dirty="0">
                <a:solidFill>
                  <a:srgbClr val="0066CC"/>
                </a:solidFill>
              </a:rPr>
              <a:t>, balancing impartiality toward members with the responsibility to </a:t>
            </a:r>
            <a:r>
              <a:rPr lang="en-US" sz="2400" b="1" dirty="0">
                <a:solidFill>
                  <a:srgbClr val="0066CC"/>
                </a:solidFill>
              </a:rPr>
              <a:t>break deadlocks </a:t>
            </a:r>
            <a:r>
              <a:rPr lang="en-US" sz="2400" dirty="0">
                <a:solidFill>
                  <a:srgbClr val="0066CC"/>
                </a:solidFill>
              </a:rPr>
              <a:t>and achieve consensus. The first task is to gather information on members’ positions, determining the option by conducting consultations that sound out members on the intensity of their views and their willingness to consider compromises. The most common device is a one-on-one meeting called a “confessional.” </a:t>
            </a:r>
          </a:p>
          <a:p>
            <a:r>
              <a:rPr lang="en-US" sz="2400" dirty="0">
                <a:solidFill>
                  <a:srgbClr val="0066CC"/>
                </a:solidFill>
              </a:rPr>
              <a:t>Another key role can be the preparation of a </a:t>
            </a:r>
            <a:r>
              <a:rPr lang="en-US" sz="2400" b="1" dirty="0">
                <a:solidFill>
                  <a:srgbClr val="0066CC"/>
                </a:solidFill>
              </a:rPr>
              <a:t>“chairman’s text” </a:t>
            </a:r>
            <a:r>
              <a:rPr lang="en-US" sz="2400" dirty="0">
                <a:solidFill>
                  <a:srgbClr val="0066CC"/>
                </a:solidFill>
              </a:rPr>
              <a:t>or “chairman’s mark,” which is the proposed text for a final deal. Such a proposal aims to put together a total package that should be at least minimally acceptable to all. Preparing such a proposal is not always necessary, and indeed should be done only if there is a deadlock that needs to be broken. </a:t>
            </a:r>
          </a:p>
          <a:p>
            <a:endParaRPr lang="en-US" sz="2400" dirty="0">
              <a:solidFill>
                <a:srgbClr val="0066CC"/>
              </a:solidFill>
            </a:endParaRPr>
          </a:p>
        </p:txBody>
      </p:sp>
      <p:pic>
        <p:nvPicPr>
          <p:cNvPr id="3" name="Picture 2">
            <a:extLst>
              <a:ext uri="{FF2B5EF4-FFF2-40B4-BE49-F238E27FC236}">
                <a16:creationId xmlns:a16="http://schemas.microsoft.com/office/drawing/2014/main" id="{FE471B4D-A12D-FA28-23EC-2B7B7AF79B18}"/>
              </a:ext>
            </a:extLst>
          </p:cNvPr>
          <p:cNvPicPr>
            <a:picLocks noChangeAspect="1"/>
          </p:cNvPicPr>
          <p:nvPr/>
        </p:nvPicPr>
        <p:blipFill rotWithShape="1">
          <a:blip r:embed="rId3"/>
          <a:srcRect l="78446" t="1227" r="270" b="964"/>
          <a:stretch/>
        </p:blipFill>
        <p:spPr>
          <a:xfrm>
            <a:off x="10133262" y="49427"/>
            <a:ext cx="1998499" cy="1765341"/>
          </a:xfrm>
          <a:prstGeom prst="rect">
            <a:avLst/>
          </a:prstGeom>
        </p:spPr>
      </p:pic>
    </p:spTree>
    <p:extLst>
      <p:ext uri="{BB962C8B-B14F-4D97-AF65-F5344CB8AC3E}">
        <p14:creationId xmlns:p14="http://schemas.microsoft.com/office/powerpoint/2010/main" val="4256432978"/>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The Mark-Up of Negotiating Texts:</a:t>
            </a:r>
          </a:p>
          <a:p>
            <a:pPr>
              <a:spcAft>
                <a:spcPts val="600"/>
              </a:spcAft>
            </a:pPr>
            <a:r>
              <a:rPr lang="en-US" sz="4000" b="1" dirty="0">
                <a:solidFill>
                  <a:srgbClr val="0066CC"/>
                </a:solidFill>
              </a:rPr>
              <a:t>Square Brackets</a:t>
            </a:r>
          </a:p>
        </p:txBody>
      </p:sp>
      <p:sp>
        <p:nvSpPr>
          <p:cNvPr id="9" name="Subtitle 1"/>
          <p:cNvSpPr txBox="1">
            <a:spLocks/>
          </p:cNvSpPr>
          <p:nvPr/>
        </p:nvSpPr>
        <p:spPr>
          <a:xfrm>
            <a:off x="155576" y="1601598"/>
            <a:ext cx="9983826"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solidFill>
                  <a:srgbClr val="0066CC"/>
                </a:solidFill>
              </a:rPr>
              <a:t>The purpose of [square brackets] is to designate sections of a text that remain under negotiation. They can take various forms, for example:</a:t>
            </a:r>
          </a:p>
        </p:txBody>
      </p:sp>
      <p:sp>
        <p:nvSpPr>
          <p:cNvPr id="10" name="Subtitle 1"/>
          <p:cNvSpPr txBox="1">
            <a:spLocks/>
          </p:cNvSpPr>
          <p:nvPr/>
        </p:nvSpPr>
        <p:spPr>
          <a:xfrm>
            <a:off x="4946002" y="2641881"/>
            <a:ext cx="6176155"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solidFill>
                  <a:srgbClr val="0066CC"/>
                </a:solidFill>
              </a:rPr>
              <a:t>We commit ourselves to </a:t>
            </a:r>
            <a:r>
              <a:rPr lang="en-US" sz="2400" b="1" dirty="0">
                <a:solidFill>
                  <a:srgbClr val="0066CC"/>
                </a:solidFill>
              </a:rPr>
              <a:t>[comprehensive]</a:t>
            </a:r>
            <a:r>
              <a:rPr lang="en-US" sz="2400" dirty="0">
                <a:solidFill>
                  <a:srgbClr val="0066CC"/>
                </a:solidFill>
              </a:rPr>
              <a:t> negotiations aimed at: substantial improvements in market access; reductions of, with a view to phasing out, all forms of export subsidies; and </a:t>
            </a:r>
            <a:r>
              <a:rPr lang="en-US" sz="2400" b="1" dirty="0">
                <a:solidFill>
                  <a:srgbClr val="0066CC"/>
                </a:solidFill>
              </a:rPr>
              <a:t>[elimination of] [substantial reductions in] </a:t>
            </a:r>
            <a:r>
              <a:rPr lang="en-US" sz="2400" dirty="0">
                <a:solidFill>
                  <a:srgbClr val="0066CC"/>
                </a:solidFill>
              </a:rPr>
              <a:t>trade-distorting domestic support. Average applied tariffs will be reduced by </a:t>
            </a:r>
            <a:r>
              <a:rPr lang="en-US" sz="2400" b="1" dirty="0">
                <a:solidFill>
                  <a:srgbClr val="0066CC"/>
                </a:solidFill>
              </a:rPr>
              <a:t>[…]</a:t>
            </a:r>
            <a:r>
              <a:rPr lang="en-US" sz="2400" dirty="0">
                <a:solidFill>
                  <a:srgbClr val="0066CC"/>
                </a:solidFill>
              </a:rPr>
              <a:t> percent over a period of </a:t>
            </a:r>
            <a:r>
              <a:rPr lang="en-US" sz="2400" b="1" dirty="0">
                <a:solidFill>
                  <a:srgbClr val="0066CC"/>
                </a:solidFill>
              </a:rPr>
              <a:t>[…] </a:t>
            </a:r>
            <a:r>
              <a:rPr lang="en-US" sz="2400" dirty="0">
                <a:solidFill>
                  <a:srgbClr val="0066CC"/>
                </a:solidFill>
              </a:rPr>
              <a:t>years. </a:t>
            </a:r>
          </a:p>
          <a:p>
            <a:endParaRPr lang="en-US" sz="2400" dirty="0">
              <a:solidFill>
                <a:srgbClr val="0066CC"/>
              </a:solidFill>
            </a:endParaRPr>
          </a:p>
        </p:txBody>
      </p:sp>
      <p:sp>
        <p:nvSpPr>
          <p:cNvPr id="11" name="Subtitle 1"/>
          <p:cNvSpPr txBox="1">
            <a:spLocks/>
          </p:cNvSpPr>
          <p:nvPr/>
        </p:nvSpPr>
        <p:spPr>
          <a:xfrm>
            <a:off x="227416" y="2641881"/>
            <a:ext cx="4546545"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i="1" dirty="0"/>
              <a:t>The first bracketed section consist of one word that might or might not get adopted.</a:t>
            </a:r>
          </a:p>
          <a:p>
            <a:endParaRPr lang="en-US" i="1" dirty="0"/>
          </a:p>
          <a:p>
            <a:pPr>
              <a:spcBef>
                <a:spcPts val="1200"/>
              </a:spcBef>
              <a:spcAft>
                <a:spcPts val="0"/>
              </a:spcAft>
            </a:pPr>
            <a:r>
              <a:rPr lang="en-US" i="1" dirty="0"/>
              <a:t>This second choice is between two proposed alternatives.</a:t>
            </a:r>
          </a:p>
          <a:p>
            <a:pPr>
              <a:spcBef>
                <a:spcPts val="1200"/>
              </a:spcBef>
            </a:pPr>
            <a:r>
              <a:rPr lang="en-US" i="1" dirty="0"/>
              <a:t>The third and fourth choices indicate places where numbers will be inserted, but no specific figures are currently suggested.</a:t>
            </a:r>
          </a:p>
          <a:p>
            <a:endParaRPr lang="en-US" i="1" dirty="0"/>
          </a:p>
          <a:p>
            <a:endParaRPr lang="en-US" i="1" dirty="0"/>
          </a:p>
        </p:txBody>
      </p:sp>
      <p:sp>
        <p:nvSpPr>
          <p:cNvPr id="13" name="Subtitle 1"/>
          <p:cNvSpPr txBox="1">
            <a:spLocks/>
          </p:cNvSpPr>
          <p:nvPr/>
        </p:nvSpPr>
        <p:spPr>
          <a:xfrm>
            <a:off x="4946002" y="6034038"/>
            <a:ext cx="6579147" cy="348385"/>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i="1" dirty="0"/>
              <a:t>Note that the </a:t>
            </a:r>
            <a:r>
              <a:rPr lang="en-US" sz="1600" b="1" i="1" dirty="0"/>
              <a:t>bold </a:t>
            </a:r>
            <a:r>
              <a:rPr lang="en-US" sz="1600" i="1" dirty="0"/>
              <a:t>used here is solely to highlight the text at issue. </a:t>
            </a:r>
          </a:p>
        </p:txBody>
      </p:sp>
      <p:sp>
        <p:nvSpPr>
          <p:cNvPr id="14" name="Rectangle 13"/>
          <p:cNvSpPr/>
          <p:nvPr/>
        </p:nvSpPr>
        <p:spPr>
          <a:xfrm>
            <a:off x="2000421" y="2858936"/>
            <a:ext cx="8795658" cy="265471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Subtitle 1"/>
          <p:cNvSpPr txBox="1">
            <a:spLocks/>
          </p:cNvSpPr>
          <p:nvPr/>
        </p:nvSpPr>
        <p:spPr>
          <a:xfrm>
            <a:off x="2313212" y="3024772"/>
            <a:ext cx="8151050" cy="1088808"/>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2800" dirty="0">
                <a:solidFill>
                  <a:schemeClr val="bg1"/>
                </a:solidFill>
              </a:rPr>
              <a:t>The text inside brackets might also indicate which country or group sponsored the language in question. It might for example look like this:</a:t>
            </a:r>
          </a:p>
          <a:p>
            <a:pPr lvl="1" algn="l">
              <a:spcAft>
                <a:spcPts val="600"/>
              </a:spcAft>
            </a:pPr>
            <a:r>
              <a:rPr lang="en-US" sz="2800" dirty="0">
                <a:solidFill>
                  <a:schemeClr val="bg1"/>
                </a:solidFill>
              </a:rPr>
              <a:t>We commit ourselves to </a:t>
            </a:r>
            <a:r>
              <a:rPr lang="en-US" sz="2800" b="1" dirty="0">
                <a:solidFill>
                  <a:schemeClr val="bg1"/>
                </a:solidFill>
              </a:rPr>
              <a:t>[Australia: comprehensive] [India: significant] </a:t>
            </a:r>
            <a:r>
              <a:rPr lang="en-US" sz="2800" dirty="0">
                <a:solidFill>
                  <a:schemeClr val="bg1"/>
                </a:solidFill>
              </a:rPr>
              <a:t>negotiations aimed at …</a:t>
            </a:r>
            <a:endParaRPr lang="en-GB" dirty="0">
              <a:solidFill>
                <a:schemeClr val="bg1"/>
              </a:solidFill>
            </a:endParaRPr>
          </a:p>
        </p:txBody>
      </p:sp>
      <p:pic>
        <p:nvPicPr>
          <p:cNvPr id="3" name="Picture 2">
            <a:extLst>
              <a:ext uri="{FF2B5EF4-FFF2-40B4-BE49-F238E27FC236}">
                <a16:creationId xmlns:a16="http://schemas.microsoft.com/office/drawing/2014/main" id="{B0621703-727A-95D3-4EB2-3E33BC53E8FB}"/>
              </a:ext>
            </a:extLst>
          </p:cNvPr>
          <p:cNvPicPr>
            <a:picLocks noChangeAspect="1"/>
          </p:cNvPicPr>
          <p:nvPr/>
        </p:nvPicPr>
        <p:blipFill rotWithShape="1">
          <a:blip r:embed="rId3"/>
          <a:srcRect l="78446" t="1227" r="270" b="964"/>
          <a:stretch/>
        </p:blipFill>
        <p:spPr>
          <a:xfrm>
            <a:off x="10019455" y="49427"/>
            <a:ext cx="2112306" cy="1865870"/>
          </a:xfrm>
          <a:prstGeom prst="rect">
            <a:avLst/>
          </a:prstGeom>
        </p:spPr>
      </p:pic>
    </p:spTree>
    <p:extLst>
      <p:ext uri="{BB962C8B-B14F-4D97-AF65-F5344CB8AC3E}">
        <p14:creationId xmlns:p14="http://schemas.microsoft.com/office/powerpoint/2010/main" val="19789942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The Mark-Up of Negotiating Texts:</a:t>
            </a:r>
          </a:p>
          <a:p>
            <a:pPr>
              <a:spcAft>
                <a:spcPts val="600"/>
              </a:spcAft>
            </a:pPr>
            <a:r>
              <a:rPr lang="en-US" sz="4000" b="1" dirty="0">
                <a:solidFill>
                  <a:srgbClr val="0066CC"/>
                </a:solidFill>
              </a:rPr>
              <a:t>Underlines</a:t>
            </a:r>
          </a:p>
        </p:txBody>
      </p:sp>
      <p:sp>
        <p:nvSpPr>
          <p:cNvPr id="9" name="Subtitle 1"/>
          <p:cNvSpPr txBox="1">
            <a:spLocks/>
          </p:cNvSpPr>
          <p:nvPr/>
        </p:nvSpPr>
        <p:spPr>
          <a:xfrm>
            <a:off x="155576" y="1601598"/>
            <a:ext cx="9983826"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solidFill>
                  <a:srgbClr val="0066CC"/>
                </a:solidFill>
              </a:rPr>
              <a:t>The purpose of </a:t>
            </a:r>
            <a:r>
              <a:rPr lang="en-US" sz="2400" u="sng" dirty="0">
                <a:solidFill>
                  <a:srgbClr val="0066CC"/>
                </a:solidFill>
              </a:rPr>
              <a:t>underline</a:t>
            </a:r>
            <a:r>
              <a:rPr lang="en-US" sz="2400" dirty="0">
                <a:solidFill>
                  <a:srgbClr val="0066CC"/>
                </a:solidFill>
              </a:rPr>
              <a:t> is to designate sections of a text that have now been approved or added. For example:</a:t>
            </a:r>
          </a:p>
        </p:txBody>
      </p:sp>
      <p:sp>
        <p:nvSpPr>
          <p:cNvPr id="10" name="Subtitle 1"/>
          <p:cNvSpPr txBox="1">
            <a:spLocks/>
          </p:cNvSpPr>
          <p:nvPr/>
        </p:nvSpPr>
        <p:spPr>
          <a:xfrm>
            <a:off x="4946002" y="2641881"/>
            <a:ext cx="6176155"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solidFill>
                  <a:srgbClr val="0066CC"/>
                </a:solidFill>
              </a:rPr>
              <a:t>We commit ourselves to </a:t>
            </a:r>
            <a:r>
              <a:rPr lang="en-US" sz="2400" b="1" u="sng" dirty="0">
                <a:solidFill>
                  <a:srgbClr val="0066CC"/>
                </a:solidFill>
              </a:rPr>
              <a:t>comprehensive</a:t>
            </a:r>
            <a:r>
              <a:rPr lang="en-US" sz="2400" dirty="0">
                <a:solidFill>
                  <a:srgbClr val="0066CC"/>
                </a:solidFill>
              </a:rPr>
              <a:t> negotiations aimed at: substantial improvements in market access; reductions of, with a view to phasing out, all forms of export subsidies; and [elimination of] [substantial reductions in] </a:t>
            </a:r>
            <a:br>
              <a:rPr lang="en-US" sz="2400" dirty="0">
                <a:solidFill>
                  <a:srgbClr val="0066CC"/>
                </a:solidFill>
              </a:rPr>
            </a:br>
            <a:r>
              <a:rPr lang="en-US" sz="2400" dirty="0">
                <a:solidFill>
                  <a:srgbClr val="0066CC"/>
                </a:solidFill>
              </a:rPr>
              <a:t>trade-distorting domestic support. Average applied tariffs will be reduced by […] percent over a period </a:t>
            </a:r>
            <a:r>
              <a:rPr lang="en-US" sz="2400" b="1" u="sng" dirty="0">
                <a:solidFill>
                  <a:srgbClr val="0066CC"/>
                </a:solidFill>
              </a:rPr>
              <a:t>to be agreed at a later date</a:t>
            </a:r>
            <a:r>
              <a:rPr lang="en-US" sz="2400" dirty="0">
                <a:solidFill>
                  <a:srgbClr val="0066CC"/>
                </a:solidFill>
              </a:rPr>
              <a:t>. </a:t>
            </a:r>
          </a:p>
          <a:p>
            <a:endParaRPr lang="en-US" sz="2400" dirty="0">
              <a:solidFill>
                <a:srgbClr val="0066CC"/>
              </a:solidFill>
            </a:endParaRPr>
          </a:p>
        </p:txBody>
      </p:sp>
      <p:sp>
        <p:nvSpPr>
          <p:cNvPr id="11" name="Subtitle 1"/>
          <p:cNvSpPr txBox="1">
            <a:spLocks/>
          </p:cNvSpPr>
          <p:nvPr/>
        </p:nvSpPr>
        <p:spPr>
          <a:xfrm>
            <a:off x="227416" y="2641881"/>
            <a:ext cx="4546545"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i="1" dirty="0"/>
              <a:t>The removal of the brackets and the use of underline here shows that the word in question was indeed adopted. Note that this may sometimes be indicated solely by removing the brackets, without underlines.</a:t>
            </a:r>
          </a:p>
          <a:p>
            <a:endParaRPr lang="en-US" sz="1050" i="1" dirty="0"/>
          </a:p>
          <a:p>
            <a:pPr>
              <a:spcBef>
                <a:spcPts val="1200"/>
              </a:spcBef>
            </a:pPr>
            <a:r>
              <a:rPr lang="en-US" i="1" dirty="0"/>
              <a:t>The underline here indicates that the parties agreed to newly introduced text (i.e., it was not previously in brackets). </a:t>
            </a:r>
          </a:p>
        </p:txBody>
      </p:sp>
      <p:pic>
        <p:nvPicPr>
          <p:cNvPr id="3" name="Picture 2">
            <a:extLst>
              <a:ext uri="{FF2B5EF4-FFF2-40B4-BE49-F238E27FC236}">
                <a16:creationId xmlns:a16="http://schemas.microsoft.com/office/drawing/2014/main" id="{1FC8DB59-FE29-28FE-1005-775B84B68B4B}"/>
              </a:ext>
            </a:extLst>
          </p:cNvPr>
          <p:cNvPicPr>
            <a:picLocks noChangeAspect="1"/>
          </p:cNvPicPr>
          <p:nvPr/>
        </p:nvPicPr>
        <p:blipFill rotWithShape="1">
          <a:blip r:embed="rId3"/>
          <a:srcRect l="78446" t="1227" r="270" b="964"/>
          <a:stretch/>
        </p:blipFill>
        <p:spPr>
          <a:xfrm>
            <a:off x="9998472" y="49427"/>
            <a:ext cx="2133289" cy="1884405"/>
          </a:xfrm>
          <a:prstGeom prst="rect">
            <a:avLst/>
          </a:prstGeom>
        </p:spPr>
      </p:pic>
    </p:spTree>
    <p:extLst>
      <p:ext uri="{BB962C8B-B14F-4D97-AF65-F5344CB8AC3E}">
        <p14:creationId xmlns:p14="http://schemas.microsoft.com/office/powerpoint/2010/main" val="1972661930"/>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596242"/>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GB" sz="4400" b="1" dirty="0">
                <a:solidFill>
                  <a:srgbClr val="0066CC"/>
                </a:solidFill>
              </a:rPr>
              <a:t>Stages in Multilateral</a:t>
            </a:r>
            <a:br>
              <a:rPr lang="en-GB" sz="4400" b="1" dirty="0">
                <a:solidFill>
                  <a:srgbClr val="0066CC"/>
                </a:solidFill>
              </a:rPr>
            </a:br>
            <a:r>
              <a:rPr lang="en-GB" sz="4400" b="1" dirty="0">
                <a:solidFill>
                  <a:srgbClr val="0066CC"/>
                </a:solidFill>
              </a:rPr>
              <a:t>Trade Negotiations</a:t>
            </a:r>
            <a:endParaRPr lang="en-GB" sz="3600" dirty="0">
              <a:solidFill>
                <a:srgbClr val="0066CC"/>
              </a:solidFill>
            </a:endParaRPr>
          </a:p>
        </p:txBody>
      </p:sp>
      <p:pic>
        <p:nvPicPr>
          <p:cNvPr id="3" name="Picture 2">
            <a:extLst>
              <a:ext uri="{FF2B5EF4-FFF2-40B4-BE49-F238E27FC236}">
                <a16:creationId xmlns:a16="http://schemas.microsoft.com/office/drawing/2014/main" id="{5E44C18E-8359-7B4A-13FA-E82225FA43B0}"/>
              </a:ext>
            </a:extLst>
          </p:cNvPr>
          <p:cNvPicPr>
            <a:picLocks noChangeAspect="1"/>
          </p:cNvPicPr>
          <p:nvPr/>
        </p:nvPicPr>
        <p:blipFill rotWithShape="1">
          <a:blip r:embed="rId3"/>
          <a:srcRect l="78446" t="1227" r="270" b="964"/>
          <a:stretch/>
        </p:blipFill>
        <p:spPr>
          <a:xfrm>
            <a:off x="9601200" y="49427"/>
            <a:ext cx="2530562" cy="2235330"/>
          </a:xfrm>
          <a:prstGeom prst="rect">
            <a:avLst/>
          </a:prstGeom>
        </p:spPr>
      </p:pic>
    </p:spTree>
    <p:extLst>
      <p:ext uri="{BB962C8B-B14F-4D97-AF65-F5344CB8AC3E}">
        <p14:creationId xmlns:p14="http://schemas.microsoft.com/office/powerpoint/2010/main" val="1619426589"/>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The Mark-Up of Negotiating Texts:</a:t>
            </a:r>
          </a:p>
          <a:p>
            <a:pPr>
              <a:spcAft>
                <a:spcPts val="600"/>
              </a:spcAft>
            </a:pPr>
            <a:r>
              <a:rPr lang="en-US" sz="4000" b="1" dirty="0">
                <a:solidFill>
                  <a:srgbClr val="0066CC"/>
                </a:solidFill>
              </a:rPr>
              <a:t>Strike-</a:t>
            </a:r>
            <a:r>
              <a:rPr lang="en-US" sz="4000" b="1" dirty="0" err="1">
                <a:solidFill>
                  <a:srgbClr val="0066CC"/>
                </a:solidFill>
              </a:rPr>
              <a:t>Throughs</a:t>
            </a:r>
            <a:endParaRPr lang="en-US" sz="4000" b="1" dirty="0">
              <a:solidFill>
                <a:srgbClr val="0066CC"/>
              </a:solidFill>
            </a:endParaRPr>
          </a:p>
        </p:txBody>
      </p:sp>
      <p:sp>
        <p:nvSpPr>
          <p:cNvPr id="9" name="Subtitle 1"/>
          <p:cNvSpPr txBox="1">
            <a:spLocks/>
          </p:cNvSpPr>
          <p:nvPr/>
        </p:nvSpPr>
        <p:spPr>
          <a:xfrm>
            <a:off x="155576" y="1601598"/>
            <a:ext cx="9983826"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solidFill>
                  <a:srgbClr val="0066CC"/>
                </a:solidFill>
              </a:rPr>
              <a:t>The purpose of </a:t>
            </a:r>
            <a:r>
              <a:rPr lang="en-US" sz="2400" strike="sngStrike" dirty="0">
                <a:solidFill>
                  <a:srgbClr val="0066CC"/>
                </a:solidFill>
              </a:rPr>
              <a:t>strike-</a:t>
            </a:r>
            <a:r>
              <a:rPr lang="en-US" sz="2400" strike="sngStrike" dirty="0" err="1">
                <a:solidFill>
                  <a:srgbClr val="0066CC"/>
                </a:solidFill>
              </a:rPr>
              <a:t>throughs</a:t>
            </a:r>
            <a:r>
              <a:rPr lang="en-US" sz="2400" dirty="0">
                <a:solidFill>
                  <a:srgbClr val="0066CC"/>
                </a:solidFill>
              </a:rPr>
              <a:t> is to designate sections of a text that have now been removed or rejected. For example:</a:t>
            </a:r>
          </a:p>
        </p:txBody>
      </p:sp>
      <p:sp>
        <p:nvSpPr>
          <p:cNvPr id="10" name="Subtitle 1"/>
          <p:cNvSpPr txBox="1">
            <a:spLocks/>
          </p:cNvSpPr>
          <p:nvPr/>
        </p:nvSpPr>
        <p:spPr>
          <a:xfrm>
            <a:off x="4946002" y="2641881"/>
            <a:ext cx="6176155"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solidFill>
                  <a:srgbClr val="0066CC"/>
                </a:solidFill>
              </a:rPr>
              <a:t>We commit ourselves to </a:t>
            </a:r>
            <a:r>
              <a:rPr lang="en-US" sz="2400" b="1" strike="sngStrike" dirty="0">
                <a:solidFill>
                  <a:srgbClr val="0066CC"/>
                </a:solidFill>
              </a:rPr>
              <a:t>comprehensive</a:t>
            </a:r>
            <a:r>
              <a:rPr lang="en-US" sz="2400" dirty="0">
                <a:solidFill>
                  <a:srgbClr val="0066CC"/>
                </a:solidFill>
              </a:rPr>
              <a:t> negotiations aimed at: substantial improvements in market access; reductions of, with a view to phasing out, all forms of export subsidies; and [elimination of] [substantial reductions in] </a:t>
            </a:r>
            <a:br>
              <a:rPr lang="en-US" sz="2400" dirty="0">
                <a:solidFill>
                  <a:srgbClr val="0066CC"/>
                </a:solidFill>
              </a:rPr>
            </a:br>
            <a:r>
              <a:rPr lang="en-US" sz="2400" b="1" strike="sngStrike" dirty="0">
                <a:solidFill>
                  <a:srgbClr val="0066CC"/>
                </a:solidFill>
              </a:rPr>
              <a:t>trade-distorting</a:t>
            </a:r>
            <a:r>
              <a:rPr lang="en-US" sz="2400" dirty="0">
                <a:solidFill>
                  <a:srgbClr val="0066CC"/>
                </a:solidFill>
              </a:rPr>
              <a:t> domestic support. Average applied tariffs will be reduced by </a:t>
            </a:r>
            <a:r>
              <a:rPr lang="en-US" sz="2400" b="1" dirty="0">
                <a:solidFill>
                  <a:srgbClr val="0066CC"/>
                </a:solidFill>
              </a:rPr>
              <a:t>[…]</a:t>
            </a:r>
            <a:r>
              <a:rPr lang="en-US" sz="2400" dirty="0">
                <a:solidFill>
                  <a:srgbClr val="0066CC"/>
                </a:solidFill>
              </a:rPr>
              <a:t> percent over a period of </a:t>
            </a:r>
            <a:r>
              <a:rPr lang="en-US" sz="2400" b="1" dirty="0">
                <a:solidFill>
                  <a:srgbClr val="0066CC"/>
                </a:solidFill>
              </a:rPr>
              <a:t>[…] </a:t>
            </a:r>
            <a:r>
              <a:rPr lang="en-US" sz="2400" dirty="0">
                <a:solidFill>
                  <a:srgbClr val="0066CC"/>
                </a:solidFill>
              </a:rPr>
              <a:t>years.</a:t>
            </a:r>
          </a:p>
          <a:p>
            <a:endParaRPr lang="en-US" sz="2400" dirty="0">
              <a:solidFill>
                <a:srgbClr val="0066CC"/>
              </a:solidFill>
            </a:endParaRPr>
          </a:p>
        </p:txBody>
      </p:sp>
      <p:sp>
        <p:nvSpPr>
          <p:cNvPr id="11" name="Subtitle 1"/>
          <p:cNvSpPr txBox="1">
            <a:spLocks/>
          </p:cNvSpPr>
          <p:nvPr/>
        </p:nvSpPr>
        <p:spPr>
          <a:xfrm>
            <a:off x="227416" y="2641881"/>
            <a:ext cx="4546545"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i="1" dirty="0"/>
              <a:t>The removal of the brackets and the use of strike-through here shows that the word in question was rejected. Note that this may sometimes be indicated solely by removing the brackets, without a strike-through.</a:t>
            </a:r>
            <a:endParaRPr lang="en-US" sz="1050" i="1" dirty="0"/>
          </a:p>
          <a:p>
            <a:pPr>
              <a:spcBef>
                <a:spcPts val="1200"/>
              </a:spcBef>
            </a:pPr>
            <a:r>
              <a:rPr lang="en-US" i="1" dirty="0"/>
              <a:t>The strike-through here indicates that the parties agreed to delete text that had not previously been contested (i.e., it was not in brackets). </a:t>
            </a:r>
          </a:p>
        </p:txBody>
      </p:sp>
      <p:pic>
        <p:nvPicPr>
          <p:cNvPr id="3" name="Picture 2">
            <a:extLst>
              <a:ext uri="{FF2B5EF4-FFF2-40B4-BE49-F238E27FC236}">
                <a16:creationId xmlns:a16="http://schemas.microsoft.com/office/drawing/2014/main" id="{FE60197C-E071-CABD-CC74-47AB04077DB9}"/>
              </a:ext>
            </a:extLst>
          </p:cNvPr>
          <p:cNvPicPr>
            <a:picLocks noChangeAspect="1"/>
          </p:cNvPicPr>
          <p:nvPr/>
        </p:nvPicPr>
        <p:blipFill rotWithShape="1">
          <a:blip r:embed="rId3"/>
          <a:srcRect l="78446" t="1227" r="270" b="964"/>
          <a:stretch/>
        </p:blipFill>
        <p:spPr>
          <a:xfrm>
            <a:off x="9984483" y="49427"/>
            <a:ext cx="2147278" cy="1896762"/>
          </a:xfrm>
          <a:prstGeom prst="rect">
            <a:avLst/>
          </a:prstGeom>
        </p:spPr>
      </p:pic>
    </p:spTree>
    <p:extLst>
      <p:ext uri="{BB962C8B-B14F-4D97-AF65-F5344CB8AC3E}">
        <p14:creationId xmlns:p14="http://schemas.microsoft.com/office/powerpoint/2010/main" val="2151721638"/>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Home"/>
          <p:cNvSpPr>
            <a:spLocks noChangeAspect="1" noChangeArrowheads="1"/>
          </p:cNvSpPr>
          <p:nvPr/>
        </p:nvSpPr>
        <p:spPr bwMode="auto">
          <a:xfrm>
            <a:off x="155575" y="-144463"/>
            <a:ext cx="2641600" cy="26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latin typeface="Calibri" panose="020F0502020204030204" pitchFamily="34" charset="0"/>
            </a:endParaRPr>
          </a:p>
        </p:txBody>
      </p:sp>
      <p:sp>
        <p:nvSpPr>
          <p:cNvPr id="15" name="Rectangle 14"/>
          <p:cNvSpPr/>
          <p:nvPr/>
        </p:nvSpPr>
        <p:spPr>
          <a:xfrm>
            <a:off x="7391400" y="2601913"/>
            <a:ext cx="4800600" cy="4251325"/>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4800600" cy="4251325"/>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3703638" y="1639888"/>
            <a:ext cx="4800600" cy="4251325"/>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Subtitle 1"/>
          <p:cNvSpPr txBox="1">
            <a:spLocks/>
          </p:cNvSpPr>
          <p:nvPr/>
        </p:nvSpPr>
        <p:spPr>
          <a:xfrm>
            <a:off x="384174" y="122918"/>
            <a:ext cx="10436003" cy="972077"/>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450"/>
              </a:spcAft>
            </a:pPr>
            <a:r>
              <a:rPr lang="en-US" sz="3600" b="1" dirty="0">
                <a:solidFill>
                  <a:srgbClr val="0066CC"/>
                </a:solidFill>
              </a:rPr>
              <a:t>Review of This Session’s Vocabulary</a:t>
            </a:r>
          </a:p>
        </p:txBody>
      </p:sp>
      <p:sp>
        <p:nvSpPr>
          <p:cNvPr id="11" name="Subtitle 1"/>
          <p:cNvSpPr txBox="1">
            <a:spLocks/>
          </p:cNvSpPr>
          <p:nvPr/>
        </p:nvSpPr>
        <p:spPr>
          <a:xfrm>
            <a:off x="3809573" y="1595905"/>
            <a:ext cx="3319462" cy="1802465"/>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2400" dirty="0">
                <a:solidFill>
                  <a:srgbClr val="0066CC"/>
                </a:solidFill>
              </a:rPr>
              <a:t>Brackets </a:t>
            </a:r>
          </a:p>
          <a:p>
            <a:pPr>
              <a:spcAft>
                <a:spcPts val="600"/>
              </a:spcAft>
            </a:pPr>
            <a:r>
              <a:rPr lang="en-US" sz="2400" dirty="0">
                <a:solidFill>
                  <a:srgbClr val="0066CC"/>
                </a:solidFill>
              </a:rPr>
              <a:t>Chairman’s Text </a:t>
            </a:r>
          </a:p>
          <a:p>
            <a:pPr>
              <a:spcAft>
                <a:spcPts val="600"/>
              </a:spcAft>
            </a:pPr>
            <a:r>
              <a:rPr lang="en-US" sz="2400" dirty="0">
                <a:solidFill>
                  <a:srgbClr val="0066CC"/>
                </a:solidFill>
              </a:rPr>
              <a:t>Launch</a:t>
            </a:r>
          </a:p>
          <a:p>
            <a:pPr>
              <a:spcAft>
                <a:spcPts val="600"/>
              </a:spcAft>
            </a:pPr>
            <a:r>
              <a:rPr lang="en-US" sz="2400" dirty="0">
                <a:solidFill>
                  <a:srgbClr val="0066CC"/>
                </a:solidFill>
              </a:rPr>
              <a:t>Ministerial </a:t>
            </a:r>
          </a:p>
          <a:p>
            <a:pPr>
              <a:spcAft>
                <a:spcPts val="600"/>
              </a:spcAft>
            </a:pPr>
            <a:r>
              <a:rPr lang="en-US" sz="2400" dirty="0">
                <a:solidFill>
                  <a:srgbClr val="0066CC"/>
                </a:solidFill>
              </a:rPr>
              <a:t>Ministerial Declaration </a:t>
            </a:r>
          </a:p>
          <a:p>
            <a:pPr>
              <a:spcAft>
                <a:spcPts val="600"/>
              </a:spcAft>
            </a:pPr>
            <a:r>
              <a:rPr lang="en-US" sz="2400" dirty="0">
                <a:solidFill>
                  <a:srgbClr val="0066CC"/>
                </a:solidFill>
              </a:rPr>
              <a:t>Modalities</a:t>
            </a:r>
          </a:p>
          <a:p>
            <a:pPr>
              <a:spcAft>
                <a:spcPts val="600"/>
              </a:spcAft>
            </a:pPr>
            <a:r>
              <a:rPr lang="en-US" sz="2400" dirty="0">
                <a:solidFill>
                  <a:srgbClr val="0066CC"/>
                </a:solidFill>
              </a:rPr>
              <a:t>Plurilateral Agreements</a:t>
            </a:r>
          </a:p>
          <a:p>
            <a:pPr>
              <a:spcAft>
                <a:spcPts val="600"/>
              </a:spcAft>
            </a:pPr>
            <a:r>
              <a:rPr lang="en-US" sz="2400" dirty="0">
                <a:solidFill>
                  <a:srgbClr val="0066CC"/>
                </a:solidFill>
              </a:rPr>
              <a:t>Single Undertaking</a:t>
            </a:r>
          </a:p>
          <a:p>
            <a:pPr>
              <a:spcAft>
                <a:spcPts val="600"/>
              </a:spcAft>
            </a:pPr>
            <a:endParaRPr lang="en-US" sz="2400" dirty="0">
              <a:solidFill>
                <a:srgbClr val="0066CC"/>
              </a:solidFill>
            </a:endParaRPr>
          </a:p>
          <a:p>
            <a:pPr>
              <a:spcAft>
                <a:spcPts val="600"/>
              </a:spcAft>
            </a:pPr>
            <a:endParaRPr lang="en-US" sz="2400" dirty="0">
              <a:solidFill>
                <a:srgbClr val="0066CC"/>
              </a:solidFill>
            </a:endParaRPr>
          </a:p>
        </p:txBody>
      </p:sp>
      <p:pic>
        <p:nvPicPr>
          <p:cNvPr id="2" name="Picture 1">
            <a:extLst>
              <a:ext uri="{FF2B5EF4-FFF2-40B4-BE49-F238E27FC236}">
                <a16:creationId xmlns:a16="http://schemas.microsoft.com/office/drawing/2014/main" id="{C0C80AD8-0BCE-9032-0CF4-1FACFC417FAC}"/>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204759322"/>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E46DA7-9081-0011-416B-02FBFDBE9456}"/>
              </a:ext>
            </a:extLst>
          </p:cNvPr>
          <p:cNvPicPr>
            <a:picLocks noChangeAspect="1"/>
          </p:cNvPicPr>
          <p:nvPr/>
        </p:nvPicPr>
        <p:blipFill rotWithShape="1">
          <a:blip r:embed="rId3"/>
          <a:srcRect l="78446" t="1227" r="270" b="964"/>
          <a:stretch/>
        </p:blipFill>
        <p:spPr>
          <a:xfrm>
            <a:off x="4890835" y="2597997"/>
            <a:ext cx="2410329" cy="2129124"/>
          </a:xfrm>
          <a:prstGeom prst="rect">
            <a:avLst/>
          </a:prstGeom>
        </p:spPr>
      </p:pic>
    </p:spTree>
    <p:extLst>
      <p:ext uri="{BB962C8B-B14F-4D97-AF65-F5344CB8AC3E}">
        <p14:creationId xmlns:p14="http://schemas.microsoft.com/office/powerpoint/2010/main" val="264826358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0" y="134898"/>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rgbClr val="0070C0"/>
                </a:solidFill>
                <a:latin typeface="Calibri" panose="020F0502020204030204" pitchFamily="34" charset="0"/>
              </a:rPr>
              <a:t>Principal Points Made in this Presentation</a:t>
            </a:r>
          </a:p>
        </p:txBody>
      </p:sp>
      <p:sp>
        <p:nvSpPr>
          <p:cNvPr id="10" name="TextBox 9"/>
          <p:cNvSpPr txBox="1">
            <a:spLocks noChangeArrowheads="1"/>
          </p:cNvSpPr>
          <p:nvPr/>
        </p:nvSpPr>
        <p:spPr bwMode="auto">
          <a:xfrm>
            <a:off x="304797" y="999356"/>
            <a:ext cx="11599079"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spcAft>
                <a:spcPts val="1200"/>
              </a:spcAft>
            </a:pPr>
            <a:r>
              <a:rPr lang="en-US" altLang="en-US" sz="2800" dirty="0">
                <a:solidFill>
                  <a:srgbClr val="0070C0"/>
                </a:solidFill>
              </a:rPr>
              <a:t>Knowledge of WTO procedures and terminology is useful for  </a:t>
            </a:r>
            <a:br>
              <a:rPr lang="en-US" altLang="en-US" sz="2800" dirty="0">
                <a:solidFill>
                  <a:srgbClr val="0070C0"/>
                </a:solidFill>
              </a:rPr>
            </a:br>
            <a:r>
              <a:rPr lang="en-US" altLang="en-US" sz="2800" dirty="0">
                <a:solidFill>
                  <a:srgbClr val="0070C0"/>
                </a:solidFill>
              </a:rPr>
              <a:t>initiatives not just there, but also for negotiations in other fora </a:t>
            </a:r>
            <a:br>
              <a:rPr lang="en-US" altLang="en-US" sz="2800" dirty="0">
                <a:solidFill>
                  <a:srgbClr val="0070C0"/>
                </a:solidFill>
              </a:rPr>
            </a:br>
            <a:r>
              <a:rPr lang="en-US" altLang="en-US" sz="2800" dirty="0">
                <a:solidFill>
                  <a:srgbClr val="0070C0"/>
                </a:solidFill>
                <a:latin typeface="Arial" panose="020B0604020202020204" pitchFamily="34" charset="0"/>
                <a:cs typeface="Arial" panose="020B0604020202020204" pitchFamily="34" charset="0"/>
              </a:rPr>
              <a:t>―</a:t>
            </a:r>
            <a:r>
              <a:rPr lang="en-US" altLang="en-US" sz="2800" dirty="0">
                <a:solidFill>
                  <a:srgbClr val="0070C0"/>
                </a:solidFill>
              </a:rPr>
              <a:t> to a point. Some aspects of negotiations in the WTO are </a:t>
            </a:r>
            <a:br>
              <a:rPr lang="en-US" altLang="en-US" sz="2800" dirty="0">
                <a:solidFill>
                  <a:srgbClr val="0070C0"/>
                </a:solidFill>
              </a:rPr>
            </a:br>
            <a:r>
              <a:rPr lang="en-US" altLang="en-US" sz="2800" dirty="0">
                <a:solidFill>
                  <a:srgbClr val="0070C0"/>
                </a:solidFill>
              </a:rPr>
              <a:t>repeated in RTAs, but others are different or unique.</a:t>
            </a:r>
          </a:p>
          <a:p>
            <a:pPr marL="457200" indent="-457200">
              <a:spcBef>
                <a:spcPct val="0"/>
              </a:spcBef>
              <a:spcAft>
                <a:spcPts val="1200"/>
              </a:spcAft>
            </a:pPr>
            <a:r>
              <a:rPr lang="en-US" altLang="en-US" sz="2800" dirty="0">
                <a:solidFill>
                  <a:srgbClr val="0070C0"/>
                </a:solidFill>
              </a:rPr>
              <a:t>Unique WTO features include the role of chairmen, coalition diplomacy, formula approaches to tariff cuts, and the dispute-settlement system.</a:t>
            </a:r>
          </a:p>
          <a:p>
            <a:pPr marL="457200" indent="-457200">
              <a:spcBef>
                <a:spcPct val="0"/>
              </a:spcBef>
              <a:spcAft>
                <a:spcPts val="1200"/>
              </a:spcAft>
            </a:pPr>
            <a:r>
              <a:rPr lang="en-US" altLang="en-US" sz="2800" dirty="0">
                <a:solidFill>
                  <a:srgbClr val="0070C0"/>
                </a:solidFill>
              </a:rPr>
              <a:t>The stages of negotiation in the WTO, and the evolution of documents, are otherwise largely repeated in RTA negotiations.</a:t>
            </a:r>
          </a:p>
          <a:p>
            <a:pPr marL="457200" indent="-457200">
              <a:spcBef>
                <a:spcPct val="0"/>
              </a:spcBef>
              <a:spcAft>
                <a:spcPts val="1200"/>
              </a:spcAft>
            </a:pPr>
            <a:r>
              <a:rPr lang="en-US" altLang="en-US" sz="2800" dirty="0">
                <a:solidFill>
                  <a:srgbClr val="0070C0"/>
                </a:solidFill>
              </a:rPr>
              <a:t>While the procedures of the WTO began much like the GATT’s, important aspects such as the “Green Room” and rounds have largely disappeared. The single undertaking is also put in doubt by the apparent end of rounds.</a:t>
            </a:r>
          </a:p>
          <a:p>
            <a:pPr marL="457200" indent="-457200">
              <a:spcBef>
                <a:spcPct val="0"/>
              </a:spcBef>
              <a:spcAft>
                <a:spcPts val="1200"/>
              </a:spcAft>
            </a:pPr>
            <a:endParaRPr lang="en-US" altLang="en-US" sz="2800" dirty="0">
              <a:solidFill>
                <a:srgbClr val="0070C0"/>
              </a:solidFill>
            </a:endParaRPr>
          </a:p>
        </p:txBody>
      </p:sp>
      <p:pic>
        <p:nvPicPr>
          <p:cNvPr id="3" name="Picture 2">
            <a:extLst>
              <a:ext uri="{FF2B5EF4-FFF2-40B4-BE49-F238E27FC236}">
                <a16:creationId xmlns:a16="http://schemas.microsoft.com/office/drawing/2014/main" id="{DAEA9071-FEFB-37AB-1FFE-E002593167D7}"/>
              </a:ext>
            </a:extLst>
          </p:cNvPr>
          <p:cNvPicPr>
            <a:picLocks noChangeAspect="1"/>
          </p:cNvPicPr>
          <p:nvPr/>
        </p:nvPicPr>
        <p:blipFill rotWithShape="1">
          <a:blip r:embed="rId3"/>
          <a:srcRect l="78446" t="1227" r="270" b="964"/>
          <a:stretch/>
        </p:blipFill>
        <p:spPr>
          <a:xfrm>
            <a:off x="9977708" y="49427"/>
            <a:ext cx="2154053" cy="1902747"/>
          </a:xfrm>
          <a:prstGeom prst="rect">
            <a:avLst/>
          </a:prstGeom>
        </p:spPr>
      </p:pic>
    </p:spTree>
    <p:extLst>
      <p:ext uri="{BB962C8B-B14F-4D97-AF65-F5344CB8AC3E}">
        <p14:creationId xmlns:p14="http://schemas.microsoft.com/office/powerpoint/2010/main" val="427904423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0" y="2178551"/>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Point 1:</a:t>
            </a:r>
          </a:p>
          <a:p>
            <a:pPr algn="ctr">
              <a:spcAft>
                <a:spcPts val="600"/>
              </a:spcAft>
            </a:pPr>
            <a:r>
              <a:rPr lang="en-US" sz="4400" b="1" dirty="0">
                <a:solidFill>
                  <a:srgbClr val="0066CC"/>
                </a:solidFill>
              </a:rPr>
              <a:t>The Vocabulary of the WTO</a:t>
            </a:r>
          </a:p>
        </p:txBody>
      </p:sp>
      <p:pic>
        <p:nvPicPr>
          <p:cNvPr id="3" name="Picture 2">
            <a:extLst>
              <a:ext uri="{FF2B5EF4-FFF2-40B4-BE49-F238E27FC236}">
                <a16:creationId xmlns:a16="http://schemas.microsoft.com/office/drawing/2014/main" id="{76F46090-4A62-8E78-92D6-4163CF00DF59}"/>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364121959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Home"/>
          <p:cNvSpPr>
            <a:spLocks noChangeAspect="1" noChangeArrowheads="1"/>
          </p:cNvSpPr>
          <p:nvPr/>
        </p:nvSpPr>
        <p:spPr bwMode="auto">
          <a:xfrm>
            <a:off x="155575" y="-144463"/>
            <a:ext cx="2641600" cy="26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latin typeface="Calibri" panose="020F0502020204030204" pitchFamily="34" charset="0"/>
            </a:endParaRPr>
          </a:p>
        </p:txBody>
      </p:sp>
      <p:sp>
        <p:nvSpPr>
          <p:cNvPr id="15" name="Rectangle 14"/>
          <p:cNvSpPr/>
          <p:nvPr/>
        </p:nvSpPr>
        <p:spPr>
          <a:xfrm>
            <a:off x="7391400" y="2601913"/>
            <a:ext cx="4800600" cy="4251325"/>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0" y="0"/>
            <a:ext cx="4800600" cy="4251325"/>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ectangle 16"/>
          <p:cNvSpPr/>
          <p:nvPr/>
        </p:nvSpPr>
        <p:spPr>
          <a:xfrm>
            <a:off x="3703638" y="1639888"/>
            <a:ext cx="4800600" cy="4251325"/>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Subtitle 1"/>
          <p:cNvSpPr txBox="1">
            <a:spLocks/>
          </p:cNvSpPr>
          <p:nvPr/>
        </p:nvSpPr>
        <p:spPr>
          <a:xfrm>
            <a:off x="384174" y="122918"/>
            <a:ext cx="10436003" cy="972077"/>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450"/>
              </a:spcAft>
            </a:pPr>
            <a:r>
              <a:rPr lang="en-US" sz="3600" b="1" dirty="0">
                <a:solidFill>
                  <a:srgbClr val="0066CC"/>
                </a:solidFill>
              </a:rPr>
              <a:t>Make Sure You Understand the Key Terms</a:t>
            </a:r>
          </a:p>
        </p:txBody>
      </p:sp>
      <p:sp>
        <p:nvSpPr>
          <p:cNvPr id="10" name="Subtitle 1"/>
          <p:cNvSpPr txBox="1">
            <a:spLocks/>
          </p:cNvSpPr>
          <p:nvPr/>
        </p:nvSpPr>
        <p:spPr>
          <a:xfrm>
            <a:off x="719932" y="1039813"/>
            <a:ext cx="5003799" cy="1802465"/>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2400" b="1" dirty="0">
                <a:solidFill>
                  <a:srgbClr val="0066CC"/>
                </a:solidFill>
              </a:rPr>
              <a:t>Negotiations Theory:*</a:t>
            </a:r>
          </a:p>
          <a:p>
            <a:pPr>
              <a:spcAft>
                <a:spcPts val="600"/>
              </a:spcAft>
            </a:pPr>
            <a:r>
              <a:rPr lang="en-US" sz="2400" dirty="0">
                <a:solidFill>
                  <a:srgbClr val="0066CC"/>
                </a:solidFill>
              </a:rPr>
              <a:t>Anchoring </a:t>
            </a:r>
          </a:p>
          <a:p>
            <a:pPr>
              <a:spcAft>
                <a:spcPts val="600"/>
              </a:spcAft>
            </a:pPr>
            <a:r>
              <a:rPr lang="en-US" sz="2400" dirty="0">
                <a:solidFill>
                  <a:srgbClr val="0066CC"/>
                </a:solidFill>
              </a:rPr>
              <a:t>Best Alternative to a Negotiated Agreement (BATNA)</a:t>
            </a:r>
          </a:p>
          <a:p>
            <a:pPr>
              <a:spcAft>
                <a:spcPts val="600"/>
              </a:spcAft>
            </a:pPr>
            <a:r>
              <a:rPr lang="en-US" sz="2400" dirty="0">
                <a:solidFill>
                  <a:srgbClr val="0066CC"/>
                </a:solidFill>
              </a:rPr>
              <a:t>Bluffing &amp; Brinkmanship</a:t>
            </a:r>
          </a:p>
          <a:p>
            <a:pPr>
              <a:spcAft>
                <a:spcPts val="600"/>
              </a:spcAft>
            </a:pPr>
            <a:r>
              <a:rPr lang="en-US" sz="2400" dirty="0">
                <a:solidFill>
                  <a:srgbClr val="0066CC"/>
                </a:solidFill>
              </a:rPr>
              <a:t>Good Cop/Bad Cop  </a:t>
            </a:r>
          </a:p>
          <a:p>
            <a:pPr>
              <a:spcAft>
                <a:spcPts val="600"/>
              </a:spcAft>
            </a:pPr>
            <a:r>
              <a:rPr lang="en-US" sz="2400" dirty="0">
                <a:solidFill>
                  <a:srgbClr val="0066CC"/>
                </a:solidFill>
              </a:rPr>
              <a:t>Low Ball (or High Ball)</a:t>
            </a:r>
          </a:p>
          <a:p>
            <a:pPr>
              <a:spcAft>
                <a:spcPts val="600"/>
              </a:spcAft>
            </a:pPr>
            <a:r>
              <a:rPr lang="en-US" sz="2400" dirty="0">
                <a:solidFill>
                  <a:srgbClr val="0066CC"/>
                </a:solidFill>
              </a:rPr>
              <a:t>Splitting the Difference</a:t>
            </a:r>
          </a:p>
          <a:p>
            <a:pPr>
              <a:spcAft>
                <a:spcPts val="600"/>
              </a:spcAft>
            </a:pPr>
            <a:r>
              <a:rPr lang="en-US" sz="2400" dirty="0">
                <a:solidFill>
                  <a:srgbClr val="0066CC"/>
                </a:solidFill>
              </a:rPr>
              <a:t>Stalling &amp; Stonewalling</a:t>
            </a:r>
          </a:p>
          <a:p>
            <a:pPr>
              <a:spcAft>
                <a:spcPts val="600"/>
              </a:spcAft>
            </a:pPr>
            <a:r>
              <a:rPr lang="en-US" sz="2400" dirty="0">
                <a:solidFill>
                  <a:srgbClr val="0066CC"/>
                </a:solidFill>
              </a:rPr>
              <a:t>Walking Out </a:t>
            </a:r>
            <a:r>
              <a:rPr lang="en-US" sz="2400" i="1" dirty="0">
                <a:solidFill>
                  <a:srgbClr val="0066CC"/>
                </a:solidFill>
              </a:rPr>
              <a:t> </a:t>
            </a:r>
          </a:p>
          <a:p>
            <a:pPr>
              <a:spcAft>
                <a:spcPts val="600"/>
              </a:spcAft>
            </a:pPr>
            <a:r>
              <a:rPr lang="en-US" sz="2400" dirty="0">
                <a:solidFill>
                  <a:srgbClr val="0066CC"/>
                </a:solidFill>
              </a:rPr>
              <a:t>Zone of Possible Agreement (ZOPA)</a:t>
            </a:r>
          </a:p>
          <a:p>
            <a:endParaRPr lang="en-US" sz="2400" dirty="0">
              <a:solidFill>
                <a:srgbClr val="0066CC"/>
              </a:solidFill>
            </a:endParaRPr>
          </a:p>
        </p:txBody>
      </p:sp>
      <p:sp>
        <p:nvSpPr>
          <p:cNvPr id="11" name="Subtitle 1"/>
          <p:cNvSpPr txBox="1">
            <a:spLocks/>
          </p:cNvSpPr>
          <p:nvPr/>
        </p:nvSpPr>
        <p:spPr>
          <a:xfrm>
            <a:off x="5824538" y="1049338"/>
            <a:ext cx="3319462" cy="1802465"/>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2400" b="1" dirty="0">
                <a:solidFill>
                  <a:srgbClr val="0066CC"/>
                </a:solidFill>
              </a:rPr>
              <a:t>Negotiations Practice:</a:t>
            </a:r>
          </a:p>
          <a:p>
            <a:pPr>
              <a:spcAft>
                <a:spcPts val="600"/>
              </a:spcAft>
            </a:pPr>
            <a:r>
              <a:rPr lang="en-US" sz="2400" dirty="0">
                <a:solidFill>
                  <a:srgbClr val="0066CC"/>
                </a:solidFill>
              </a:rPr>
              <a:t>Binding</a:t>
            </a:r>
          </a:p>
          <a:p>
            <a:pPr>
              <a:spcAft>
                <a:spcPts val="600"/>
              </a:spcAft>
            </a:pPr>
            <a:r>
              <a:rPr lang="en-US" sz="2400" dirty="0">
                <a:solidFill>
                  <a:srgbClr val="0066CC"/>
                </a:solidFill>
              </a:rPr>
              <a:t>Brackets </a:t>
            </a:r>
          </a:p>
          <a:p>
            <a:pPr>
              <a:spcAft>
                <a:spcPts val="600"/>
              </a:spcAft>
            </a:pPr>
            <a:r>
              <a:rPr lang="en-US" sz="2400" dirty="0">
                <a:solidFill>
                  <a:srgbClr val="0066CC"/>
                </a:solidFill>
              </a:rPr>
              <a:t>Chairman’s Text </a:t>
            </a:r>
          </a:p>
          <a:p>
            <a:pPr>
              <a:spcAft>
                <a:spcPts val="600"/>
              </a:spcAft>
            </a:pPr>
            <a:r>
              <a:rPr lang="en-US" sz="2400" dirty="0">
                <a:solidFill>
                  <a:srgbClr val="0066CC"/>
                </a:solidFill>
              </a:rPr>
              <a:t>Launch</a:t>
            </a:r>
          </a:p>
          <a:p>
            <a:pPr>
              <a:spcAft>
                <a:spcPts val="600"/>
              </a:spcAft>
            </a:pPr>
            <a:r>
              <a:rPr lang="en-US" sz="2400" dirty="0">
                <a:solidFill>
                  <a:srgbClr val="0066CC"/>
                </a:solidFill>
              </a:rPr>
              <a:t>Ministerial </a:t>
            </a:r>
          </a:p>
          <a:p>
            <a:pPr>
              <a:spcAft>
                <a:spcPts val="600"/>
              </a:spcAft>
            </a:pPr>
            <a:r>
              <a:rPr lang="en-US" sz="2400" dirty="0">
                <a:solidFill>
                  <a:srgbClr val="0066CC"/>
                </a:solidFill>
              </a:rPr>
              <a:t>Ministerial Declaration </a:t>
            </a:r>
          </a:p>
          <a:p>
            <a:pPr>
              <a:spcAft>
                <a:spcPts val="600"/>
              </a:spcAft>
            </a:pPr>
            <a:r>
              <a:rPr lang="en-US" sz="2400" dirty="0">
                <a:solidFill>
                  <a:srgbClr val="0066CC"/>
                </a:solidFill>
              </a:rPr>
              <a:t>Modalities</a:t>
            </a:r>
          </a:p>
          <a:p>
            <a:pPr>
              <a:spcAft>
                <a:spcPts val="600"/>
              </a:spcAft>
            </a:pPr>
            <a:r>
              <a:rPr lang="en-US" sz="2400" dirty="0">
                <a:solidFill>
                  <a:srgbClr val="0066CC"/>
                </a:solidFill>
              </a:rPr>
              <a:t>Plurilateral Agreements</a:t>
            </a:r>
          </a:p>
          <a:p>
            <a:pPr>
              <a:spcAft>
                <a:spcPts val="600"/>
              </a:spcAft>
            </a:pPr>
            <a:r>
              <a:rPr lang="en-US" sz="2400" dirty="0">
                <a:solidFill>
                  <a:srgbClr val="0066CC"/>
                </a:solidFill>
              </a:rPr>
              <a:t>Single Undertaking</a:t>
            </a:r>
          </a:p>
          <a:p>
            <a:pPr>
              <a:spcAft>
                <a:spcPts val="600"/>
              </a:spcAft>
            </a:pPr>
            <a:endParaRPr lang="en-US" sz="2400" dirty="0">
              <a:solidFill>
                <a:srgbClr val="0066CC"/>
              </a:solidFill>
            </a:endParaRPr>
          </a:p>
          <a:p>
            <a:pPr>
              <a:spcAft>
                <a:spcPts val="600"/>
              </a:spcAft>
            </a:pPr>
            <a:endParaRPr lang="en-US" sz="2400" dirty="0">
              <a:solidFill>
                <a:srgbClr val="0066CC"/>
              </a:solidFill>
            </a:endParaRPr>
          </a:p>
        </p:txBody>
      </p:sp>
      <p:pic>
        <p:nvPicPr>
          <p:cNvPr id="2" name="Picture 1">
            <a:extLst>
              <a:ext uri="{FF2B5EF4-FFF2-40B4-BE49-F238E27FC236}">
                <a16:creationId xmlns:a16="http://schemas.microsoft.com/office/drawing/2014/main" id="{C0C80AD8-0BCE-9032-0CF4-1FACFC417FAC}"/>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
        <p:nvSpPr>
          <p:cNvPr id="3" name="Subtitle 1">
            <a:extLst>
              <a:ext uri="{FF2B5EF4-FFF2-40B4-BE49-F238E27FC236}">
                <a16:creationId xmlns:a16="http://schemas.microsoft.com/office/drawing/2014/main" id="{C35E2FDF-AB2B-BDD7-8B3A-341700D31461}"/>
              </a:ext>
            </a:extLst>
          </p:cNvPr>
          <p:cNvSpPr txBox="1">
            <a:spLocks/>
          </p:cNvSpPr>
          <p:nvPr/>
        </p:nvSpPr>
        <p:spPr>
          <a:xfrm>
            <a:off x="155575" y="5952005"/>
            <a:ext cx="11774874" cy="677395"/>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dirty="0">
                <a:solidFill>
                  <a:srgbClr val="0066CC"/>
                </a:solidFill>
              </a:rPr>
              <a:t>* : We will not cover the negotiations theory terms in depth in this class, and so you will not be responsible for them in the final examination, but you </a:t>
            </a:r>
            <a:r>
              <a:rPr lang="en-US" i="1" dirty="0">
                <a:solidFill>
                  <a:srgbClr val="0066CC"/>
                </a:solidFill>
              </a:rPr>
              <a:t>must </a:t>
            </a:r>
            <a:r>
              <a:rPr lang="en-US" dirty="0">
                <a:solidFill>
                  <a:srgbClr val="0066CC"/>
                </a:solidFill>
              </a:rPr>
              <a:t>learn the terms related to negotiations practice.</a:t>
            </a:r>
          </a:p>
        </p:txBody>
      </p:sp>
    </p:spTree>
    <p:extLst>
      <p:ext uri="{BB962C8B-B14F-4D97-AF65-F5344CB8AC3E}">
        <p14:creationId xmlns:p14="http://schemas.microsoft.com/office/powerpoint/2010/main" val="195786572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83568" y="15152"/>
            <a:ext cx="10055833"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chemeClr val="accent5">
                    <a:lumMod val="75000"/>
                  </a:schemeClr>
                </a:solidFill>
                <a:latin typeface="Calibri" panose="020F0502020204030204" pitchFamily="34" charset="0"/>
              </a:rPr>
              <a:t>How Would You Translate this Statement so as to Be Understandable to a Non-Expert?</a:t>
            </a:r>
          </a:p>
        </p:txBody>
      </p:sp>
      <p:sp>
        <p:nvSpPr>
          <p:cNvPr id="25" name="Freeform 283"/>
          <p:cNvSpPr>
            <a:spLocks/>
          </p:cNvSpPr>
          <p:nvPr/>
        </p:nvSpPr>
        <p:spPr bwMode="auto">
          <a:xfrm>
            <a:off x="6978881" y="1398477"/>
            <a:ext cx="3340630" cy="5108153"/>
          </a:xfrm>
          <a:custGeom>
            <a:avLst/>
            <a:gdLst>
              <a:gd name="T0" fmla="*/ 201 w 411"/>
              <a:gd name="T1" fmla="*/ 607 h 610"/>
              <a:gd name="T2" fmla="*/ 192 w 411"/>
              <a:gd name="T3" fmla="*/ 571 h 610"/>
              <a:gd name="T4" fmla="*/ 192 w 411"/>
              <a:gd name="T5" fmla="*/ 536 h 610"/>
              <a:gd name="T6" fmla="*/ 188 w 411"/>
              <a:gd name="T7" fmla="*/ 438 h 610"/>
              <a:gd name="T8" fmla="*/ 173 w 411"/>
              <a:gd name="T9" fmla="*/ 352 h 610"/>
              <a:gd name="T10" fmla="*/ 169 w 411"/>
              <a:gd name="T11" fmla="*/ 226 h 610"/>
              <a:gd name="T12" fmla="*/ 144 w 411"/>
              <a:gd name="T13" fmla="*/ 203 h 610"/>
              <a:gd name="T14" fmla="*/ 111 w 411"/>
              <a:gd name="T15" fmla="*/ 211 h 610"/>
              <a:gd name="T16" fmla="*/ 54 w 411"/>
              <a:gd name="T17" fmla="*/ 183 h 610"/>
              <a:gd name="T18" fmla="*/ 18 w 411"/>
              <a:gd name="T19" fmla="*/ 188 h 610"/>
              <a:gd name="T20" fmla="*/ 20 w 411"/>
              <a:gd name="T21" fmla="*/ 182 h 610"/>
              <a:gd name="T22" fmla="*/ 6 w 411"/>
              <a:gd name="T23" fmla="*/ 174 h 610"/>
              <a:gd name="T24" fmla="*/ 14 w 411"/>
              <a:gd name="T25" fmla="*/ 167 h 610"/>
              <a:gd name="T26" fmla="*/ 38 w 411"/>
              <a:gd name="T27" fmla="*/ 163 h 610"/>
              <a:gd name="T28" fmla="*/ 32 w 411"/>
              <a:gd name="T29" fmla="*/ 149 h 610"/>
              <a:gd name="T30" fmla="*/ 56 w 411"/>
              <a:gd name="T31" fmla="*/ 159 h 610"/>
              <a:gd name="T32" fmla="*/ 118 w 411"/>
              <a:gd name="T33" fmla="*/ 184 h 610"/>
              <a:gd name="T34" fmla="*/ 148 w 411"/>
              <a:gd name="T35" fmla="*/ 97 h 610"/>
              <a:gd name="T36" fmla="*/ 178 w 411"/>
              <a:gd name="T37" fmla="*/ 87 h 610"/>
              <a:gd name="T38" fmla="*/ 189 w 411"/>
              <a:gd name="T39" fmla="*/ 62 h 610"/>
              <a:gd name="T40" fmla="*/ 188 w 411"/>
              <a:gd name="T41" fmla="*/ 25 h 610"/>
              <a:gd name="T42" fmla="*/ 212 w 411"/>
              <a:gd name="T43" fmla="*/ 0 h 610"/>
              <a:gd name="T44" fmla="*/ 247 w 411"/>
              <a:gd name="T45" fmla="*/ 18 h 610"/>
              <a:gd name="T46" fmla="*/ 254 w 411"/>
              <a:gd name="T47" fmla="*/ 72 h 610"/>
              <a:gd name="T48" fmla="*/ 268 w 411"/>
              <a:gd name="T49" fmla="*/ 107 h 610"/>
              <a:gd name="T50" fmla="*/ 290 w 411"/>
              <a:gd name="T51" fmla="*/ 196 h 610"/>
              <a:gd name="T52" fmla="*/ 331 w 411"/>
              <a:gd name="T53" fmla="*/ 182 h 610"/>
              <a:gd name="T54" fmla="*/ 358 w 411"/>
              <a:gd name="T55" fmla="*/ 165 h 610"/>
              <a:gd name="T56" fmla="*/ 386 w 411"/>
              <a:gd name="T57" fmla="*/ 161 h 610"/>
              <a:gd name="T58" fmla="*/ 381 w 411"/>
              <a:gd name="T59" fmla="*/ 169 h 610"/>
              <a:gd name="T60" fmla="*/ 374 w 411"/>
              <a:gd name="T61" fmla="*/ 171 h 610"/>
              <a:gd name="T62" fmla="*/ 401 w 411"/>
              <a:gd name="T63" fmla="*/ 175 h 610"/>
              <a:gd name="T64" fmla="*/ 410 w 411"/>
              <a:gd name="T65" fmla="*/ 180 h 610"/>
              <a:gd name="T66" fmla="*/ 407 w 411"/>
              <a:gd name="T67" fmla="*/ 185 h 610"/>
              <a:gd name="T68" fmla="*/ 395 w 411"/>
              <a:gd name="T69" fmla="*/ 190 h 610"/>
              <a:gd name="T70" fmla="*/ 381 w 411"/>
              <a:gd name="T71" fmla="*/ 194 h 610"/>
              <a:gd name="T72" fmla="*/ 358 w 411"/>
              <a:gd name="T73" fmla="*/ 188 h 610"/>
              <a:gd name="T74" fmla="*/ 324 w 411"/>
              <a:gd name="T75" fmla="*/ 207 h 610"/>
              <a:gd name="T76" fmla="*/ 275 w 411"/>
              <a:gd name="T77" fmla="*/ 227 h 610"/>
              <a:gd name="T78" fmla="*/ 272 w 411"/>
              <a:gd name="T79" fmla="*/ 234 h 610"/>
              <a:gd name="T80" fmla="*/ 288 w 411"/>
              <a:gd name="T81" fmla="*/ 280 h 610"/>
              <a:gd name="T82" fmla="*/ 278 w 411"/>
              <a:gd name="T83" fmla="*/ 339 h 610"/>
              <a:gd name="T84" fmla="*/ 259 w 411"/>
              <a:gd name="T85" fmla="*/ 390 h 610"/>
              <a:gd name="T86" fmla="*/ 250 w 411"/>
              <a:gd name="T87" fmla="*/ 450 h 610"/>
              <a:gd name="T88" fmla="*/ 227 w 411"/>
              <a:gd name="T89" fmla="*/ 529 h 610"/>
              <a:gd name="T90" fmla="*/ 234 w 411"/>
              <a:gd name="T91" fmla="*/ 578 h 610"/>
              <a:gd name="T92" fmla="*/ 238 w 411"/>
              <a:gd name="T93" fmla="*/ 591 h 610"/>
              <a:gd name="T94" fmla="*/ 228 w 411"/>
              <a:gd name="T95" fmla="*/ 607 h 610"/>
              <a:gd name="T96" fmla="*/ 213 w 411"/>
              <a:gd name="T97" fmla="*/ 60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1" h="610">
                <a:moveTo>
                  <a:pt x="213" y="609"/>
                </a:moveTo>
                <a:cubicBezTo>
                  <a:pt x="209" y="609"/>
                  <a:pt x="204" y="608"/>
                  <a:pt x="201" y="607"/>
                </a:cubicBezTo>
                <a:cubicBezTo>
                  <a:pt x="198" y="605"/>
                  <a:pt x="196" y="602"/>
                  <a:pt x="196" y="596"/>
                </a:cubicBezTo>
                <a:cubicBezTo>
                  <a:pt x="195" y="590"/>
                  <a:pt x="192" y="578"/>
                  <a:pt x="192" y="571"/>
                </a:cubicBezTo>
                <a:cubicBezTo>
                  <a:pt x="192" y="564"/>
                  <a:pt x="193" y="556"/>
                  <a:pt x="192" y="553"/>
                </a:cubicBezTo>
                <a:cubicBezTo>
                  <a:pt x="190" y="550"/>
                  <a:pt x="192" y="541"/>
                  <a:pt x="192" y="536"/>
                </a:cubicBezTo>
                <a:cubicBezTo>
                  <a:pt x="192" y="530"/>
                  <a:pt x="192" y="503"/>
                  <a:pt x="190" y="495"/>
                </a:cubicBezTo>
                <a:cubicBezTo>
                  <a:pt x="188" y="487"/>
                  <a:pt x="181" y="461"/>
                  <a:pt x="188" y="438"/>
                </a:cubicBezTo>
                <a:cubicBezTo>
                  <a:pt x="194" y="415"/>
                  <a:pt x="198" y="391"/>
                  <a:pt x="181" y="367"/>
                </a:cubicBezTo>
                <a:cubicBezTo>
                  <a:pt x="173" y="367"/>
                  <a:pt x="174" y="358"/>
                  <a:pt x="173" y="352"/>
                </a:cubicBezTo>
                <a:cubicBezTo>
                  <a:pt x="173" y="346"/>
                  <a:pt x="167" y="304"/>
                  <a:pt x="166" y="291"/>
                </a:cubicBezTo>
                <a:cubicBezTo>
                  <a:pt x="166" y="279"/>
                  <a:pt x="167" y="242"/>
                  <a:pt x="169" y="226"/>
                </a:cubicBezTo>
                <a:cubicBezTo>
                  <a:pt x="160" y="206"/>
                  <a:pt x="156" y="180"/>
                  <a:pt x="156" y="170"/>
                </a:cubicBezTo>
                <a:cubicBezTo>
                  <a:pt x="151" y="188"/>
                  <a:pt x="147" y="197"/>
                  <a:pt x="144" y="203"/>
                </a:cubicBezTo>
                <a:cubicBezTo>
                  <a:pt x="140" y="208"/>
                  <a:pt x="137" y="211"/>
                  <a:pt x="134" y="214"/>
                </a:cubicBezTo>
                <a:cubicBezTo>
                  <a:pt x="131" y="216"/>
                  <a:pt x="121" y="215"/>
                  <a:pt x="111" y="211"/>
                </a:cubicBezTo>
                <a:cubicBezTo>
                  <a:pt x="101" y="206"/>
                  <a:pt x="80" y="196"/>
                  <a:pt x="74" y="192"/>
                </a:cubicBezTo>
                <a:cubicBezTo>
                  <a:pt x="68" y="188"/>
                  <a:pt x="63" y="181"/>
                  <a:pt x="54" y="183"/>
                </a:cubicBezTo>
                <a:cubicBezTo>
                  <a:pt x="46" y="184"/>
                  <a:pt x="38" y="187"/>
                  <a:pt x="33" y="187"/>
                </a:cubicBezTo>
                <a:cubicBezTo>
                  <a:pt x="27" y="188"/>
                  <a:pt x="20" y="188"/>
                  <a:pt x="18" y="188"/>
                </a:cubicBezTo>
                <a:cubicBezTo>
                  <a:pt x="15" y="188"/>
                  <a:pt x="11" y="186"/>
                  <a:pt x="13" y="185"/>
                </a:cubicBezTo>
                <a:cubicBezTo>
                  <a:pt x="15" y="183"/>
                  <a:pt x="18" y="182"/>
                  <a:pt x="20" y="182"/>
                </a:cubicBezTo>
                <a:cubicBezTo>
                  <a:pt x="11" y="181"/>
                  <a:pt x="8" y="180"/>
                  <a:pt x="6" y="180"/>
                </a:cubicBezTo>
                <a:cubicBezTo>
                  <a:pt x="5" y="180"/>
                  <a:pt x="1" y="174"/>
                  <a:pt x="6" y="174"/>
                </a:cubicBezTo>
                <a:cubicBezTo>
                  <a:pt x="1" y="173"/>
                  <a:pt x="0" y="171"/>
                  <a:pt x="4" y="170"/>
                </a:cubicBezTo>
                <a:cubicBezTo>
                  <a:pt x="8" y="169"/>
                  <a:pt x="11" y="167"/>
                  <a:pt x="14" y="167"/>
                </a:cubicBezTo>
                <a:cubicBezTo>
                  <a:pt x="18" y="167"/>
                  <a:pt x="26" y="166"/>
                  <a:pt x="30" y="165"/>
                </a:cubicBezTo>
                <a:cubicBezTo>
                  <a:pt x="35" y="164"/>
                  <a:pt x="37" y="164"/>
                  <a:pt x="38" y="163"/>
                </a:cubicBezTo>
                <a:cubicBezTo>
                  <a:pt x="40" y="161"/>
                  <a:pt x="43" y="160"/>
                  <a:pt x="40" y="158"/>
                </a:cubicBezTo>
                <a:cubicBezTo>
                  <a:pt x="36" y="156"/>
                  <a:pt x="32" y="150"/>
                  <a:pt x="32" y="149"/>
                </a:cubicBezTo>
                <a:cubicBezTo>
                  <a:pt x="33" y="147"/>
                  <a:pt x="36" y="146"/>
                  <a:pt x="39" y="149"/>
                </a:cubicBezTo>
                <a:cubicBezTo>
                  <a:pt x="41" y="151"/>
                  <a:pt x="55" y="157"/>
                  <a:pt x="56" y="159"/>
                </a:cubicBezTo>
                <a:cubicBezTo>
                  <a:pt x="58" y="161"/>
                  <a:pt x="75" y="172"/>
                  <a:pt x="80" y="174"/>
                </a:cubicBezTo>
                <a:cubicBezTo>
                  <a:pt x="86" y="176"/>
                  <a:pt x="107" y="185"/>
                  <a:pt x="118" y="184"/>
                </a:cubicBezTo>
                <a:cubicBezTo>
                  <a:pt x="124" y="163"/>
                  <a:pt x="132" y="133"/>
                  <a:pt x="134" y="126"/>
                </a:cubicBezTo>
                <a:cubicBezTo>
                  <a:pt x="136" y="118"/>
                  <a:pt x="145" y="100"/>
                  <a:pt x="148" y="97"/>
                </a:cubicBezTo>
                <a:cubicBezTo>
                  <a:pt x="152" y="95"/>
                  <a:pt x="163" y="92"/>
                  <a:pt x="166" y="91"/>
                </a:cubicBezTo>
                <a:cubicBezTo>
                  <a:pt x="170" y="90"/>
                  <a:pt x="176" y="90"/>
                  <a:pt x="178" y="87"/>
                </a:cubicBezTo>
                <a:cubicBezTo>
                  <a:pt x="180" y="85"/>
                  <a:pt x="186" y="74"/>
                  <a:pt x="187" y="71"/>
                </a:cubicBezTo>
                <a:cubicBezTo>
                  <a:pt x="188" y="68"/>
                  <a:pt x="189" y="66"/>
                  <a:pt x="189" y="62"/>
                </a:cubicBezTo>
                <a:cubicBezTo>
                  <a:pt x="190" y="58"/>
                  <a:pt x="191" y="53"/>
                  <a:pt x="190" y="50"/>
                </a:cubicBezTo>
                <a:cubicBezTo>
                  <a:pt x="190" y="46"/>
                  <a:pt x="188" y="31"/>
                  <a:pt x="188" y="25"/>
                </a:cubicBezTo>
                <a:cubicBezTo>
                  <a:pt x="189" y="19"/>
                  <a:pt x="191" y="14"/>
                  <a:pt x="196" y="10"/>
                </a:cubicBezTo>
                <a:cubicBezTo>
                  <a:pt x="200" y="6"/>
                  <a:pt x="208" y="1"/>
                  <a:pt x="212" y="0"/>
                </a:cubicBezTo>
                <a:cubicBezTo>
                  <a:pt x="216" y="0"/>
                  <a:pt x="225" y="0"/>
                  <a:pt x="230" y="2"/>
                </a:cubicBezTo>
                <a:cubicBezTo>
                  <a:pt x="236" y="5"/>
                  <a:pt x="243" y="10"/>
                  <a:pt x="247" y="18"/>
                </a:cubicBezTo>
                <a:cubicBezTo>
                  <a:pt x="251" y="26"/>
                  <a:pt x="253" y="48"/>
                  <a:pt x="253" y="53"/>
                </a:cubicBezTo>
                <a:cubicBezTo>
                  <a:pt x="253" y="57"/>
                  <a:pt x="254" y="66"/>
                  <a:pt x="254" y="72"/>
                </a:cubicBezTo>
                <a:cubicBezTo>
                  <a:pt x="254" y="77"/>
                  <a:pt x="256" y="89"/>
                  <a:pt x="258" y="93"/>
                </a:cubicBezTo>
                <a:cubicBezTo>
                  <a:pt x="260" y="97"/>
                  <a:pt x="265" y="103"/>
                  <a:pt x="268" y="107"/>
                </a:cubicBezTo>
                <a:cubicBezTo>
                  <a:pt x="271" y="112"/>
                  <a:pt x="278" y="126"/>
                  <a:pt x="280" y="140"/>
                </a:cubicBezTo>
                <a:cubicBezTo>
                  <a:pt x="283" y="154"/>
                  <a:pt x="290" y="193"/>
                  <a:pt x="290" y="196"/>
                </a:cubicBezTo>
                <a:cubicBezTo>
                  <a:pt x="297" y="195"/>
                  <a:pt x="305" y="194"/>
                  <a:pt x="310" y="192"/>
                </a:cubicBezTo>
                <a:cubicBezTo>
                  <a:pt x="315" y="190"/>
                  <a:pt x="326" y="184"/>
                  <a:pt x="331" y="182"/>
                </a:cubicBezTo>
                <a:cubicBezTo>
                  <a:pt x="335" y="180"/>
                  <a:pt x="342" y="177"/>
                  <a:pt x="345" y="174"/>
                </a:cubicBezTo>
                <a:cubicBezTo>
                  <a:pt x="349" y="171"/>
                  <a:pt x="355" y="167"/>
                  <a:pt x="358" y="165"/>
                </a:cubicBezTo>
                <a:cubicBezTo>
                  <a:pt x="361" y="164"/>
                  <a:pt x="372" y="162"/>
                  <a:pt x="376" y="162"/>
                </a:cubicBezTo>
                <a:cubicBezTo>
                  <a:pt x="380" y="162"/>
                  <a:pt x="384" y="161"/>
                  <a:pt x="386" y="161"/>
                </a:cubicBezTo>
                <a:cubicBezTo>
                  <a:pt x="388" y="161"/>
                  <a:pt x="391" y="164"/>
                  <a:pt x="388" y="166"/>
                </a:cubicBezTo>
                <a:cubicBezTo>
                  <a:pt x="386" y="168"/>
                  <a:pt x="383" y="169"/>
                  <a:pt x="381" y="169"/>
                </a:cubicBezTo>
                <a:cubicBezTo>
                  <a:pt x="379" y="169"/>
                  <a:pt x="375" y="169"/>
                  <a:pt x="374" y="169"/>
                </a:cubicBezTo>
                <a:cubicBezTo>
                  <a:pt x="373" y="169"/>
                  <a:pt x="372" y="171"/>
                  <a:pt x="374" y="171"/>
                </a:cubicBezTo>
                <a:cubicBezTo>
                  <a:pt x="377" y="171"/>
                  <a:pt x="383" y="174"/>
                  <a:pt x="386" y="174"/>
                </a:cubicBezTo>
                <a:cubicBezTo>
                  <a:pt x="389" y="175"/>
                  <a:pt x="399" y="175"/>
                  <a:pt x="401" y="175"/>
                </a:cubicBezTo>
                <a:cubicBezTo>
                  <a:pt x="404" y="175"/>
                  <a:pt x="406" y="175"/>
                  <a:pt x="407" y="177"/>
                </a:cubicBezTo>
                <a:cubicBezTo>
                  <a:pt x="408" y="178"/>
                  <a:pt x="409" y="179"/>
                  <a:pt x="410" y="180"/>
                </a:cubicBezTo>
                <a:cubicBezTo>
                  <a:pt x="410" y="181"/>
                  <a:pt x="411" y="182"/>
                  <a:pt x="409" y="183"/>
                </a:cubicBezTo>
                <a:cubicBezTo>
                  <a:pt x="408" y="183"/>
                  <a:pt x="407" y="184"/>
                  <a:pt x="407" y="185"/>
                </a:cubicBezTo>
                <a:cubicBezTo>
                  <a:pt x="407" y="186"/>
                  <a:pt x="408" y="185"/>
                  <a:pt x="404" y="187"/>
                </a:cubicBezTo>
                <a:cubicBezTo>
                  <a:pt x="401" y="189"/>
                  <a:pt x="397" y="190"/>
                  <a:pt x="395" y="190"/>
                </a:cubicBezTo>
                <a:cubicBezTo>
                  <a:pt x="398" y="192"/>
                  <a:pt x="399" y="194"/>
                  <a:pt x="396" y="194"/>
                </a:cubicBezTo>
                <a:cubicBezTo>
                  <a:pt x="392" y="195"/>
                  <a:pt x="385" y="196"/>
                  <a:pt x="381" y="194"/>
                </a:cubicBezTo>
                <a:cubicBezTo>
                  <a:pt x="377" y="192"/>
                  <a:pt x="371" y="190"/>
                  <a:pt x="368" y="190"/>
                </a:cubicBezTo>
                <a:cubicBezTo>
                  <a:pt x="366" y="190"/>
                  <a:pt x="361" y="188"/>
                  <a:pt x="358" y="188"/>
                </a:cubicBezTo>
                <a:cubicBezTo>
                  <a:pt x="356" y="189"/>
                  <a:pt x="350" y="190"/>
                  <a:pt x="348" y="192"/>
                </a:cubicBezTo>
                <a:cubicBezTo>
                  <a:pt x="346" y="193"/>
                  <a:pt x="328" y="206"/>
                  <a:pt x="324" y="207"/>
                </a:cubicBezTo>
                <a:cubicBezTo>
                  <a:pt x="320" y="209"/>
                  <a:pt x="307" y="218"/>
                  <a:pt x="300" y="220"/>
                </a:cubicBezTo>
                <a:cubicBezTo>
                  <a:pt x="292" y="223"/>
                  <a:pt x="278" y="228"/>
                  <a:pt x="275" y="227"/>
                </a:cubicBezTo>
                <a:cubicBezTo>
                  <a:pt x="272" y="225"/>
                  <a:pt x="268" y="220"/>
                  <a:pt x="268" y="222"/>
                </a:cubicBezTo>
                <a:cubicBezTo>
                  <a:pt x="268" y="224"/>
                  <a:pt x="271" y="231"/>
                  <a:pt x="272" y="234"/>
                </a:cubicBezTo>
                <a:cubicBezTo>
                  <a:pt x="273" y="236"/>
                  <a:pt x="281" y="255"/>
                  <a:pt x="282" y="258"/>
                </a:cubicBezTo>
                <a:cubicBezTo>
                  <a:pt x="283" y="261"/>
                  <a:pt x="288" y="277"/>
                  <a:pt x="288" y="280"/>
                </a:cubicBezTo>
                <a:cubicBezTo>
                  <a:pt x="288" y="283"/>
                  <a:pt x="302" y="327"/>
                  <a:pt x="304" y="336"/>
                </a:cubicBezTo>
                <a:cubicBezTo>
                  <a:pt x="293" y="336"/>
                  <a:pt x="284" y="340"/>
                  <a:pt x="278" y="339"/>
                </a:cubicBezTo>
                <a:cubicBezTo>
                  <a:pt x="274" y="347"/>
                  <a:pt x="273" y="351"/>
                  <a:pt x="271" y="351"/>
                </a:cubicBezTo>
                <a:cubicBezTo>
                  <a:pt x="270" y="357"/>
                  <a:pt x="261" y="382"/>
                  <a:pt x="259" y="390"/>
                </a:cubicBezTo>
                <a:cubicBezTo>
                  <a:pt x="257" y="399"/>
                  <a:pt x="252" y="414"/>
                  <a:pt x="252" y="418"/>
                </a:cubicBezTo>
                <a:cubicBezTo>
                  <a:pt x="252" y="422"/>
                  <a:pt x="252" y="439"/>
                  <a:pt x="250" y="450"/>
                </a:cubicBezTo>
                <a:cubicBezTo>
                  <a:pt x="249" y="460"/>
                  <a:pt x="235" y="508"/>
                  <a:pt x="233" y="512"/>
                </a:cubicBezTo>
                <a:cubicBezTo>
                  <a:pt x="232" y="517"/>
                  <a:pt x="227" y="525"/>
                  <a:pt x="227" y="529"/>
                </a:cubicBezTo>
                <a:cubicBezTo>
                  <a:pt x="227" y="532"/>
                  <a:pt x="225" y="551"/>
                  <a:pt x="225" y="555"/>
                </a:cubicBezTo>
                <a:cubicBezTo>
                  <a:pt x="226" y="559"/>
                  <a:pt x="231" y="575"/>
                  <a:pt x="234" y="578"/>
                </a:cubicBezTo>
                <a:cubicBezTo>
                  <a:pt x="236" y="580"/>
                  <a:pt x="239" y="582"/>
                  <a:pt x="240" y="585"/>
                </a:cubicBezTo>
                <a:cubicBezTo>
                  <a:pt x="240" y="587"/>
                  <a:pt x="240" y="590"/>
                  <a:pt x="238" y="591"/>
                </a:cubicBezTo>
                <a:cubicBezTo>
                  <a:pt x="237" y="593"/>
                  <a:pt x="231" y="596"/>
                  <a:pt x="227" y="594"/>
                </a:cubicBezTo>
                <a:cubicBezTo>
                  <a:pt x="229" y="600"/>
                  <a:pt x="231" y="605"/>
                  <a:pt x="228" y="607"/>
                </a:cubicBezTo>
                <a:cubicBezTo>
                  <a:pt x="226" y="609"/>
                  <a:pt x="224" y="610"/>
                  <a:pt x="222" y="610"/>
                </a:cubicBezTo>
                <a:cubicBezTo>
                  <a:pt x="220" y="610"/>
                  <a:pt x="217" y="610"/>
                  <a:pt x="213" y="60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8162626" y="2141096"/>
            <a:ext cx="1181383" cy="1015663"/>
          </a:xfrm>
          <a:prstGeom prst="rect">
            <a:avLst/>
          </a:prstGeom>
          <a:noFill/>
        </p:spPr>
        <p:txBody>
          <a:bodyPr wrap="square" rtlCol="0">
            <a:spAutoFit/>
          </a:bodyPr>
          <a:lstStyle/>
          <a:p>
            <a:pPr algn="ctr"/>
            <a:r>
              <a:rPr lang="en-US" sz="2000" b="1" dirty="0">
                <a:solidFill>
                  <a:schemeClr val="bg1"/>
                </a:solidFill>
              </a:rPr>
              <a:t>New  Trade Minister</a:t>
            </a:r>
          </a:p>
        </p:txBody>
      </p:sp>
      <p:sp>
        <p:nvSpPr>
          <p:cNvPr id="27" name="Freeform 22"/>
          <p:cNvSpPr>
            <a:spLocks/>
          </p:cNvSpPr>
          <p:nvPr/>
        </p:nvSpPr>
        <p:spPr bwMode="auto">
          <a:xfrm flipH="1">
            <a:off x="569430" y="1398477"/>
            <a:ext cx="2316284" cy="5096045"/>
          </a:xfrm>
          <a:custGeom>
            <a:avLst/>
            <a:gdLst>
              <a:gd name="T0" fmla="*/ 11 w 288"/>
              <a:gd name="T1" fmla="*/ 189 h 612"/>
              <a:gd name="T2" fmla="*/ 39 w 288"/>
              <a:gd name="T3" fmla="*/ 153 h 612"/>
              <a:gd name="T4" fmla="*/ 49 w 288"/>
              <a:gd name="T5" fmla="*/ 122 h 612"/>
              <a:gd name="T6" fmla="*/ 78 w 288"/>
              <a:gd name="T7" fmla="*/ 106 h 612"/>
              <a:gd name="T8" fmla="*/ 95 w 288"/>
              <a:gd name="T9" fmla="*/ 95 h 612"/>
              <a:gd name="T10" fmla="*/ 87 w 288"/>
              <a:gd name="T11" fmla="*/ 82 h 612"/>
              <a:gd name="T12" fmla="*/ 80 w 288"/>
              <a:gd name="T13" fmla="*/ 58 h 612"/>
              <a:gd name="T14" fmla="*/ 82 w 288"/>
              <a:gd name="T15" fmla="*/ 28 h 612"/>
              <a:gd name="T16" fmla="*/ 94 w 288"/>
              <a:gd name="T17" fmla="*/ 6 h 612"/>
              <a:gd name="T18" fmla="*/ 125 w 288"/>
              <a:gd name="T19" fmla="*/ 2 h 612"/>
              <a:gd name="T20" fmla="*/ 147 w 288"/>
              <a:gd name="T21" fmla="*/ 23 h 612"/>
              <a:gd name="T22" fmla="*/ 145 w 288"/>
              <a:gd name="T23" fmla="*/ 63 h 612"/>
              <a:gd name="T24" fmla="*/ 139 w 288"/>
              <a:gd name="T25" fmla="*/ 79 h 612"/>
              <a:gd name="T26" fmla="*/ 153 w 288"/>
              <a:gd name="T27" fmla="*/ 95 h 612"/>
              <a:gd name="T28" fmla="*/ 191 w 288"/>
              <a:gd name="T29" fmla="*/ 102 h 612"/>
              <a:gd name="T30" fmla="*/ 199 w 288"/>
              <a:gd name="T31" fmla="*/ 123 h 612"/>
              <a:gd name="T32" fmla="*/ 212 w 288"/>
              <a:gd name="T33" fmla="*/ 195 h 612"/>
              <a:gd name="T34" fmla="*/ 224 w 288"/>
              <a:gd name="T35" fmla="*/ 251 h 612"/>
              <a:gd name="T36" fmla="*/ 236 w 288"/>
              <a:gd name="T37" fmla="*/ 291 h 612"/>
              <a:gd name="T38" fmla="*/ 235 w 288"/>
              <a:gd name="T39" fmla="*/ 319 h 612"/>
              <a:gd name="T40" fmla="*/ 234 w 288"/>
              <a:gd name="T41" fmla="*/ 340 h 612"/>
              <a:gd name="T42" fmla="*/ 233 w 288"/>
              <a:gd name="T43" fmla="*/ 345 h 612"/>
              <a:gd name="T44" fmla="*/ 283 w 288"/>
              <a:gd name="T45" fmla="*/ 362 h 612"/>
              <a:gd name="T46" fmla="*/ 288 w 288"/>
              <a:gd name="T47" fmla="*/ 480 h 612"/>
              <a:gd name="T48" fmla="*/ 246 w 288"/>
              <a:gd name="T49" fmla="*/ 484 h 612"/>
              <a:gd name="T50" fmla="*/ 189 w 288"/>
              <a:gd name="T51" fmla="*/ 480 h 612"/>
              <a:gd name="T52" fmla="*/ 189 w 288"/>
              <a:gd name="T53" fmla="*/ 528 h 612"/>
              <a:gd name="T54" fmla="*/ 181 w 288"/>
              <a:gd name="T55" fmla="*/ 574 h 612"/>
              <a:gd name="T56" fmla="*/ 179 w 288"/>
              <a:gd name="T57" fmla="*/ 595 h 612"/>
              <a:gd name="T58" fmla="*/ 169 w 288"/>
              <a:gd name="T59" fmla="*/ 610 h 612"/>
              <a:gd name="T60" fmla="*/ 141 w 288"/>
              <a:gd name="T61" fmla="*/ 603 h 612"/>
              <a:gd name="T62" fmla="*/ 143 w 288"/>
              <a:gd name="T63" fmla="*/ 585 h 612"/>
              <a:gd name="T64" fmla="*/ 143 w 288"/>
              <a:gd name="T65" fmla="*/ 553 h 612"/>
              <a:gd name="T66" fmla="*/ 145 w 288"/>
              <a:gd name="T67" fmla="*/ 486 h 612"/>
              <a:gd name="T68" fmla="*/ 135 w 288"/>
              <a:gd name="T69" fmla="*/ 407 h 612"/>
              <a:gd name="T70" fmla="*/ 121 w 288"/>
              <a:gd name="T71" fmla="*/ 377 h 612"/>
              <a:gd name="T72" fmla="*/ 118 w 288"/>
              <a:gd name="T73" fmla="*/ 407 h 612"/>
              <a:gd name="T74" fmla="*/ 115 w 288"/>
              <a:gd name="T75" fmla="*/ 459 h 612"/>
              <a:gd name="T76" fmla="*/ 110 w 288"/>
              <a:gd name="T77" fmla="*/ 497 h 612"/>
              <a:gd name="T78" fmla="*/ 110 w 288"/>
              <a:gd name="T79" fmla="*/ 549 h 612"/>
              <a:gd name="T80" fmla="*/ 109 w 288"/>
              <a:gd name="T81" fmla="*/ 582 h 612"/>
              <a:gd name="T82" fmla="*/ 109 w 288"/>
              <a:gd name="T83" fmla="*/ 609 h 612"/>
              <a:gd name="T84" fmla="*/ 72 w 288"/>
              <a:gd name="T85" fmla="*/ 610 h 612"/>
              <a:gd name="T86" fmla="*/ 58 w 288"/>
              <a:gd name="T87" fmla="*/ 600 h 612"/>
              <a:gd name="T88" fmla="*/ 69 w 288"/>
              <a:gd name="T89" fmla="*/ 580 h 612"/>
              <a:gd name="T90" fmla="*/ 68 w 288"/>
              <a:gd name="T91" fmla="*/ 502 h 612"/>
              <a:gd name="T92" fmla="*/ 61 w 288"/>
              <a:gd name="T93" fmla="*/ 390 h 612"/>
              <a:gd name="T94" fmla="*/ 64 w 288"/>
              <a:gd name="T95" fmla="*/ 336 h 612"/>
              <a:gd name="T96" fmla="*/ 64 w 288"/>
              <a:gd name="T97" fmla="*/ 289 h 612"/>
              <a:gd name="T98" fmla="*/ 59 w 288"/>
              <a:gd name="T99" fmla="*/ 231 h 612"/>
              <a:gd name="T100" fmla="*/ 59 w 288"/>
              <a:gd name="T101" fmla="*/ 203 h 612"/>
              <a:gd name="T102" fmla="*/ 39 w 288"/>
              <a:gd name="T103" fmla="*/ 221 h 612"/>
              <a:gd name="T104" fmla="*/ 16 w 288"/>
              <a:gd name="T105" fmla="*/ 231 h 612"/>
              <a:gd name="T106" fmla="*/ 11 w 288"/>
              <a:gd name="T107" fmla="*/ 189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 h="612">
                <a:moveTo>
                  <a:pt x="11" y="189"/>
                </a:moveTo>
                <a:cubicBezTo>
                  <a:pt x="17" y="180"/>
                  <a:pt x="36" y="162"/>
                  <a:pt x="39" y="153"/>
                </a:cubicBezTo>
                <a:cubicBezTo>
                  <a:pt x="43" y="145"/>
                  <a:pt x="41" y="128"/>
                  <a:pt x="49" y="122"/>
                </a:cubicBezTo>
                <a:cubicBezTo>
                  <a:pt x="57" y="115"/>
                  <a:pt x="69" y="109"/>
                  <a:pt x="78" y="106"/>
                </a:cubicBezTo>
                <a:cubicBezTo>
                  <a:pt x="88" y="103"/>
                  <a:pt x="97" y="100"/>
                  <a:pt x="95" y="95"/>
                </a:cubicBezTo>
                <a:cubicBezTo>
                  <a:pt x="93" y="90"/>
                  <a:pt x="89" y="86"/>
                  <a:pt x="87" y="82"/>
                </a:cubicBezTo>
                <a:cubicBezTo>
                  <a:pt x="85" y="78"/>
                  <a:pt x="80" y="63"/>
                  <a:pt x="80" y="58"/>
                </a:cubicBezTo>
                <a:cubicBezTo>
                  <a:pt x="80" y="53"/>
                  <a:pt x="81" y="36"/>
                  <a:pt x="82" y="28"/>
                </a:cubicBezTo>
                <a:cubicBezTo>
                  <a:pt x="84" y="20"/>
                  <a:pt x="86" y="12"/>
                  <a:pt x="94" y="6"/>
                </a:cubicBezTo>
                <a:cubicBezTo>
                  <a:pt x="102" y="1"/>
                  <a:pt x="120" y="0"/>
                  <a:pt x="125" y="2"/>
                </a:cubicBezTo>
                <a:cubicBezTo>
                  <a:pt x="131" y="4"/>
                  <a:pt x="145" y="15"/>
                  <a:pt x="147" y="23"/>
                </a:cubicBezTo>
                <a:cubicBezTo>
                  <a:pt x="148" y="32"/>
                  <a:pt x="150" y="59"/>
                  <a:pt x="145" y="63"/>
                </a:cubicBezTo>
                <a:cubicBezTo>
                  <a:pt x="141" y="68"/>
                  <a:pt x="137" y="73"/>
                  <a:pt x="139" y="79"/>
                </a:cubicBezTo>
                <a:cubicBezTo>
                  <a:pt x="140" y="85"/>
                  <a:pt x="145" y="94"/>
                  <a:pt x="153" y="95"/>
                </a:cubicBezTo>
                <a:cubicBezTo>
                  <a:pt x="161" y="97"/>
                  <a:pt x="189" y="97"/>
                  <a:pt x="191" y="102"/>
                </a:cubicBezTo>
                <a:cubicBezTo>
                  <a:pt x="194" y="107"/>
                  <a:pt x="198" y="113"/>
                  <a:pt x="199" y="123"/>
                </a:cubicBezTo>
                <a:cubicBezTo>
                  <a:pt x="200" y="132"/>
                  <a:pt x="210" y="187"/>
                  <a:pt x="212" y="195"/>
                </a:cubicBezTo>
                <a:cubicBezTo>
                  <a:pt x="215" y="203"/>
                  <a:pt x="222" y="242"/>
                  <a:pt x="224" y="251"/>
                </a:cubicBezTo>
                <a:cubicBezTo>
                  <a:pt x="226" y="260"/>
                  <a:pt x="235" y="285"/>
                  <a:pt x="236" y="291"/>
                </a:cubicBezTo>
                <a:cubicBezTo>
                  <a:pt x="237" y="298"/>
                  <a:pt x="235" y="313"/>
                  <a:pt x="235" y="319"/>
                </a:cubicBezTo>
                <a:cubicBezTo>
                  <a:pt x="235" y="325"/>
                  <a:pt x="237" y="338"/>
                  <a:pt x="234" y="340"/>
                </a:cubicBezTo>
                <a:cubicBezTo>
                  <a:pt x="231" y="342"/>
                  <a:pt x="228" y="343"/>
                  <a:pt x="233" y="345"/>
                </a:cubicBezTo>
                <a:cubicBezTo>
                  <a:pt x="238" y="347"/>
                  <a:pt x="283" y="362"/>
                  <a:pt x="283" y="362"/>
                </a:cubicBezTo>
                <a:lnTo>
                  <a:pt x="288" y="480"/>
                </a:lnTo>
                <a:lnTo>
                  <a:pt x="246" y="484"/>
                </a:lnTo>
                <a:lnTo>
                  <a:pt x="189" y="480"/>
                </a:lnTo>
                <a:cubicBezTo>
                  <a:pt x="189" y="480"/>
                  <a:pt x="191" y="516"/>
                  <a:pt x="189" y="528"/>
                </a:cubicBezTo>
                <a:cubicBezTo>
                  <a:pt x="188" y="541"/>
                  <a:pt x="181" y="565"/>
                  <a:pt x="181" y="574"/>
                </a:cubicBezTo>
                <a:cubicBezTo>
                  <a:pt x="182" y="584"/>
                  <a:pt x="179" y="590"/>
                  <a:pt x="179" y="595"/>
                </a:cubicBezTo>
                <a:cubicBezTo>
                  <a:pt x="179" y="601"/>
                  <a:pt x="179" y="610"/>
                  <a:pt x="169" y="610"/>
                </a:cubicBezTo>
                <a:cubicBezTo>
                  <a:pt x="160" y="611"/>
                  <a:pt x="141" y="610"/>
                  <a:pt x="141" y="603"/>
                </a:cubicBezTo>
                <a:cubicBezTo>
                  <a:pt x="141" y="595"/>
                  <a:pt x="142" y="591"/>
                  <a:pt x="143" y="585"/>
                </a:cubicBezTo>
                <a:cubicBezTo>
                  <a:pt x="143" y="580"/>
                  <a:pt x="143" y="562"/>
                  <a:pt x="143" y="553"/>
                </a:cubicBezTo>
                <a:cubicBezTo>
                  <a:pt x="143" y="545"/>
                  <a:pt x="146" y="497"/>
                  <a:pt x="145" y="486"/>
                </a:cubicBezTo>
                <a:cubicBezTo>
                  <a:pt x="145" y="474"/>
                  <a:pt x="136" y="423"/>
                  <a:pt x="135" y="407"/>
                </a:cubicBezTo>
                <a:cubicBezTo>
                  <a:pt x="133" y="390"/>
                  <a:pt x="121" y="369"/>
                  <a:pt x="121" y="377"/>
                </a:cubicBezTo>
                <a:cubicBezTo>
                  <a:pt x="121" y="386"/>
                  <a:pt x="118" y="397"/>
                  <a:pt x="118" y="407"/>
                </a:cubicBezTo>
                <a:cubicBezTo>
                  <a:pt x="118" y="416"/>
                  <a:pt x="115" y="447"/>
                  <a:pt x="115" y="459"/>
                </a:cubicBezTo>
                <a:cubicBezTo>
                  <a:pt x="115" y="472"/>
                  <a:pt x="110" y="484"/>
                  <a:pt x="110" y="497"/>
                </a:cubicBezTo>
                <a:cubicBezTo>
                  <a:pt x="110" y="510"/>
                  <a:pt x="109" y="541"/>
                  <a:pt x="110" y="549"/>
                </a:cubicBezTo>
                <a:cubicBezTo>
                  <a:pt x="110" y="558"/>
                  <a:pt x="108" y="574"/>
                  <a:pt x="109" y="582"/>
                </a:cubicBezTo>
                <a:cubicBezTo>
                  <a:pt x="110" y="589"/>
                  <a:pt x="116" y="608"/>
                  <a:pt x="109" y="609"/>
                </a:cubicBezTo>
                <a:cubicBezTo>
                  <a:pt x="102" y="610"/>
                  <a:pt x="79" y="612"/>
                  <a:pt x="72" y="610"/>
                </a:cubicBezTo>
                <a:cubicBezTo>
                  <a:pt x="66" y="609"/>
                  <a:pt x="52" y="606"/>
                  <a:pt x="58" y="600"/>
                </a:cubicBezTo>
                <a:cubicBezTo>
                  <a:pt x="64" y="593"/>
                  <a:pt x="69" y="593"/>
                  <a:pt x="69" y="580"/>
                </a:cubicBezTo>
                <a:cubicBezTo>
                  <a:pt x="69" y="566"/>
                  <a:pt x="70" y="516"/>
                  <a:pt x="68" y="502"/>
                </a:cubicBezTo>
                <a:cubicBezTo>
                  <a:pt x="67" y="488"/>
                  <a:pt x="60" y="397"/>
                  <a:pt x="61" y="390"/>
                </a:cubicBezTo>
                <a:cubicBezTo>
                  <a:pt x="62" y="384"/>
                  <a:pt x="62" y="344"/>
                  <a:pt x="64" y="336"/>
                </a:cubicBezTo>
                <a:cubicBezTo>
                  <a:pt x="66" y="328"/>
                  <a:pt x="65" y="297"/>
                  <a:pt x="64" y="289"/>
                </a:cubicBezTo>
                <a:cubicBezTo>
                  <a:pt x="64" y="282"/>
                  <a:pt x="59" y="238"/>
                  <a:pt x="59" y="231"/>
                </a:cubicBezTo>
                <a:lnTo>
                  <a:pt x="59" y="203"/>
                </a:lnTo>
                <a:cubicBezTo>
                  <a:pt x="50" y="212"/>
                  <a:pt x="45" y="214"/>
                  <a:pt x="39" y="221"/>
                </a:cubicBezTo>
                <a:cubicBezTo>
                  <a:pt x="33" y="229"/>
                  <a:pt x="23" y="236"/>
                  <a:pt x="16" y="231"/>
                </a:cubicBezTo>
                <a:cubicBezTo>
                  <a:pt x="9" y="226"/>
                  <a:pt x="0" y="206"/>
                  <a:pt x="11" y="18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TextBox 27"/>
          <p:cNvSpPr txBox="1"/>
          <p:nvPr/>
        </p:nvSpPr>
        <p:spPr>
          <a:xfrm>
            <a:off x="1091694" y="2245015"/>
            <a:ext cx="1554670" cy="1015663"/>
          </a:xfrm>
          <a:prstGeom prst="rect">
            <a:avLst/>
          </a:prstGeom>
          <a:noFill/>
        </p:spPr>
        <p:txBody>
          <a:bodyPr wrap="square" rtlCol="0">
            <a:spAutoFit/>
          </a:bodyPr>
          <a:lstStyle/>
          <a:p>
            <a:pPr algn="ctr"/>
            <a:r>
              <a:rPr lang="en-US" sz="2000" b="1" dirty="0">
                <a:solidFill>
                  <a:schemeClr val="bg1"/>
                </a:solidFill>
              </a:rPr>
              <a:t>Veteran Trade Official</a:t>
            </a:r>
          </a:p>
        </p:txBody>
      </p:sp>
      <p:sp>
        <p:nvSpPr>
          <p:cNvPr id="31" name="Rounded Rectangle 30"/>
          <p:cNvSpPr/>
          <p:nvPr/>
        </p:nvSpPr>
        <p:spPr>
          <a:xfrm>
            <a:off x="3041897" y="1557874"/>
            <a:ext cx="3883588" cy="249161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006220" y="1676908"/>
            <a:ext cx="3831143" cy="2308324"/>
          </a:xfrm>
          <a:prstGeom prst="rect">
            <a:avLst/>
          </a:prstGeom>
          <a:noFill/>
        </p:spPr>
        <p:txBody>
          <a:bodyPr wrap="square" rtlCol="0">
            <a:spAutoFit/>
          </a:bodyPr>
          <a:lstStyle/>
          <a:p>
            <a:pPr algn="ctr"/>
            <a:r>
              <a:rPr lang="en-US" dirty="0">
                <a:latin typeface="Comic Sans MS" panose="030F0702030302020204" pitchFamily="66" charset="0"/>
              </a:rPr>
              <a:t>WE ARE STILL WORKING OUT THE DRAFT, BUT THERE ARE SO MANY BRACKETS LEFT IN THE NAMA MODALITIES THAT IF WE WANT TO LAUNCH AT THE MINISTERIAL WE MAY HAVE  TO FALL BACK ON A CHAIRMAN’S MARK.</a:t>
            </a:r>
          </a:p>
        </p:txBody>
      </p:sp>
      <p:sp>
        <p:nvSpPr>
          <p:cNvPr id="33" name="Freeform 32"/>
          <p:cNvSpPr/>
          <p:nvPr/>
        </p:nvSpPr>
        <p:spPr>
          <a:xfrm>
            <a:off x="2745289" y="1973704"/>
            <a:ext cx="331335" cy="334783"/>
          </a:xfrm>
          <a:custGeom>
            <a:avLst/>
            <a:gdLst>
              <a:gd name="connsiteX0" fmla="*/ 272375 w 301558"/>
              <a:gd name="connsiteY0" fmla="*/ 0 h 185931"/>
              <a:gd name="connsiteX1" fmla="*/ 243192 w 301558"/>
              <a:gd name="connsiteY1" fmla="*/ 48639 h 185931"/>
              <a:gd name="connsiteX2" fmla="*/ 204281 w 301558"/>
              <a:gd name="connsiteY2" fmla="*/ 58366 h 185931"/>
              <a:gd name="connsiteX3" fmla="*/ 175098 w 301558"/>
              <a:gd name="connsiteY3" fmla="*/ 68094 h 185931"/>
              <a:gd name="connsiteX4" fmla="*/ 107005 w 301558"/>
              <a:gd name="connsiteY4" fmla="*/ 87549 h 185931"/>
              <a:gd name="connsiteX5" fmla="*/ 77822 w 301558"/>
              <a:gd name="connsiteY5" fmla="*/ 97277 h 185931"/>
              <a:gd name="connsiteX6" fmla="*/ 0 w 301558"/>
              <a:gd name="connsiteY6" fmla="*/ 116732 h 185931"/>
              <a:gd name="connsiteX7" fmla="*/ 77822 w 301558"/>
              <a:gd name="connsiteY7" fmla="*/ 136188 h 185931"/>
              <a:gd name="connsiteX8" fmla="*/ 107005 w 301558"/>
              <a:gd name="connsiteY8" fmla="*/ 155643 h 185931"/>
              <a:gd name="connsiteX9" fmla="*/ 175098 w 301558"/>
              <a:gd name="connsiteY9" fmla="*/ 175098 h 185931"/>
              <a:gd name="connsiteX10" fmla="*/ 204281 w 301558"/>
              <a:gd name="connsiteY10" fmla="*/ 184826 h 185931"/>
              <a:gd name="connsiteX11" fmla="*/ 301558 w 301558"/>
              <a:gd name="connsiteY11" fmla="*/ 184826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58" h="185931">
                <a:moveTo>
                  <a:pt x="272375" y="0"/>
                </a:moveTo>
                <a:cubicBezTo>
                  <a:pt x="262647" y="16213"/>
                  <a:pt x="257548" y="36334"/>
                  <a:pt x="243192" y="48639"/>
                </a:cubicBezTo>
                <a:cubicBezTo>
                  <a:pt x="233041" y="57340"/>
                  <a:pt x="217136" y="54693"/>
                  <a:pt x="204281" y="58366"/>
                </a:cubicBezTo>
                <a:cubicBezTo>
                  <a:pt x="194422" y="61183"/>
                  <a:pt x="184919" y="65148"/>
                  <a:pt x="175098" y="68094"/>
                </a:cubicBezTo>
                <a:cubicBezTo>
                  <a:pt x="152488" y="74877"/>
                  <a:pt x="129615" y="80766"/>
                  <a:pt x="107005" y="87549"/>
                </a:cubicBezTo>
                <a:cubicBezTo>
                  <a:pt x="97184" y="90495"/>
                  <a:pt x="87715" y="94579"/>
                  <a:pt x="77822" y="97277"/>
                </a:cubicBezTo>
                <a:cubicBezTo>
                  <a:pt x="52025" y="104312"/>
                  <a:pt x="0" y="116732"/>
                  <a:pt x="0" y="116732"/>
                </a:cubicBezTo>
                <a:cubicBezTo>
                  <a:pt x="18502" y="120432"/>
                  <a:pt x="57879" y="126217"/>
                  <a:pt x="77822" y="136188"/>
                </a:cubicBezTo>
                <a:cubicBezTo>
                  <a:pt x="88279" y="141416"/>
                  <a:pt x="96548" y="150415"/>
                  <a:pt x="107005" y="155643"/>
                </a:cubicBezTo>
                <a:cubicBezTo>
                  <a:pt x="122558" y="163420"/>
                  <a:pt x="160547" y="170941"/>
                  <a:pt x="175098" y="175098"/>
                </a:cubicBezTo>
                <a:cubicBezTo>
                  <a:pt x="184957" y="177915"/>
                  <a:pt x="194057" y="184040"/>
                  <a:pt x="204281" y="184826"/>
                </a:cubicBezTo>
                <a:cubicBezTo>
                  <a:pt x="236611" y="187313"/>
                  <a:pt x="269132" y="184826"/>
                  <a:pt x="301558" y="184826"/>
                </a:cubicBez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994355">
            <a:off x="8967031" y="1324113"/>
            <a:ext cx="430388" cy="369332"/>
          </a:xfrm>
          <a:prstGeom prst="rect">
            <a:avLst/>
          </a:prstGeom>
          <a:noFill/>
        </p:spPr>
        <p:txBody>
          <a:bodyPr wrap="square" rtlCol="0">
            <a:spAutoFit/>
          </a:bodyPr>
          <a:lstStyle/>
          <a:p>
            <a:pPr algn="ctr"/>
            <a:r>
              <a:rPr lang="en-US" dirty="0">
                <a:latin typeface="Comic Sans MS" panose="030F0702030302020204" pitchFamily="66" charset="0"/>
              </a:rPr>
              <a:t>?</a:t>
            </a:r>
          </a:p>
        </p:txBody>
      </p:sp>
      <p:sp>
        <p:nvSpPr>
          <p:cNvPr id="35" name="TextBox 34"/>
          <p:cNvSpPr txBox="1"/>
          <p:nvPr/>
        </p:nvSpPr>
        <p:spPr>
          <a:xfrm rot="19868215">
            <a:off x="8106103" y="1324113"/>
            <a:ext cx="430388" cy="369332"/>
          </a:xfrm>
          <a:prstGeom prst="rect">
            <a:avLst/>
          </a:prstGeom>
          <a:noFill/>
        </p:spPr>
        <p:txBody>
          <a:bodyPr wrap="square" rtlCol="0">
            <a:spAutoFit/>
          </a:bodyPr>
          <a:lstStyle/>
          <a:p>
            <a:pPr algn="ctr"/>
            <a:r>
              <a:rPr lang="en-US" dirty="0">
                <a:latin typeface="Comic Sans MS" panose="030F0702030302020204" pitchFamily="66" charset="0"/>
              </a:rPr>
              <a:t>?</a:t>
            </a:r>
          </a:p>
        </p:txBody>
      </p:sp>
      <p:pic>
        <p:nvPicPr>
          <p:cNvPr id="2" name="Picture 1">
            <a:extLst>
              <a:ext uri="{FF2B5EF4-FFF2-40B4-BE49-F238E27FC236}">
                <a16:creationId xmlns:a16="http://schemas.microsoft.com/office/drawing/2014/main" id="{FECB2442-EAF9-8124-EDD8-0CB3D878F694}"/>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21458881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animBg="1"/>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The Most Important Terms Concerning</a:t>
            </a:r>
            <a:br>
              <a:rPr lang="en-US" sz="4000" b="1" dirty="0">
                <a:solidFill>
                  <a:srgbClr val="0066CC"/>
                </a:solidFill>
              </a:rPr>
            </a:br>
            <a:r>
              <a:rPr lang="en-US" sz="4000" b="1" dirty="0">
                <a:solidFill>
                  <a:srgbClr val="0066CC"/>
                </a:solidFill>
              </a:rPr>
              <a:t>The Conduct of WTO Negotiations</a:t>
            </a:r>
          </a:p>
        </p:txBody>
      </p:sp>
      <p:sp>
        <p:nvSpPr>
          <p:cNvPr id="9" name="Subtitle 1"/>
          <p:cNvSpPr txBox="1">
            <a:spLocks/>
          </p:cNvSpPr>
          <p:nvPr/>
        </p:nvSpPr>
        <p:spPr>
          <a:xfrm>
            <a:off x="235972" y="1636952"/>
            <a:ext cx="11389972"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a:solidFill>
                  <a:srgbClr val="0066CC"/>
                </a:solidFill>
              </a:rPr>
              <a:t>Launch: </a:t>
            </a:r>
            <a:r>
              <a:rPr lang="en-US" sz="2400" dirty="0">
                <a:solidFill>
                  <a:srgbClr val="0066CC"/>
                </a:solidFill>
              </a:rPr>
              <a:t>The formal initiation of new negotiations, generally done by issuing </a:t>
            </a:r>
            <a:br>
              <a:rPr lang="en-US" sz="2400" dirty="0">
                <a:solidFill>
                  <a:srgbClr val="0066CC"/>
                </a:solidFill>
              </a:rPr>
            </a:br>
            <a:r>
              <a:rPr lang="en-US" sz="2400" dirty="0">
                <a:solidFill>
                  <a:srgbClr val="0066CC"/>
                </a:solidFill>
              </a:rPr>
              <a:t>a ministerial declaration defining the scope, timetable, etc.</a:t>
            </a:r>
          </a:p>
          <a:p>
            <a:r>
              <a:rPr lang="en-US" sz="2400" b="1" dirty="0">
                <a:solidFill>
                  <a:srgbClr val="0066CC"/>
                </a:solidFill>
              </a:rPr>
              <a:t>Ministerial Declaration: </a:t>
            </a:r>
            <a:r>
              <a:rPr lang="en-US" sz="2400" dirty="0">
                <a:solidFill>
                  <a:srgbClr val="0066CC"/>
                </a:solidFill>
              </a:rPr>
              <a:t>The communiqué issued at a ministerial meeting. </a:t>
            </a:r>
          </a:p>
          <a:p>
            <a:r>
              <a:rPr lang="en-US" sz="2400" b="1" dirty="0">
                <a:solidFill>
                  <a:srgbClr val="0066CC"/>
                </a:solidFill>
              </a:rPr>
              <a:t>Modalities: </a:t>
            </a:r>
            <a:r>
              <a:rPr lang="en-US" sz="2400" dirty="0">
                <a:solidFill>
                  <a:srgbClr val="0066CC"/>
                </a:solidFill>
              </a:rPr>
              <a:t>The basic framework by which some aspect of a negotiation will be conducted. For example, a modality might specify the formula by which bound tariffs are to be cut.</a:t>
            </a:r>
          </a:p>
          <a:p>
            <a:r>
              <a:rPr lang="en-US" sz="2400" b="1" dirty="0">
                <a:solidFill>
                  <a:srgbClr val="0066CC"/>
                </a:solidFill>
              </a:rPr>
              <a:t>Brackets: </a:t>
            </a:r>
            <a:r>
              <a:rPr lang="en-US" sz="2400" dirty="0">
                <a:solidFill>
                  <a:srgbClr val="0066CC"/>
                </a:solidFill>
              </a:rPr>
              <a:t>A section of an agreement that is still being developed. One or more bracketed versions of that text will indicate the proposals put forward by parties to the negotiation. </a:t>
            </a:r>
          </a:p>
          <a:p>
            <a:r>
              <a:rPr lang="en-US" sz="2400" b="1" dirty="0">
                <a:solidFill>
                  <a:srgbClr val="0066CC"/>
                </a:solidFill>
              </a:rPr>
              <a:t>Chairman’s Text: </a:t>
            </a:r>
            <a:r>
              <a:rPr lang="en-US" sz="2400" dirty="0">
                <a:solidFill>
                  <a:srgbClr val="0066CC"/>
                </a:solidFill>
              </a:rPr>
              <a:t>Also referred to as a chairman’s mark or a chairman’s draft, this is a text proposed by the chairman of a negotiating group or working party. </a:t>
            </a:r>
          </a:p>
          <a:p>
            <a:endParaRPr lang="en-US" sz="2400" dirty="0">
              <a:solidFill>
                <a:srgbClr val="0066CC"/>
              </a:solidFill>
            </a:endParaRPr>
          </a:p>
        </p:txBody>
      </p:sp>
      <p:pic>
        <p:nvPicPr>
          <p:cNvPr id="3" name="Picture 2">
            <a:extLst>
              <a:ext uri="{FF2B5EF4-FFF2-40B4-BE49-F238E27FC236}">
                <a16:creationId xmlns:a16="http://schemas.microsoft.com/office/drawing/2014/main" id="{5494CD4B-F2F6-0AE8-A907-1C79BB55A9A6}"/>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97783665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95948" y="77606"/>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4000" b="1" dirty="0">
                <a:solidFill>
                  <a:srgbClr val="0066CC"/>
                </a:solidFill>
              </a:rPr>
              <a:t>The Most Important Terms Concerning</a:t>
            </a:r>
            <a:br>
              <a:rPr lang="en-US" sz="4000" b="1" dirty="0">
                <a:solidFill>
                  <a:srgbClr val="0066CC"/>
                </a:solidFill>
              </a:rPr>
            </a:br>
            <a:r>
              <a:rPr lang="en-US" sz="4000" b="1" dirty="0">
                <a:solidFill>
                  <a:srgbClr val="0066CC"/>
                </a:solidFill>
              </a:rPr>
              <a:t>The Types and Contents of WTO Agreements</a:t>
            </a:r>
          </a:p>
        </p:txBody>
      </p:sp>
      <p:sp>
        <p:nvSpPr>
          <p:cNvPr id="9" name="Subtitle 1"/>
          <p:cNvSpPr txBox="1">
            <a:spLocks/>
          </p:cNvSpPr>
          <p:nvPr/>
        </p:nvSpPr>
        <p:spPr>
          <a:xfrm>
            <a:off x="290399" y="1547168"/>
            <a:ext cx="11389972"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a:solidFill>
                  <a:srgbClr val="0066CC"/>
                </a:solidFill>
              </a:rPr>
              <a:t>Single Undertaking: </a:t>
            </a:r>
            <a:r>
              <a:rPr lang="en-US" sz="2400" dirty="0">
                <a:solidFill>
                  <a:srgbClr val="0066CC"/>
                </a:solidFill>
              </a:rPr>
              <a:t>A comprehensive negotiation that produces a single </a:t>
            </a:r>
            <a:br>
              <a:rPr lang="en-US" sz="2400" dirty="0">
                <a:solidFill>
                  <a:srgbClr val="0066CC"/>
                </a:solidFill>
              </a:rPr>
            </a:br>
            <a:r>
              <a:rPr lang="en-US" sz="2400" dirty="0">
                <a:solidFill>
                  <a:srgbClr val="0066CC"/>
                </a:solidFill>
              </a:rPr>
              <a:t>“package deal” or agreement on multiple issues. The term used to refer to </a:t>
            </a:r>
            <a:br>
              <a:rPr lang="en-US" sz="2400" dirty="0">
                <a:solidFill>
                  <a:srgbClr val="0066CC"/>
                </a:solidFill>
              </a:rPr>
            </a:br>
            <a:r>
              <a:rPr lang="en-US" sz="2400" i="1" dirty="0">
                <a:solidFill>
                  <a:srgbClr val="0066CC"/>
                </a:solidFill>
              </a:rPr>
              <a:t>how</a:t>
            </a:r>
            <a:r>
              <a:rPr lang="en-US" sz="2400" dirty="0">
                <a:solidFill>
                  <a:srgbClr val="0066CC"/>
                </a:solidFill>
              </a:rPr>
              <a:t> negotiations were conducted, but now means </a:t>
            </a:r>
            <a:r>
              <a:rPr lang="en-US" sz="2400" i="1" dirty="0">
                <a:solidFill>
                  <a:srgbClr val="0066CC"/>
                </a:solidFill>
              </a:rPr>
              <a:t>what </a:t>
            </a:r>
            <a:r>
              <a:rPr lang="en-US" sz="2400" dirty="0">
                <a:solidFill>
                  <a:srgbClr val="0066CC"/>
                </a:solidFill>
              </a:rPr>
              <a:t>is agreed at the end.</a:t>
            </a:r>
          </a:p>
          <a:p>
            <a:r>
              <a:rPr lang="en-US" sz="2400" b="1" dirty="0">
                <a:solidFill>
                  <a:srgbClr val="0066CC"/>
                </a:solidFill>
              </a:rPr>
              <a:t>Code Reciprocity: </a:t>
            </a:r>
            <a:r>
              <a:rPr lang="en-US" sz="2400" dirty="0">
                <a:solidFill>
                  <a:srgbClr val="0066CC"/>
                </a:solidFill>
              </a:rPr>
              <a:t>Prior to the single undertaking, a country did not have to </a:t>
            </a:r>
            <a:br>
              <a:rPr lang="en-US" sz="2400" dirty="0">
                <a:solidFill>
                  <a:srgbClr val="0066CC"/>
                </a:solidFill>
              </a:rPr>
            </a:br>
            <a:r>
              <a:rPr lang="en-US" sz="2400" dirty="0">
                <a:solidFill>
                  <a:srgbClr val="0066CC"/>
                </a:solidFill>
              </a:rPr>
              <a:t>sign all of the agreements (or codes) reached under the auspices of GATT. This approach has now been replaced by the single undertaking.</a:t>
            </a:r>
          </a:p>
          <a:p>
            <a:r>
              <a:rPr lang="en-US" sz="2400" b="1" dirty="0">
                <a:solidFill>
                  <a:srgbClr val="0066CC"/>
                </a:solidFill>
              </a:rPr>
              <a:t>Binding: </a:t>
            </a:r>
            <a:r>
              <a:rPr lang="en-US" sz="2400" dirty="0">
                <a:solidFill>
                  <a:srgbClr val="0066CC"/>
                </a:solidFill>
              </a:rPr>
              <a:t>A legally enforceable obligation; often used interchangeably with “bound rate.”</a:t>
            </a:r>
          </a:p>
          <a:p>
            <a:r>
              <a:rPr lang="en-US" sz="2400" b="1" dirty="0">
                <a:solidFill>
                  <a:srgbClr val="0066CC"/>
                </a:solidFill>
              </a:rPr>
              <a:t>Plurilateral Trade Agreements: </a:t>
            </a:r>
            <a:r>
              <a:rPr lang="en-US" sz="2400" dirty="0">
                <a:solidFill>
                  <a:srgbClr val="0066CC"/>
                </a:solidFill>
              </a:rPr>
              <a:t>The few WTO agreements outside the scope of the single undertaking. Only those on civil aircraft and government procurement remain in effect. </a:t>
            </a:r>
          </a:p>
          <a:p>
            <a:r>
              <a:rPr lang="en-US" sz="2400" b="1" dirty="0">
                <a:solidFill>
                  <a:srgbClr val="0066CC"/>
                </a:solidFill>
              </a:rPr>
              <a:t>Agriculture and NAMA: </a:t>
            </a:r>
            <a:r>
              <a:rPr lang="en-US" sz="2400" dirty="0">
                <a:solidFill>
                  <a:srgbClr val="0066CC"/>
                </a:solidFill>
              </a:rPr>
              <a:t>Agricultural products (generally chapters 1-24 in the Harmonized System, minus fish) are treated differently than Non-Agricultural Market Access (NAMA). </a:t>
            </a:r>
          </a:p>
          <a:p>
            <a:endParaRPr lang="en-US" sz="2400" dirty="0">
              <a:solidFill>
                <a:srgbClr val="0066CC"/>
              </a:solidFill>
            </a:endParaRPr>
          </a:p>
        </p:txBody>
      </p:sp>
      <p:sp>
        <p:nvSpPr>
          <p:cNvPr id="10" name="Rectangle 9"/>
          <p:cNvSpPr/>
          <p:nvPr/>
        </p:nvSpPr>
        <p:spPr>
          <a:xfrm>
            <a:off x="304797" y="2906855"/>
            <a:ext cx="11375574" cy="3021085"/>
          </a:xfrm>
          <a:prstGeom prst="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solidFill>
                <a:prstClr val="white"/>
              </a:solidFill>
            </a:endParaRPr>
          </a:p>
        </p:txBody>
      </p:sp>
      <p:sp>
        <p:nvSpPr>
          <p:cNvPr id="11" name="Subtitle 1"/>
          <p:cNvSpPr txBox="1">
            <a:spLocks/>
          </p:cNvSpPr>
          <p:nvPr/>
        </p:nvSpPr>
        <p:spPr>
          <a:xfrm>
            <a:off x="764893" y="3028264"/>
            <a:ext cx="10635342" cy="267925"/>
          </a:xfrm>
          <a:prstGeom prst="rect">
            <a:avLst/>
          </a:prstGeom>
        </p:spPr>
        <p:txBody>
          <a:bodyPr vert="horz" lIns="0" tIns="34290" rIns="68580" bIns="3429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solidFill>
                  <a:prstClr val="white"/>
                </a:solidFill>
              </a:rPr>
              <a:t>Compared to the wider “policy space” that used to be permitted in GATT, the single undertaking obliges countries to sign on to all agreements. The larger effect depends on the negotiating environment: When ambitions are low, and defensive interests high, the single undertaking may actually restrict the ZOPA by encouraging countries to fall back on the least ambitious BATNA (i.e., no agreement)</a:t>
            </a:r>
            <a:endParaRPr lang="en-GB" sz="1800" dirty="0">
              <a:solidFill>
                <a:prstClr val="white"/>
              </a:solidFill>
            </a:endParaRPr>
          </a:p>
        </p:txBody>
      </p:sp>
      <p:pic>
        <p:nvPicPr>
          <p:cNvPr id="3" name="Picture 2">
            <a:extLst>
              <a:ext uri="{FF2B5EF4-FFF2-40B4-BE49-F238E27FC236}">
                <a16:creationId xmlns:a16="http://schemas.microsoft.com/office/drawing/2014/main" id="{EB56E0F9-BCC9-2DC2-D03B-F4C853EE17B1}"/>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20832867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0" y="1830204"/>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Point 2:</a:t>
            </a:r>
          </a:p>
          <a:p>
            <a:pPr algn="ctr">
              <a:spcAft>
                <a:spcPts val="600"/>
              </a:spcAft>
            </a:pPr>
            <a:r>
              <a:rPr lang="en-US" sz="4400" b="1" dirty="0">
                <a:solidFill>
                  <a:srgbClr val="0066CC"/>
                </a:solidFill>
              </a:rPr>
              <a:t>The Stages in a Negotiation</a:t>
            </a:r>
            <a:br>
              <a:rPr lang="en-US" sz="4400" b="1" dirty="0">
                <a:solidFill>
                  <a:srgbClr val="0066CC"/>
                </a:solidFill>
              </a:rPr>
            </a:br>
            <a:r>
              <a:rPr lang="en-US" sz="4400" b="1" dirty="0">
                <a:solidFill>
                  <a:srgbClr val="0066CC"/>
                </a:solidFill>
              </a:rPr>
              <a:t>and their Associated Texts</a:t>
            </a:r>
          </a:p>
        </p:txBody>
      </p:sp>
      <p:pic>
        <p:nvPicPr>
          <p:cNvPr id="3" name="Picture 2">
            <a:extLst>
              <a:ext uri="{FF2B5EF4-FFF2-40B4-BE49-F238E27FC236}">
                <a16:creationId xmlns:a16="http://schemas.microsoft.com/office/drawing/2014/main" id="{453DFCF0-61A7-5875-1410-CFE04B5D8D3D}"/>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Tree>
    <p:extLst>
      <p:ext uri="{BB962C8B-B14F-4D97-AF65-F5344CB8AC3E}">
        <p14:creationId xmlns:p14="http://schemas.microsoft.com/office/powerpoint/2010/main" val="16905521"/>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TotalTime>
  <Words>2736</Words>
  <Application>Microsoft Office PowerPoint</Application>
  <PresentationFormat>Widescreen</PresentationFormat>
  <Paragraphs>233</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Comic Sans MS</vt:lpstr>
      <vt:lpstr>Times New Roman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Craig VanGrasstek</cp:lastModifiedBy>
  <cp:revision>83</cp:revision>
  <cp:lastPrinted>2022-09-01T18:41:01Z</cp:lastPrinted>
  <dcterms:created xsi:type="dcterms:W3CDTF">2022-05-18T14:17:17Z</dcterms:created>
  <dcterms:modified xsi:type="dcterms:W3CDTF">2024-07-16T04:50:51Z</dcterms:modified>
</cp:coreProperties>
</file>