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7" r:id="rId2"/>
    <p:sldId id="256" r:id="rId3"/>
    <p:sldId id="902" r:id="rId4"/>
    <p:sldId id="889" r:id="rId5"/>
    <p:sldId id="877" r:id="rId6"/>
    <p:sldId id="883" r:id="rId7"/>
    <p:sldId id="884" r:id="rId8"/>
    <p:sldId id="885" r:id="rId9"/>
    <p:sldId id="886" r:id="rId10"/>
    <p:sldId id="293" r:id="rId11"/>
    <p:sldId id="898" r:id="rId12"/>
    <p:sldId id="757" r:id="rId13"/>
    <p:sldId id="899" r:id="rId14"/>
    <p:sldId id="758" r:id="rId15"/>
    <p:sldId id="759" r:id="rId16"/>
    <p:sldId id="901" r:id="rId17"/>
    <p:sldId id="887" r:id="rId18"/>
    <p:sldId id="893" r:id="rId19"/>
    <p:sldId id="292" r:id="rId20"/>
    <p:sldId id="888" r:id="rId21"/>
    <p:sldId id="728" r:id="rId22"/>
    <p:sldId id="890" r:id="rId23"/>
    <p:sldId id="894" r:id="rId24"/>
    <p:sldId id="895" r:id="rId25"/>
    <p:sldId id="896" r:id="rId26"/>
    <p:sldId id="900" r:id="rId27"/>
    <p:sldId id="892" r:id="rId28"/>
    <p:sldId id="897" r:id="rId29"/>
    <p:sldId id="875" r:id="rId30"/>
    <p:sldId id="880" r:id="rId31"/>
    <p:sldId id="879" r:id="rId32"/>
    <p:sldId id="718" r:id="rId33"/>
    <p:sldId id="729" r:id="rId34"/>
    <p:sldId id="881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19" r:id="rId48"/>
    <p:sldId id="720" r:id="rId49"/>
    <p:sldId id="876" r:id="rId50"/>
    <p:sldId id="761" r:id="rId51"/>
    <p:sldId id="865" r:id="rId52"/>
    <p:sldId id="882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45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de\Downloads\RTAIS_Evolution_Dashboard_2024_07_14_14_19_43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de\Downloads\RTAIS_Evolution_Dashboard_2024_07_14_14_19_43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905113363307602E-2"/>
          <c:y val="4.1324936523641539E-2"/>
          <c:w val="0.91982976935278571"/>
          <c:h val="0.9005798153920535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Sheet1!$C$3</c:f>
              <c:strCache>
                <c:ptCount val="1"/>
                <c:pt idx="0">
                  <c:v>New RTAs (Right Axis)</c:v>
                </c:pt>
              </c:strCache>
            </c:strRef>
          </c:tx>
          <c:spPr>
            <a:solidFill>
              <a:srgbClr val="0000FF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Sheet1!$A$4:$A$80</c:f>
              <c:strCache>
                <c:ptCount val="76"/>
                <c:pt idx="0">
                  <c:v>1948</c:v>
                </c:pt>
                <c:pt idx="5">
                  <c:v>1953</c:v>
                </c:pt>
                <c:pt idx="10">
                  <c:v>1958</c:v>
                </c:pt>
                <c:pt idx="15">
                  <c:v>1963</c:v>
                </c:pt>
                <c:pt idx="20">
                  <c:v>1968</c:v>
                </c:pt>
                <c:pt idx="25">
                  <c:v>1973</c:v>
                </c:pt>
                <c:pt idx="30">
                  <c:v>1978</c:v>
                </c:pt>
                <c:pt idx="35">
                  <c:v>1983</c:v>
                </c:pt>
                <c:pt idx="40">
                  <c:v>1988</c:v>
                </c:pt>
                <c:pt idx="45">
                  <c:v>1993</c:v>
                </c:pt>
                <c:pt idx="50">
                  <c:v>1998</c:v>
                </c:pt>
                <c:pt idx="55">
                  <c:v>2003</c:v>
                </c:pt>
                <c:pt idx="60">
                  <c:v>2008</c:v>
                </c:pt>
                <c:pt idx="65">
                  <c:v>2013</c:v>
                </c:pt>
                <c:pt idx="70">
                  <c:v>2018</c:v>
                </c:pt>
                <c:pt idx="75">
                  <c:v>2023</c:v>
                </c:pt>
              </c:strCache>
            </c:strRef>
          </c:cat>
          <c:val>
            <c:numRef>
              <c:f>Sheet1!$C$4:$C$80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5</c:v>
                </c:pt>
                <c:pt idx="26">
                  <c:v>0</c:v>
                </c:pt>
                <c:pt idx="27">
                  <c:v>0</c:v>
                </c:pt>
                <c:pt idx="28">
                  <c:v>1</c:v>
                </c:pt>
                <c:pt idx="29">
                  <c:v>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2</c:v>
                </c:pt>
                <c:pt idx="34">
                  <c:v>0</c:v>
                </c:pt>
                <c:pt idx="35">
                  <c:v>2</c:v>
                </c:pt>
                <c:pt idx="36">
                  <c:v>1</c:v>
                </c:pt>
                <c:pt idx="37">
                  <c:v>1</c:v>
                </c:pt>
                <c:pt idx="38">
                  <c:v>0</c:v>
                </c:pt>
                <c:pt idx="39">
                  <c:v>2</c:v>
                </c:pt>
                <c:pt idx="40">
                  <c:v>1</c:v>
                </c:pt>
                <c:pt idx="41">
                  <c:v>1</c:v>
                </c:pt>
                <c:pt idx="42">
                  <c:v>0</c:v>
                </c:pt>
                <c:pt idx="43">
                  <c:v>3</c:v>
                </c:pt>
                <c:pt idx="44">
                  <c:v>1</c:v>
                </c:pt>
                <c:pt idx="45">
                  <c:v>6</c:v>
                </c:pt>
                <c:pt idx="46">
                  <c:v>5</c:v>
                </c:pt>
                <c:pt idx="47">
                  <c:v>8</c:v>
                </c:pt>
                <c:pt idx="48">
                  <c:v>8</c:v>
                </c:pt>
                <c:pt idx="49">
                  <c:v>5</c:v>
                </c:pt>
                <c:pt idx="50">
                  <c:v>8</c:v>
                </c:pt>
                <c:pt idx="51">
                  <c:v>6</c:v>
                </c:pt>
                <c:pt idx="52">
                  <c:v>11</c:v>
                </c:pt>
                <c:pt idx="53">
                  <c:v>8</c:v>
                </c:pt>
                <c:pt idx="54">
                  <c:v>9</c:v>
                </c:pt>
                <c:pt idx="55">
                  <c:v>13</c:v>
                </c:pt>
                <c:pt idx="56">
                  <c:v>9</c:v>
                </c:pt>
                <c:pt idx="57">
                  <c:v>13</c:v>
                </c:pt>
                <c:pt idx="58">
                  <c:v>18</c:v>
                </c:pt>
                <c:pt idx="59">
                  <c:v>11</c:v>
                </c:pt>
                <c:pt idx="60">
                  <c:v>15</c:v>
                </c:pt>
                <c:pt idx="61">
                  <c:v>20</c:v>
                </c:pt>
                <c:pt idx="62">
                  <c:v>12</c:v>
                </c:pt>
                <c:pt idx="63">
                  <c:v>10</c:v>
                </c:pt>
                <c:pt idx="64">
                  <c:v>17</c:v>
                </c:pt>
                <c:pt idx="65">
                  <c:v>12</c:v>
                </c:pt>
                <c:pt idx="66">
                  <c:v>13</c:v>
                </c:pt>
                <c:pt idx="67">
                  <c:v>11</c:v>
                </c:pt>
                <c:pt idx="68">
                  <c:v>10</c:v>
                </c:pt>
                <c:pt idx="69">
                  <c:v>9</c:v>
                </c:pt>
                <c:pt idx="70">
                  <c:v>4</c:v>
                </c:pt>
                <c:pt idx="71">
                  <c:v>8</c:v>
                </c:pt>
                <c:pt idx="72">
                  <c:v>9</c:v>
                </c:pt>
                <c:pt idx="73">
                  <c:v>44</c:v>
                </c:pt>
                <c:pt idx="74">
                  <c:v>6</c:v>
                </c:pt>
                <c:pt idx="75">
                  <c:v>3</c:v>
                </c:pt>
                <c:pt idx="7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0-485A-ABD9-CE0FB14C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4802720"/>
        <c:axId val="564800960"/>
      </c:barChart>
      <c:lineChart>
        <c:grouping val="standar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Cumulative Number (Left Axis)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Sheet1!$A$4:$A$80</c:f>
              <c:strCache>
                <c:ptCount val="76"/>
                <c:pt idx="0">
                  <c:v>1948</c:v>
                </c:pt>
                <c:pt idx="5">
                  <c:v>1953</c:v>
                </c:pt>
                <c:pt idx="10">
                  <c:v>1958</c:v>
                </c:pt>
                <c:pt idx="15">
                  <c:v>1963</c:v>
                </c:pt>
                <c:pt idx="20">
                  <c:v>1968</c:v>
                </c:pt>
                <c:pt idx="25">
                  <c:v>1973</c:v>
                </c:pt>
                <c:pt idx="30">
                  <c:v>1978</c:v>
                </c:pt>
                <c:pt idx="35">
                  <c:v>1983</c:v>
                </c:pt>
                <c:pt idx="40">
                  <c:v>1988</c:v>
                </c:pt>
                <c:pt idx="45">
                  <c:v>1993</c:v>
                </c:pt>
                <c:pt idx="50">
                  <c:v>1998</c:v>
                </c:pt>
                <c:pt idx="55">
                  <c:v>2003</c:v>
                </c:pt>
                <c:pt idx="60">
                  <c:v>2008</c:v>
                </c:pt>
                <c:pt idx="65">
                  <c:v>2013</c:v>
                </c:pt>
                <c:pt idx="70">
                  <c:v>2018</c:v>
                </c:pt>
                <c:pt idx="75">
                  <c:v>2023</c:v>
                </c:pt>
              </c:strCache>
            </c:strRef>
          </c:cat>
          <c:val>
            <c:numRef>
              <c:f>Sheet1!$B$4:$B$80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4</c:v>
                </c:pt>
                <c:pt idx="24">
                  <c:v>4</c:v>
                </c:pt>
                <c:pt idx="25">
                  <c:v>9</c:v>
                </c:pt>
                <c:pt idx="26">
                  <c:v>9</c:v>
                </c:pt>
                <c:pt idx="27">
                  <c:v>9</c:v>
                </c:pt>
                <c:pt idx="28">
                  <c:v>10</c:v>
                </c:pt>
                <c:pt idx="29">
                  <c:v>12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14</c:v>
                </c:pt>
                <c:pt idx="34">
                  <c:v>14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18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22</c:v>
                </c:pt>
                <c:pt idx="43">
                  <c:v>25</c:v>
                </c:pt>
                <c:pt idx="44">
                  <c:v>26</c:v>
                </c:pt>
                <c:pt idx="45">
                  <c:v>32</c:v>
                </c:pt>
                <c:pt idx="46">
                  <c:v>37</c:v>
                </c:pt>
                <c:pt idx="47">
                  <c:v>45</c:v>
                </c:pt>
                <c:pt idx="48">
                  <c:v>53</c:v>
                </c:pt>
                <c:pt idx="49">
                  <c:v>58</c:v>
                </c:pt>
                <c:pt idx="50">
                  <c:v>66</c:v>
                </c:pt>
                <c:pt idx="51">
                  <c:v>72</c:v>
                </c:pt>
                <c:pt idx="52">
                  <c:v>83</c:v>
                </c:pt>
                <c:pt idx="53">
                  <c:v>91</c:v>
                </c:pt>
                <c:pt idx="54">
                  <c:v>100</c:v>
                </c:pt>
                <c:pt idx="55">
                  <c:v>113</c:v>
                </c:pt>
                <c:pt idx="56">
                  <c:v>122</c:v>
                </c:pt>
                <c:pt idx="57">
                  <c:v>135</c:v>
                </c:pt>
                <c:pt idx="58">
                  <c:v>153</c:v>
                </c:pt>
                <c:pt idx="59">
                  <c:v>164</c:v>
                </c:pt>
                <c:pt idx="60">
                  <c:v>179</c:v>
                </c:pt>
                <c:pt idx="61">
                  <c:v>199</c:v>
                </c:pt>
                <c:pt idx="62">
                  <c:v>211</c:v>
                </c:pt>
                <c:pt idx="63">
                  <c:v>221</c:v>
                </c:pt>
                <c:pt idx="64">
                  <c:v>238</c:v>
                </c:pt>
                <c:pt idx="65">
                  <c:v>250</c:v>
                </c:pt>
                <c:pt idx="66">
                  <c:v>263</c:v>
                </c:pt>
                <c:pt idx="67">
                  <c:v>274</c:v>
                </c:pt>
                <c:pt idx="68">
                  <c:v>284</c:v>
                </c:pt>
                <c:pt idx="69">
                  <c:v>293</c:v>
                </c:pt>
                <c:pt idx="70">
                  <c:v>297</c:v>
                </c:pt>
                <c:pt idx="71">
                  <c:v>305</c:v>
                </c:pt>
                <c:pt idx="72">
                  <c:v>314</c:v>
                </c:pt>
                <c:pt idx="73">
                  <c:v>358</c:v>
                </c:pt>
                <c:pt idx="74">
                  <c:v>364</c:v>
                </c:pt>
                <c:pt idx="75">
                  <c:v>367</c:v>
                </c:pt>
                <c:pt idx="76">
                  <c:v>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EA0-485A-ABD9-CE0FB14CF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2114088"/>
        <c:axId val="112121128"/>
      </c:lineChart>
      <c:catAx>
        <c:axId val="11211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21128"/>
        <c:crosses val="autoZero"/>
        <c:auto val="1"/>
        <c:lblAlgn val="ctr"/>
        <c:lblOffset val="100"/>
        <c:noMultiLvlLbl val="0"/>
      </c:catAx>
      <c:valAx>
        <c:axId val="112121128"/>
        <c:scaling>
          <c:orientation val="minMax"/>
          <c:max val="4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114088"/>
        <c:crosses val="autoZero"/>
        <c:crossBetween val="between"/>
        <c:majorUnit val="50"/>
      </c:valAx>
      <c:valAx>
        <c:axId val="564800960"/>
        <c:scaling>
          <c:orientation val="minMax"/>
          <c:max val="45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802720"/>
        <c:crosses val="max"/>
        <c:crossBetween val="between"/>
      </c:valAx>
      <c:catAx>
        <c:axId val="564802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6480096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31465778316173E-2"/>
          <c:y val="0.54862968161589687"/>
          <c:w val="0.36461277676828857"/>
          <c:h val="0.170440174131192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64874412086246E-2"/>
          <c:y val="1.4642110546202885E-2"/>
          <c:w val="0.91786294442633487"/>
          <c:h val="0.9368444451814536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Sheet2!$C$3</c:f>
              <c:strCache>
                <c:ptCount val="1"/>
                <c:pt idx="0">
                  <c:v>New RTAs (Five-Year Rolling Average, Right Axis)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cat>
            <c:strRef>
              <c:f>Sheet2!$A$4:$A$80</c:f>
              <c:strCache>
                <c:ptCount val="76"/>
                <c:pt idx="0">
                  <c:v>1948</c:v>
                </c:pt>
                <c:pt idx="5">
                  <c:v>1953</c:v>
                </c:pt>
                <c:pt idx="10">
                  <c:v>1958</c:v>
                </c:pt>
                <c:pt idx="15">
                  <c:v>1963</c:v>
                </c:pt>
                <c:pt idx="20">
                  <c:v>1968</c:v>
                </c:pt>
                <c:pt idx="25">
                  <c:v>1973</c:v>
                </c:pt>
                <c:pt idx="30">
                  <c:v>1978</c:v>
                </c:pt>
                <c:pt idx="35">
                  <c:v>1983</c:v>
                </c:pt>
                <c:pt idx="40">
                  <c:v>1988</c:v>
                </c:pt>
                <c:pt idx="45">
                  <c:v>1993</c:v>
                </c:pt>
                <c:pt idx="50">
                  <c:v>1998</c:v>
                </c:pt>
                <c:pt idx="55">
                  <c:v>2003</c:v>
                </c:pt>
                <c:pt idx="60">
                  <c:v>2008</c:v>
                </c:pt>
                <c:pt idx="65">
                  <c:v>2013</c:v>
                </c:pt>
                <c:pt idx="70">
                  <c:v>2018</c:v>
                </c:pt>
                <c:pt idx="75">
                  <c:v>2023</c:v>
                </c:pt>
              </c:strCache>
            </c:strRef>
          </c:cat>
          <c:val>
            <c:numRef>
              <c:f>Sheet2!$C$4:$C$80</c:f>
              <c:numCache>
                <c:formatCode>0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0.2</c:v>
                </c:pt>
                <c:pt idx="11">
                  <c:v>0.2</c:v>
                </c:pt>
                <c:pt idx="12">
                  <c:v>0.4</c:v>
                </c:pt>
                <c:pt idx="13">
                  <c:v>0.6</c:v>
                </c:pt>
                <c:pt idx="14">
                  <c:v>0.6</c:v>
                </c:pt>
                <c:pt idx="15">
                  <c:v>0.4</c:v>
                </c:pt>
                <c:pt idx="16">
                  <c:v>0.4</c:v>
                </c:pt>
                <c:pt idx="17">
                  <c:v>0.2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0.2</c:v>
                </c:pt>
                <c:pt idx="24">
                  <c:v>0.2</c:v>
                </c:pt>
                <c:pt idx="25">
                  <c:v>1.2</c:v>
                </c:pt>
                <c:pt idx="26">
                  <c:v>1.2</c:v>
                </c:pt>
                <c:pt idx="27">
                  <c:v>1.2</c:v>
                </c:pt>
                <c:pt idx="28">
                  <c:v>1.2</c:v>
                </c:pt>
                <c:pt idx="29">
                  <c:v>1.6</c:v>
                </c:pt>
                <c:pt idx="30">
                  <c:v>0.6</c:v>
                </c:pt>
                <c:pt idx="31">
                  <c:v>0.6</c:v>
                </c:pt>
                <c:pt idx="32">
                  <c:v>0.6</c:v>
                </c:pt>
                <c:pt idx="33">
                  <c:v>0.8</c:v>
                </c:pt>
                <c:pt idx="34">
                  <c:v>0.4</c:v>
                </c:pt>
                <c:pt idx="35">
                  <c:v>0.8</c:v>
                </c:pt>
                <c:pt idx="36">
                  <c:v>1</c:v>
                </c:pt>
                <c:pt idx="37">
                  <c:v>1.2</c:v>
                </c:pt>
                <c:pt idx="38">
                  <c:v>0.8</c:v>
                </c:pt>
                <c:pt idx="39">
                  <c:v>1.2</c:v>
                </c:pt>
                <c:pt idx="40">
                  <c:v>1</c:v>
                </c:pt>
                <c:pt idx="41">
                  <c:v>1</c:v>
                </c:pt>
                <c:pt idx="42">
                  <c:v>0.8</c:v>
                </c:pt>
                <c:pt idx="43">
                  <c:v>1.4</c:v>
                </c:pt>
                <c:pt idx="44">
                  <c:v>1.2</c:v>
                </c:pt>
                <c:pt idx="45">
                  <c:v>2.2000000000000002</c:v>
                </c:pt>
                <c:pt idx="46">
                  <c:v>3</c:v>
                </c:pt>
                <c:pt idx="47">
                  <c:v>4.5999999999999996</c:v>
                </c:pt>
                <c:pt idx="48">
                  <c:v>5.6</c:v>
                </c:pt>
                <c:pt idx="49">
                  <c:v>6.4</c:v>
                </c:pt>
                <c:pt idx="50">
                  <c:v>6.8</c:v>
                </c:pt>
                <c:pt idx="51">
                  <c:v>7</c:v>
                </c:pt>
                <c:pt idx="52">
                  <c:v>7.6</c:v>
                </c:pt>
                <c:pt idx="53">
                  <c:v>7.6</c:v>
                </c:pt>
                <c:pt idx="54">
                  <c:v>8.4</c:v>
                </c:pt>
                <c:pt idx="55">
                  <c:v>9.4</c:v>
                </c:pt>
                <c:pt idx="56">
                  <c:v>10</c:v>
                </c:pt>
                <c:pt idx="57">
                  <c:v>10.4</c:v>
                </c:pt>
                <c:pt idx="58">
                  <c:v>12.4</c:v>
                </c:pt>
                <c:pt idx="59">
                  <c:v>12.8</c:v>
                </c:pt>
                <c:pt idx="60">
                  <c:v>13.2</c:v>
                </c:pt>
                <c:pt idx="61">
                  <c:v>15.4</c:v>
                </c:pt>
                <c:pt idx="62">
                  <c:v>15.2</c:v>
                </c:pt>
                <c:pt idx="63">
                  <c:v>13.6</c:v>
                </c:pt>
                <c:pt idx="64">
                  <c:v>14.8</c:v>
                </c:pt>
                <c:pt idx="65">
                  <c:v>14.2</c:v>
                </c:pt>
                <c:pt idx="66">
                  <c:v>12.8</c:v>
                </c:pt>
                <c:pt idx="67">
                  <c:v>12.6</c:v>
                </c:pt>
                <c:pt idx="68">
                  <c:v>12.6</c:v>
                </c:pt>
                <c:pt idx="69">
                  <c:v>11</c:v>
                </c:pt>
                <c:pt idx="70">
                  <c:v>9.4</c:v>
                </c:pt>
                <c:pt idx="71">
                  <c:v>8.4</c:v>
                </c:pt>
                <c:pt idx="72">
                  <c:v>8</c:v>
                </c:pt>
                <c:pt idx="73">
                  <c:v>14.8</c:v>
                </c:pt>
                <c:pt idx="74">
                  <c:v>14.2</c:v>
                </c:pt>
                <c:pt idx="75">
                  <c:v>14</c:v>
                </c:pt>
                <c:pt idx="76">
                  <c:v>12.8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63-4800-8366-C0767330A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4059360"/>
        <c:axId val="644056544"/>
      </c:barChart>
      <c:lineChart>
        <c:grouping val="standard"/>
        <c:varyColors val="0"/>
        <c:ser>
          <c:idx val="0"/>
          <c:order val="0"/>
          <c:tx>
            <c:strRef>
              <c:f>Sheet2!$B$3</c:f>
              <c:strCache>
                <c:ptCount val="1"/>
                <c:pt idx="0">
                  <c:v>Cumulative Number (Left Axis)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Sheet2!$A$4:$A$80</c:f>
              <c:strCache>
                <c:ptCount val="76"/>
                <c:pt idx="0">
                  <c:v>1948</c:v>
                </c:pt>
                <c:pt idx="5">
                  <c:v>1953</c:v>
                </c:pt>
                <c:pt idx="10">
                  <c:v>1958</c:v>
                </c:pt>
                <c:pt idx="15">
                  <c:v>1963</c:v>
                </c:pt>
                <c:pt idx="20">
                  <c:v>1968</c:v>
                </c:pt>
                <c:pt idx="25">
                  <c:v>1973</c:v>
                </c:pt>
                <c:pt idx="30">
                  <c:v>1978</c:v>
                </c:pt>
                <c:pt idx="35">
                  <c:v>1983</c:v>
                </c:pt>
                <c:pt idx="40">
                  <c:v>1988</c:v>
                </c:pt>
                <c:pt idx="45">
                  <c:v>1993</c:v>
                </c:pt>
                <c:pt idx="50">
                  <c:v>1998</c:v>
                </c:pt>
                <c:pt idx="55">
                  <c:v>2003</c:v>
                </c:pt>
                <c:pt idx="60">
                  <c:v>2008</c:v>
                </c:pt>
                <c:pt idx="65">
                  <c:v>2013</c:v>
                </c:pt>
                <c:pt idx="70">
                  <c:v>2018</c:v>
                </c:pt>
                <c:pt idx="75">
                  <c:v>2023</c:v>
                </c:pt>
              </c:strCache>
            </c:strRef>
          </c:cat>
          <c:val>
            <c:numRef>
              <c:f>Sheet2!$B$4:$B$80</c:f>
              <c:numCache>
                <c:formatCode>General</c:formatCode>
                <c:ptCount val="7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4</c:v>
                </c:pt>
                <c:pt idx="24">
                  <c:v>4</c:v>
                </c:pt>
                <c:pt idx="25">
                  <c:v>9</c:v>
                </c:pt>
                <c:pt idx="26">
                  <c:v>9</c:v>
                </c:pt>
                <c:pt idx="27">
                  <c:v>9</c:v>
                </c:pt>
                <c:pt idx="28">
                  <c:v>10</c:v>
                </c:pt>
                <c:pt idx="29">
                  <c:v>12</c:v>
                </c:pt>
                <c:pt idx="30">
                  <c:v>12</c:v>
                </c:pt>
                <c:pt idx="31">
                  <c:v>12</c:v>
                </c:pt>
                <c:pt idx="32">
                  <c:v>12</c:v>
                </c:pt>
                <c:pt idx="33">
                  <c:v>14</c:v>
                </c:pt>
                <c:pt idx="34">
                  <c:v>14</c:v>
                </c:pt>
                <c:pt idx="35">
                  <c:v>16</c:v>
                </c:pt>
                <c:pt idx="36">
                  <c:v>17</c:v>
                </c:pt>
                <c:pt idx="37">
                  <c:v>18</c:v>
                </c:pt>
                <c:pt idx="38">
                  <c:v>18</c:v>
                </c:pt>
                <c:pt idx="39">
                  <c:v>20</c:v>
                </c:pt>
                <c:pt idx="40">
                  <c:v>21</c:v>
                </c:pt>
                <c:pt idx="41">
                  <c:v>22</c:v>
                </c:pt>
                <c:pt idx="42">
                  <c:v>22</c:v>
                </c:pt>
                <c:pt idx="43">
                  <c:v>25</c:v>
                </c:pt>
                <c:pt idx="44">
                  <c:v>26</c:v>
                </c:pt>
                <c:pt idx="45">
                  <c:v>32</c:v>
                </c:pt>
                <c:pt idx="46">
                  <c:v>37</c:v>
                </c:pt>
                <c:pt idx="47">
                  <c:v>45</c:v>
                </c:pt>
                <c:pt idx="48">
                  <c:v>53</c:v>
                </c:pt>
                <c:pt idx="49">
                  <c:v>58</c:v>
                </c:pt>
                <c:pt idx="50">
                  <c:v>66</c:v>
                </c:pt>
                <c:pt idx="51">
                  <c:v>72</c:v>
                </c:pt>
                <c:pt idx="52">
                  <c:v>83</c:v>
                </c:pt>
                <c:pt idx="53">
                  <c:v>91</c:v>
                </c:pt>
                <c:pt idx="54">
                  <c:v>100</c:v>
                </c:pt>
                <c:pt idx="55">
                  <c:v>113</c:v>
                </c:pt>
                <c:pt idx="56">
                  <c:v>122</c:v>
                </c:pt>
                <c:pt idx="57">
                  <c:v>135</c:v>
                </c:pt>
                <c:pt idx="58">
                  <c:v>153</c:v>
                </c:pt>
                <c:pt idx="59">
                  <c:v>164</c:v>
                </c:pt>
                <c:pt idx="60">
                  <c:v>179</c:v>
                </c:pt>
                <c:pt idx="61">
                  <c:v>199</c:v>
                </c:pt>
                <c:pt idx="62">
                  <c:v>211</c:v>
                </c:pt>
                <c:pt idx="63">
                  <c:v>221</c:v>
                </c:pt>
                <c:pt idx="64">
                  <c:v>238</c:v>
                </c:pt>
                <c:pt idx="65">
                  <c:v>250</c:v>
                </c:pt>
                <c:pt idx="66">
                  <c:v>263</c:v>
                </c:pt>
                <c:pt idx="67">
                  <c:v>274</c:v>
                </c:pt>
                <c:pt idx="68">
                  <c:v>284</c:v>
                </c:pt>
                <c:pt idx="69">
                  <c:v>293</c:v>
                </c:pt>
                <c:pt idx="70">
                  <c:v>297</c:v>
                </c:pt>
                <c:pt idx="71">
                  <c:v>305</c:v>
                </c:pt>
                <c:pt idx="72">
                  <c:v>314</c:v>
                </c:pt>
                <c:pt idx="73">
                  <c:v>358</c:v>
                </c:pt>
                <c:pt idx="74">
                  <c:v>364</c:v>
                </c:pt>
                <c:pt idx="75">
                  <c:v>367</c:v>
                </c:pt>
                <c:pt idx="76">
                  <c:v>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E63-4800-8366-C0767330A8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4056896"/>
        <c:axId val="644057248"/>
      </c:lineChart>
      <c:catAx>
        <c:axId val="64405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057248"/>
        <c:crosses val="autoZero"/>
        <c:auto val="1"/>
        <c:lblAlgn val="ctr"/>
        <c:lblOffset val="100"/>
        <c:noMultiLvlLbl val="0"/>
      </c:catAx>
      <c:valAx>
        <c:axId val="64405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056896"/>
        <c:crosses val="autoZero"/>
        <c:crossBetween val="between"/>
      </c:valAx>
      <c:valAx>
        <c:axId val="644056544"/>
        <c:scaling>
          <c:orientation val="minMax"/>
          <c:max val="15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4059360"/>
        <c:crosses val="max"/>
        <c:crossBetween val="between"/>
        <c:majorUnit val="3"/>
      </c:valAx>
      <c:catAx>
        <c:axId val="644059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44056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98976145050408E-2"/>
          <c:y val="0.50039801361360259"/>
          <c:w val="0.49917976922084317"/>
          <c:h val="0.175725601872719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8F779-2FE1-431C-906C-49433F32F59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F5BF-3A6F-4AEF-B496-F6404AE99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37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791445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26509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612340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84840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26226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91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21810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64202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48499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65957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6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22579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16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68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3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59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6721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856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7C038-5DBD-40AC-B5D4-E7EE945CE8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19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067569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09548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2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151931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46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16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83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988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389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47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278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70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98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4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54367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73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85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331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A7C038-5DBD-40AC-B5D4-E7EE945CE81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941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7C038-5DBD-40AC-B5D4-E7EE945CE8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5052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A7C038-5DBD-40AC-B5D4-E7EE945CE8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4079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49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240571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50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9814014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5935593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52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81766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308774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88028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2031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260597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F5F8D0AD-0980-4D11-A9AC-69BCB7C95CB9}"/>
              </a:ext>
            </a:extLst>
          </p:cNvPr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</a:rPr>
              <a:t>Linklaters Trade Institute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AD51356-67D8-4BD3-B007-A2F62B57C7AE}"/>
              </a:ext>
            </a:extLst>
          </p:cNvPr>
          <p:cNvSpPr txBox="1">
            <a:spLocks/>
          </p:cNvSpPr>
          <p:nvPr/>
        </p:nvSpPr>
        <p:spPr>
          <a:xfrm>
            <a:off x="88008" y="9737697"/>
            <a:ext cx="3088096" cy="512604"/>
          </a:xfrm>
          <a:prstGeom prst="rect">
            <a:avLst/>
          </a:prstGeom>
        </p:spPr>
        <p:txBody>
          <a:bodyPr vert="horz" lIns="94936" tIns="47468" rIns="94936" bIns="47468" rtlCol="0" anchor="b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prstClr val="black"/>
                </a:solidFill>
              </a:rPr>
              <a:t>Deep Dive: Public Procurement</a:t>
            </a:r>
          </a:p>
          <a:p>
            <a:r>
              <a:rPr lang="en-GB" dirty="0">
                <a:solidFill>
                  <a:prstClr val="black"/>
                </a:solidFill>
              </a:rPr>
              <a:t>Day Two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6737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5DEC4-8A71-E9C8-2E53-B81EC3C6B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89911-64D2-F5A4-BCC4-50B7B5CAA4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E30A4-848F-1380-BEAB-FCC66B9D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A8F54-28BA-20F2-5F99-3F15B7B8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F220A-155C-08FF-69EB-E2B15DBA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90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EE0D-5696-FF1D-3F9D-94839C46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EA80B-8DB5-4F2F-4DAF-C93510B81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FE6F7-AC62-107F-60A4-366327C8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A09B7-9AC9-F80C-9DFE-5CD2919C3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A51C5-6484-D914-265F-43E7C8FB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3C4272-BA49-690A-298C-1FEC3BC3C7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E1247A-5CC4-3E61-E7E8-2615C91EA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546BF-3D8B-9F99-3C38-30E5F48E7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26FDA-0F6C-1258-019A-8DAAC8EBE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0082F-3F11-4DA4-4EC1-50C7C948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7832-168D-0E5D-3FED-B65578C9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FF101-B3EF-8D47-51BA-5FB31DC41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C7811-F728-A89E-19F4-82130E61F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C3E57-E847-9636-8BD6-1492AA77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B6201-7FE3-C1B8-E5AC-AA842C921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B417-199E-6B36-41E7-65E5FC69C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8170D-FF65-921A-D3B7-42E8893FF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06B43-945F-72A5-07C0-FAFEA15A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1D3C8-CEB8-1FBA-CFBB-1F6A2A93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881A9-4A99-2310-3D40-A6FF8ACF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9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B344-D60C-554F-DD1B-08112AE0C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2DFF-0DA7-990A-0908-6E5A9B5C81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183CEA-A2CC-1173-EBA4-7EFA073D5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F2AE2-EB57-A4A5-3EC6-154A4F0D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017E6-7CB2-A1E0-0993-23CC28A1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B73E84-E3FE-F07F-5F19-2D0012FBD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265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AD0B-77EB-50E2-1E02-57D4CBE0A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B307F-A1E3-B1F5-444B-3A350A3F5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4FCFFE-BE69-2D94-8CED-EC83FBFE5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F532D-1F30-573A-CA63-3FE7938FF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75194F-6303-A6F7-D5A3-AC9B27AD7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D9E1B-098A-FA10-2BC0-02254300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432A8-D2BF-91E1-CE84-0CD1DC6DB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9A627-05FF-AE7D-CD10-02B52EB49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1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76C07-A599-F9CF-163D-D0FF2AC52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E49F1-41EA-D1F4-6094-1FE99341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B8500-CD09-0040-7728-CF7FB9C4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EFA973-922A-5E42-E760-14F41DC5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1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119E53-2413-9E51-32B9-A69FEFB4B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F8883-BD87-A073-70B3-D3CB33CDC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C71B45-DC98-2BA8-E306-87530FED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7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68A7-90EF-6A9D-7482-66BAAEBC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0443C-8810-D601-8D8A-DB21BB65D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F4DC5-8EEB-9F24-85AE-A80472C5F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FE19F-CF78-A1C5-294A-784961C4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44FAA5-9E87-E044-C29C-13FEA752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9976B-D745-5F3F-67EC-9EEB4E1E8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25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992E-D4B4-4E7D-9910-81248DE1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AFE557-7EC9-6501-DC98-FEBE1E2CD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DC31C-20DE-4F3D-AD53-17B263F23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095EA-18B6-0F44-E5DC-9D24BB00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93F9-8CA7-BB4A-9A21-C418A9AC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FA8AC-6272-4747-9AEC-A830EBF2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4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85786-45BE-B200-1A0A-29857E8D3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46B82-71EA-44BB-212F-CA9EAFC95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85101C-6D14-E2B8-9C06-D5D8B3738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E0258-01B8-4DA7-8ADF-B5F1B08F1C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82B68-33B1-69E4-07EF-26EA5D5B2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B3363-1AB4-A8D6-4510-428EB9CB6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466B0-2526-4FDA-A100-0D57E9E09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gif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35.png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32.jpeg"/><Relationship Id="rId9" Type="http://schemas.openxmlformats.org/officeDocument/2006/relationships/image" Target="../media/image3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41.png"/><Relationship Id="rId5" Type="http://schemas.openxmlformats.org/officeDocument/2006/relationships/image" Target="../media/image24.png"/><Relationship Id="rId10" Type="http://schemas.openxmlformats.org/officeDocument/2006/relationships/image" Target="../media/image40.jp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1"/>
          <p:cNvSpPr txBox="1">
            <a:spLocks/>
          </p:cNvSpPr>
          <p:nvPr/>
        </p:nvSpPr>
        <p:spPr>
          <a:xfrm>
            <a:off x="2565734" y="2597970"/>
            <a:ext cx="7060533" cy="129610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endParaRPr lang="en-GB" sz="4000" dirty="0">
              <a:solidFill>
                <a:srgbClr val="0066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C9E2C-1C59-1C17-8660-E6F0F5774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9246268" y="-1"/>
            <a:ext cx="2941099" cy="259797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A67BC11B-5474-4918-8FC3-C537A5C8266E}"/>
              </a:ext>
            </a:extLst>
          </p:cNvPr>
          <p:cNvSpPr txBox="1">
            <a:spLocks noChangeArrowheads="1"/>
          </p:cNvSpPr>
          <p:nvPr/>
        </p:nvSpPr>
        <p:spPr>
          <a:xfrm>
            <a:off x="928686" y="2833841"/>
            <a:ext cx="10120770" cy="8237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A Short History of the Trading System</a:t>
            </a:r>
          </a:p>
        </p:txBody>
      </p:sp>
    </p:spTree>
    <p:extLst>
      <p:ext uri="{BB962C8B-B14F-4D97-AF65-F5344CB8AC3E}">
        <p14:creationId xmlns:p14="http://schemas.microsoft.com/office/powerpoint/2010/main" val="8900247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1693229" y="106214"/>
            <a:ext cx="8805541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British Leadership, Late 19th Century: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Bilateral Treaties with MFN Clauses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1ECAF3-684C-D680-3A36-AD43C7D0A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A2E2D2-27DA-FCE2-FB52-C35AACCE0328}"/>
              </a:ext>
            </a:extLst>
          </p:cNvPr>
          <p:cNvSpPr/>
          <p:nvPr/>
        </p:nvSpPr>
        <p:spPr>
          <a:xfrm>
            <a:off x="10264113" y="2150568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62D5D8-D9AC-F70F-A9F1-32A2652E0C4F}"/>
              </a:ext>
            </a:extLst>
          </p:cNvPr>
          <p:cNvCxnSpPr>
            <a:cxnSpLocks/>
          </p:cNvCxnSpPr>
          <p:nvPr/>
        </p:nvCxnSpPr>
        <p:spPr>
          <a:xfrm>
            <a:off x="3328147" y="2743200"/>
            <a:ext cx="888626" cy="6858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853A181-1C44-C7F7-A9B8-F22BB99130A4}"/>
              </a:ext>
            </a:extLst>
          </p:cNvPr>
          <p:cNvCxnSpPr>
            <a:cxnSpLocks/>
          </p:cNvCxnSpPr>
          <p:nvPr/>
        </p:nvCxnSpPr>
        <p:spPr>
          <a:xfrm>
            <a:off x="2896722" y="3088342"/>
            <a:ext cx="1739479" cy="2500407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F29170-A2FF-DDFF-8D5A-239A4B1B624F}"/>
              </a:ext>
            </a:extLst>
          </p:cNvPr>
          <p:cNvCxnSpPr>
            <a:cxnSpLocks/>
          </p:cNvCxnSpPr>
          <p:nvPr/>
        </p:nvCxnSpPr>
        <p:spPr>
          <a:xfrm>
            <a:off x="3407711" y="2346140"/>
            <a:ext cx="3019983" cy="1606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12636-5036-B0B9-56CE-ABFCF1F981C3}"/>
              </a:ext>
            </a:extLst>
          </p:cNvPr>
          <p:cNvCxnSpPr>
            <a:cxnSpLocks/>
          </p:cNvCxnSpPr>
          <p:nvPr/>
        </p:nvCxnSpPr>
        <p:spPr>
          <a:xfrm>
            <a:off x="5056093" y="4724400"/>
            <a:ext cx="0" cy="7620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905017-ED6E-E951-91B9-18FEEFEA0E7C}"/>
              </a:ext>
            </a:extLst>
          </p:cNvPr>
          <p:cNvCxnSpPr>
            <a:cxnSpLocks/>
          </p:cNvCxnSpPr>
          <p:nvPr/>
        </p:nvCxnSpPr>
        <p:spPr>
          <a:xfrm flipH="1">
            <a:off x="5754547" y="2759262"/>
            <a:ext cx="1116106" cy="669739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2BABA4-1F14-08A2-671D-9C3750B4ED35}"/>
              </a:ext>
            </a:extLst>
          </p:cNvPr>
          <p:cNvCxnSpPr>
            <a:cxnSpLocks/>
          </p:cNvCxnSpPr>
          <p:nvPr/>
        </p:nvCxnSpPr>
        <p:spPr>
          <a:xfrm flipH="1">
            <a:off x="5589493" y="2971800"/>
            <a:ext cx="1485900" cy="2730126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A967C83-48DC-FBE9-68BC-9F26EFD65E55}"/>
              </a:ext>
            </a:extLst>
          </p:cNvPr>
          <p:cNvSpPr/>
          <p:nvPr/>
        </p:nvSpPr>
        <p:spPr>
          <a:xfrm>
            <a:off x="6427693" y="1752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AC745F-1C30-88AC-B97A-2C5DB8B071C8}"/>
              </a:ext>
            </a:extLst>
          </p:cNvPr>
          <p:cNvSpPr/>
          <p:nvPr/>
        </p:nvSpPr>
        <p:spPr>
          <a:xfrm>
            <a:off x="4446493" y="5410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EF3DFB-16A2-370C-D546-A292717C412D}"/>
              </a:ext>
            </a:extLst>
          </p:cNvPr>
          <p:cNvSpPr/>
          <p:nvPr/>
        </p:nvSpPr>
        <p:spPr>
          <a:xfrm>
            <a:off x="2209800" y="18288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E639F1-56BB-2106-92BC-0BC965D39499}"/>
              </a:ext>
            </a:extLst>
          </p:cNvPr>
          <p:cNvSpPr/>
          <p:nvPr/>
        </p:nvSpPr>
        <p:spPr>
          <a:xfrm>
            <a:off x="4065493" y="2895600"/>
            <a:ext cx="1981200" cy="1752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Kingdom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3171BA-C889-D16F-2E47-580006ED695E}"/>
              </a:ext>
            </a:extLst>
          </p:cNvPr>
          <p:cNvSpPr/>
          <p:nvPr/>
        </p:nvSpPr>
        <p:spPr>
          <a:xfrm>
            <a:off x="8216153" y="2241549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9B6DE-8D8F-356A-F191-4DA6830229AA}"/>
              </a:ext>
            </a:extLst>
          </p:cNvPr>
          <p:cNvSpPr/>
          <p:nvPr/>
        </p:nvSpPr>
        <p:spPr>
          <a:xfrm>
            <a:off x="9074847" y="3866029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AF23F3-B3E0-B336-6F18-7308FD83C8A7}"/>
              </a:ext>
            </a:extLst>
          </p:cNvPr>
          <p:cNvSpPr/>
          <p:nvPr/>
        </p:nvSpPr>
        <p:spPr>
          <a:xfrm>
            <a:off x="7046420" y="4599639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4870D32-99DD-6FFB-AAD4-676C1D63E8C8}"/>
              </a:ext>
            </a:extLst>
          </p:cNvPr>
          <p:cNvSpPr/>
          <p:nvPr/>
        </p:nvSpPr>
        <p:spPr>
          <a:xfrm>
            <a:off x="271912" y="4655307"/>
            <a:ext cx="7305439" cy="137160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 first major steps in transforming theory into practice were the repeal of the Corn Laws (1846) and negotiation of the Cobden-Chevalier Treaty with France (1860).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BFFE6E-6DCB-0540-AB8B-D51E41A7E8C6}"/>
              </a:ext>
            </a:extLst>
          </p:cNvPr>
          <p:cNvSpPr/>
          <p:nvPr/>
        </p:nvSpPr>
        <p:spPr>
          <a:xfrm>
            <a:off x="8227521" y="4083236"/>
            <a:ext cx="3402334" cy="2071169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These developments also coincide with a renewed scramble for colonies (especially in Africa) in the second colonial wave. </a:t>
            </a:r>
          </a:p>
        </p:txBody>
      </p:sp>
    </p:spTree>
    <p:extLst>
      <p:ext uri="{BB962C8B-B14F-4D97-AF65-F5344CB8AC3E}">
        <p14:creationId xmlns:p14="http://schemas.microsoft.com/office/powerpoint/2010/main" val="35929166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591349" y="106214"/>
            <a:ext cx="9907421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System Falls Apart after World War I and the Start of the Great Depression in 1929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1ECAF3-684C-D680-3A36-AD43C7D0A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A2E2D2-27DA-FCE2-FB52-C35AACCE0328}"/>
              </a:ext>
            </a:extLst>
          </p:cNvPr>
          <p:cNvSpPr/>
          <p:nvPr/>
        </p:nvSpPr>
        <p:spPr>
          <a:xfrm>
            <a:off x="6894020" y="4447239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A967C83-48DC-FBE9-68BC-9F26EFD65E55}"/>
              </a:ext>
            </a:extLst>
          </p:cNvPr>
          <p:cNvSpPr/>
          <p:nvPr/>
        </p:nvSpPr>
        <p:spPr>
          <a:xfrm>
            <a:off x="6427693" y="1752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AC745F-1C30-88AC-B97A-2C5DB8B071C8}"/>
              </a:ext>
            </a:extLst>
          </p:cNvPr>
          <p:cNvSpPr/>
          <p:nvPr/>
        </p:nvSpPr>
        <p:spPr>
          <a:xfrm>
            <a:off x="4446493" y="5410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EF3DFB-16A2-370C-D546-A292717C412D}"/>
              </a:ext>
            </a:extLst>
          </p:cNvPr>
          <p:cNvSpPr/>
          <p:nvPr/>
        </p:nvSpPr>
        <p:spPr>
          <a:xfrm>
            <a:off x="2209800" y="18288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E639F1-56BB-2106-92BC-0BC965D39499}"/>
              </a:ext>
            </a:extLst>
          </p:cNvPr>
          <p:cNvSpPr/>
          <p:nvPr/>
        </p:nvSpPr>
        <p:spPr>
          <a:xfrm>
            <a:off x="4065493" y="2895600"/>
            <a:ext cx="1981200" cy="1752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Kingdom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33171BA-C889-D16F-2E47-580006ED695E}"/>
              </a:ext>
            </a:extLst>
          </p:cNvPr>
          <p:cNvSpPr/>
          <p:nvPr/>
        </p:nvSpPr>
        <p:spPr>
          <a:xfrm>
            <a:off x="8216153" y="2241549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F9B6DE-8D8F-356A-F191-4DA6830229AA}"/>
              </a:ext>
            </a:extLst>
          </p:cNvPr>
          <p:cNvSpPr/>
          <p:nvPr/>
        </p:nvSpPr>
        <p:spPr>
          <a:xfrm>
            <a:off x="9074847" y="3866029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BFFE6E-6DCB-0540-AB8B-D51E41A7E8C6}"/>
              </a:ext>
            </a:extLst>
          </p:cNvPr>
          <p:cNvSpPr/>
          <p:nvPr/>
        </p:nvSpPr>
        <p:spPr>
          <a:xfrm>
            <a:off x="83788" y="3108225"/>
            <a:ext cx="3493452" cy="3664901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Countries stop negotiating market-opening treaties, and violate the existing treaties by erecting high tariff barriers. Some also negotiate “clearing agreements” that depend more on the state than the market to determine outcomes.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9364118-17F5-C755-C14E-A972A0E4688B}"/>
              </a:ext>
            </a:extLst>
          </p:cNvPr>
          <p:cNvSpPr/>
          <p:nvPr/>
        </p:nvSpPr>
        <p:spPr>
          <a:xfrm>
            <a:off x="10264113" y="2150568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874632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868017" y="248350"/>
            <a:ext cx="8971193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U.S. Leadership, 1934-1946: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Reciprocal Trade Agreements with MFN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BDEBBA-A266-DE1C-CA54-9F938F11C0C8}"/>
              </a:ext>
            </a:extLst>
          </p:cNvPr>
          <p:cNvCxnSpPr>
            <a:cxnSpLocks/>
          </p:cNvCxnSpPr>
          <p:nvPr/>
        </p:nvCxnSpPr>
        <p:spPr>
          <a:xfrm>
            <a:off x="4196044" y="2728074"/>
            <a:ext cx="2090456" cy="1218825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6872C9-76EF-C3A1-B217-2F9F143D7045}"/>
              </a:ext>
            </a:extLst>
          </p:cNvPr>
          <p:cNvCxnSpPr>
            <a:cxnSpLocks/>
          </p:cNvCxnSpPr>
          <p:nvPr/>
        </p:nvCxnSpPr>
        <p:spPr>
          <a:xfrm>
            <a:off x="3639182" y="2483596"/>
            <a:ext cx="1351918" cy="292660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79D69A-9C40-626A-80D5-3D78864315B6}"/>
              </a:ext>
            </a:extLst>
          </p:cNvPr>
          <p:cNvCxnSpPr>
            <a:cxnSpLocks/>
          </p:cNvCxnSpPr>
          <p:nvPr/>
        </p:nvCxnSpPr>
        <p:spPr>
          <a:xfrm>
            <a:off x="3791514" y="2314018"/>
            <a:ext cx="3019983" cy="1606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CE69A3-1860-A44F-94F5-FB5759F6B3FF}"/>
              </a:ext>
            </a:extLst>
          </p:cNvPr>
          <p:cNvCxnSpPr>
            <a:cxnSpLocks/>
          </p:cNvCxnSpPr>
          <p:nvPr/>
        </p:nvCxnSpPr>
        <p:spPr>
          <a:xfrm flipH="1">
            <a:off x="5562600" y="4926852"/>
            <a:ext cx="1066800" cy="788148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FFC6FA5-6736-3383-263E-E779BD463188}"/>
              </a:ext>
            </a:extLst>
          </p:cNvPr>
          <p:cNvCxnSpPr>
            <a:cxnSpLocks/>
          </p:cNvCxnSpPr>
          <p:nvPr/>
        </p:nvCxnSpPr>
        <p:spPr>
          <a:xfrm>
            <a:off x="6438901" y="2713691"/>
            <a:ext cx="543241" cy="117251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7A0FB5-C06E-84EA-AB8D-21198A40E9F3}"/>
              </a:ext>
            </a:extLst>
          </p:cNvPr>
          <p:cNvCxnSpPr>
            <a:cxnSpLocks/>
          </p:cNvCxnSpPr>
          <p:nvPr/>
        </p:nvCxnSpPr>
        <p:spPr>
          <a:xfrm flipH="1">
            <a:off x="4953000" y="2826312"/>
            <a:ext cx="1485900" cy="2730126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DCED25-5522-56DD-B08F-F44D0F554224}"/>
              </a:ext>
            </a:extLst>
          </p:cNvPr>
          <p:cNvCxnSpPr>
            <a:cxnSpLocks/>
          </p:cNvCxnSpPr>
          <p:nvPr/>
        </p:nvCxnSpPr>
        <p:spPr>
          <a:xfrm>
            <a:off x="3639182" y="4926852"/>
            <a:ext cx="1123318" cy="1038226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46DA12-E7AD-CBF4-1C9A-A4A8547ED7E3}"/>
              </a:ext>
            </a:extLst>
          </p:cNvPr>
          <p:cNvCxnSpPr>
            <a:cxnSpLocks/>
          </p:cNvCxnSpPr>
          <p:nvPr/>
        </p:nvCxnSpPr>
        <p:spPr>
          <a:xfrm flipH="1">
            <a:off x="3238500" y="3048001"/>
            <a:ext cx="304800" cy="838201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9CBCF1-A1BE-6CCF-1444-F5862CE654CA}"/>
              </a:ext>
            </a:extLst>
          </p:cNvPr>
          <p:cNvCxnSpPr>
            <a:cxnSpLocks/>
          </p:cNvCxnSpPr>
          <p:nvPr/>
        </p:nvCxnSpPr>
        <p:spPr>
          <a:xfrm flipH="1">
            <a:off x="3886201" y="2793253"/>
            <a:ext cx="2094707" cy="1067453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CC2EF9-0950-4599-76DF-EE64BE25F5F2}"/>
              </a:ext>
            </a:extLst>
          </p:cNvPr>
          <p:cNvCxnSpPr>
            <a:cxnSpLocks/>
          </p:cNvCxnSpPr>
          <p:nvPr/>
        </p:nvCxnSpPr>
        <p:spPr>
          <a:xfrm flipH="1">
            <a:off x="4055190" y="4294841"/>
            <a:ext cx="2655330" cy="5701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8BED1A6-342F-811C-A057-5EEC3FEBDC73}"/>
              </a:ext>
            </a:extLst>
          </p:cNvPr>
          <p:cNvSpPr/>
          <p:nvPr/>
        </p:nvSpPr>
        <p:spPr>
          <a:xfrm>
            <a:off x="6019800" y="3440952"/>
            <a:ext cx="1981200" cy="1752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Kingdom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844DDA-FABA-E064-6C0E-6C9F71163562}"/>
              </a:ext>
            </a:extLst>
          </p:cNvPr>
          <p:cNvSpPr/>
          <p:nvPr/>
        </p:nvSpPr>
        <p:spPr>
          <a:xfrm>
            <a:off x="2133600" y="3456640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12265D-D272-2ECE-2FCD-5DAE59D91997}"/>
              </a:ext>
            </a:extLst>
          </p:cNvPr>
          <p:cNvSpPr/>
          <p:nvPr/>
        </p:nvSpPr>
        <p:spPr>
          <a:xfrm>
            <a:off x="4343400" y="5410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F9E8512-0548-19C0-CB5B-929BECCD66F3}"/>
              </a:ext>
            </a:extLst>
          </p:cNvPr>
          <p:cNvSpPr/>
          <p:nvPr/>
        </p:nvSpPr>
        <p:spPr>
          <a:xfrm>
            <a:off x="2895600" y="18288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31F8BEC-5A22-9F9F-FF6C-EA7833FEEF68}"/>
              </a:ext>
            </a:extLst>
          </p:cNvPr>
          <p:cNvSpPr/>
          <p:nvPr/>
        </p:nvSpPr>
        <p:spPr>
          <a:xfrm>
            <a:off x="5791200" y="1752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C79DC7-0B99-3F22-3D38-6FD84F2A25E4}"/>
              </a:ext>
            </a:extLst>
          </p:cNvPr>
          <p:cNvSpPr/>
          <p:nvPr/>
        </p:nvSpPr>
        <p:spPr>
          <a:xfrm>
            <a:off x="8285306" y="241412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C748DDC-7C02-2E86-A807-BB3C553BB73F}"/>
              </a:ext>
            </a:extLst>
          </p:cNvPr>
          <p:cNvSpPr/>
          <p:nvPr/>
        </p:nvSpPr>
        <p:spPr>
          <a:xfrm>
            <a:off x="9144000" y="403860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5F5927-83BD-2011-2103-AA4E28FCBC2A}"/>
              </a:ext>
            </a:extLst>
          </p:cNvPr>
          <p:cNvSpPr/>
          <p:nvPr/>
        </p:nvSpPr>
        <p:spPr>
          <a:xfrm>
            <a:off x="7772400" y="525780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CA8266-EC38-1005-B517-D98AA0EE7FD7}"/>
              </a:ext>
            </a:extLst>
          </p:cNvPr>
          <p:cNvSpPr/>
          <p:nvPr/>
        </p:nvSpPr>
        <p:spPr>
          <a:xfrm>
            <a:off x="5334000" y="1587607"/>
            <a:ext cx="4517092" cy="1692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 United States made important legal reforms in 1923 and 1934 that made the negotiation of this network possible.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C09F87-AB79-8053-958B-6D09E39990FC}"/>
              </a:ext>
            </a:extLst>
          </p:cNvPr>
          <p:cNvSpPr/>
          <p:nvPr/>
        </p:nvSpPr>
        <p:spPr>
          <a:xfrm>
            <a:off x="429065" y="1935033"/>
            <a:ext cx="2809434" cy="1981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The major difference between these agreements and today’s FTAs is in the MFN clauses.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075849-3F2A-C0DD-B7F4-73322A67FDB0}"/>
              </a:ext>
            </a:extLst>
          </p:cNvPr>
          <p:cNvSpPr/>
          <p:nvPr/>
        </p:nvSpPr>
        <p:spPr>
          <a:xfrm>
            <a:off x="3026708" y="4643719"/>
            <a:ext cx="3784788" cy="1981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This is followed by extension of MFN treatment to all U.S. partners in 1942, and negotiation of the GATT (and the ITO) in 1947.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BF749C0-5531-DA39-0044-7CDF406D6E88}"/>
              </a:ext>
            </a:extLst>
          </p:cNvPr>
          <p:cNvSpPr/>
          <p:nvPr/>
        </p:nvSpPr>
        <p:spPr>
          <a:xfrm>
            <a:off x="10264113" y="2150568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0F53FD-99BA-0413-D95F-C0387ABE0912}"/>
              </a:ext>
            </a:extLst>
          </p:cNvPr>
          <p:cNvSpPr/>
          <p:nvPr/>
        </p:nvSpPr>
        <p:spPr>
          <a:xfrm>
            <a:off x="7581937" y="4242054"/>
            <a:ext cx="3784788" cy="1981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Note that the ITO never came into effect because the U.S. Congress would not approve the Havana Charter of this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5126055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A9E9AF-0D7D-64E0-DBDE-7B1C2EF08A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704491"/>
              </p:ext>
            </p:extLst>
          </p:nvPr>
        </p:nvGraphicFramePr>
        <p:xfrm>
          <a:off x="529510" y="1849955"/>
          <a:ext cx="10036498" cy="4416534"/>
        </p:xfrm>
        <a:graphic>
          <a:graphicData uri="http://schemas.openxmlformats.org/drawingml/2006/table">
            <a:tbl>
              <a:tblPr firstRow="1" firstCol="1" bandRow="1"/>
              <a:tblGrid>
                <a:gridCol w="993311">
                  <a:extLst>
                    <a:ext uri="{9D8B030D-6E8A-4147-A177-3AD203B41FA5}">
                      <a16:colId xmlns:a16="http://schemas.microsoft.com/office/drawing/2014/main" val="4029057046"/>
                    </a:ext>
                  </a:extLst>
                </a:gridCol>
                <a:gridCol w="2064165">
                  <a:extLst>
                    <a:ext uri="{9D8B030D-6E8A-4147-A177-3AD203B41FA5}">
                      <a16:colId xmlns:a16="http://schemas.microsoft.com/office/drawing/2014/main" val="2469064309"/>
                    </a:ext>
                  </a:extLst>
                </a:gridCol>
                <a:gridCol w="1837440">
                  <a:extLst>
                    <a:ext uri="{9D8B030D-6E8A-4147-A177-3AD203B41FA5}">
                      <a16:colId xmlns:a16="http://schemas.microsoft.com/office/drawing/2014/main" val="762011333"/>
                    </a:ext>
                  </a:extLst>
                </a:gridCol>
                <a:gridCol w="1951172">
                  <a:extLst>
                    <a:ext uri="{9D8B030D-6E8A-4147-A177-3AD203B41FA5}">
                      <a16:colId xmlns:a16="http://schemas.microsoft.com/office/drawing/2014/main" val="3667832348"/>
                    </a:ext>
                  </a:extLst>
                </a:gridCol>
                <a:gridCol w="1395804">
                  <a:extLst>
                    <a:ext uri="{9D8B030D-6E8A-4147-A177-3AD203B41FA5}">
                      <a16:colId xmlns:a16="http://schemas.microsoft.com/office/drawing/2014/main" val="4250266711"/>
                    </a:ext>
                  </a:extLst>
                </a:gridCol>
                <a:gridCol w="1794606">
                  <a:extLst>
                    <a:ext uri="{9D8B030D-6E8A-4147-A177-3AD203B41FA5}">
                      <a16:colId xmlns:a16="http://schemas.microsoft.com/office/drawing/2014/main" val="3130817509"/>
                    </a:ext>
                  </a:extLst>
                </a:gridCol>
              </a:tblGrid>
              <a:tr h="23087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Allied and Related States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190995"/>
                  </a:ext>
                </a:extLst>
              </a:tr>
              <a:tr h="2093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Combatants</a:t>
                      </a:r>
                      <a:endParaRPr lang="en-US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Occupied by Axis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Declaration of War Only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Neutrals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Axis Powers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453078"/>
                  </a:ext>
                </a:extLst>
              </a:tr>
              <a:tr h="17280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Trade Agreement Partners of the United States by 1943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Major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Canada	  </a:t>
                      </a: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Brazil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U.K.	  Mexico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Belgium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Czechoslovakia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France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Luxembourg</a:t>
                      </a: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Netherlands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Argentina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	Honduras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Colombia 	</a:t>
                      </a: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Iran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Costa Rica 	Nicaragua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Cuba 	Peru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Ecuador 	</a:t>
                      </a: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Turkey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Salvador 	Uruguay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Guatemala 	</a:t>
                      </a: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Venezuela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Haiti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Iceland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Sweden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Switzerland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15106"/>
                  </a:ext>
                </a:extLst>
              </a:tr>
              <a:tr h="22188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 Other States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Major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	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China	  Australia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05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OVIET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</a:t>
                      </a:r>
                      <a:r>
                        <a:rPr lang="en-US" sz="105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NION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New Zealand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9055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South Africa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676910" algn="l"/>
                        </a:tabLs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Denmark</a:t>
                      </a: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Lithuania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676910" algn="l"/>
                        </a:tabLs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Estonia</a:t>
                      </a: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Norway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676910" algn="l"/>
                        </a:tabLs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Ethiopia	Philippines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676910" algn="l"/>
                        </a:tabLs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Greece</a:t>
                      </a: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676910" algn="l"/>
                        </a:tabLs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Latvia</a:t>
                      </a: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200" b="1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050" b="1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UGOSLAVIA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876935" algn="l"/>
                        </a:tabLst>
                      </a:pPr>
                      <a:r>
                        <a:rPr lang="en-US" sz="1200" b="1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Bahrain 	Morocco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Bolivia 	Nepal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Chile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	Oman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Domin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R. 	Panama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Egypt 	Paraguay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Iraq 	Saudi Arabia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Kuwait 	Syria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Lebanon 	Tunisia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9121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Liberia 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Afghanistan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Ireland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Portugal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u="sng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Spain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Tibet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</a:pPr>
                      <a:r>
                        <a:rPr lang="en-US" sz="1200" kern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Yemen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Major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	</a:t>
                      </a:r>
                      <a:r>
                        <a:rPr lang="en-US" sz="12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Germany	  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05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USTRIA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TALY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	  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ULGARIA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105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APAN</a:t>
                      </a: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sz="12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05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ROATIA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UNGARY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OMANIA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LOVAK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</a:t>
                      </a:r>
                      <a:r>
                        <a:rPr lang="en-US" sz="105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</a:t>
                      </a:r>
                      <a:r>
                        <a:rPr lang="en-US" sz="1200" b="1" u="sng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>
                          <a:tab pos="734060" algn="l"/>
                        </a:tabLst>
                      </a:pPr>
                      <a:r>
                        <a:rPr lang="en-US" sz="12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	  Thailand </a:t>
                      </a:r>
                      <a:endParaRPr lang="en-US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9148965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51DBF405-78DC-C410-EF06-F6CE30663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038" y="2240075"/>
            <a:ext cx="1417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058F405-7C82-2289-1E57-4F75813D24FF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248350"/>
            <a:ext cx="10768914" cy="609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1934-1939: Trade Agreements as a Prelude to War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1810F6-5D36-D4ED-FAC7-228D673195F9}"/>
              </a:ext>
            </a:extLst>
          </p:cNvPr>
          <p:cNvSpPr txBox="1"/>
          <p:nvPr/>
        </p:nvSpPr>
        <p:spPr>
          <a:xfrm>
            <a:off x="208067" y="855678"/>
            <a:ext cx="1035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Countries Reaching Clearing Agreements with Germany in </a:t>
            </a:r>
            <a:r>
              <a:rPr lang="en-US" sz="1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Underline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b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 Commercial Treaty Partners and/or Military Alliances in 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en-US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en-US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APITALS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79773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2756980" y="351317"/>
            <a:ext cx="6678039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U.S. Leadership, 1947-c.1970: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Early GATT Period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F3F92-26C2-CF0B-C839-9E942BEBA10F}"/>
              </a:ext>
            </a:extLst>
          </p:cNvPr>
          <p:cNvSpPr/>
          <p:nvPr/>
        </p:nvSpPr>
        <p:spPr>
          <a:xfrm>
            <a:off x="5986182" y="3810000"/>
            <a:ext cx="1447800" cy="12192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BC3389-F2BC-82AD-2514-25A64A99A7BE}"/>
              </a:ext>
            </a:extLst>
          </p:cNvPr>
          <p:cNvSpPr/>
          <p:nvPr/>
        </p:nvSpPr>
        <p:spPr>
          <a:xfrm>
            <a:off x="2286000" y="3456640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F630FB-4F86-E321-D338-D57981C792D4}"/>
              </a:ext>
            </a:extLst>
          </p:cNvPr>
          <p:cNvSpPr/>
          <p:nvPr/>
        </p:nvSpPr>
        <p:spPr>
          <a:xfrm>
            <a:off x="4419600" y="37338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7C190C-A06F-00B2-F9C4-BD3D23A15DA1}"/>
              </a:ext>
            </a:extLst>
          </p:cNvPr>
          <p:cNvSpPr/>
          <p:nvPr/>
        </p:nvSpPr>
        <p:spPr>
          <a:xfrm>
            <a:off x="3619500" y="2362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4AF7DD-1360-3482-6555-8CE03DAB0719}"/>
              </a:ext>
            </a:extLst>
          </p:cNvPr>
          <p:cNvSpPr/>
          <p:nvPr/>
        </p:nvSpPr>
        <p:spPr>
          <a:xfrm>
            <a:off x="5257800" y="2362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657066-257C-C8D2-D1F9-15DD09C1BF4D}"/>
              </a:ext>
            </a:extLst>
          </p:cNvPr>
          <p:cNvSpPr/>
          <p:nvPr/>
        </p:nvSpPr>
        <p:spPr>
          <a:xfrm>
            <a:off x="2057400" y="1981200"/>
            <a:ext cx="6019800" cy="449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A98160-68F2-C45C-0C32-91D437FAB4A7}"/>
              </a:ext>
            </a:extLst>
          </p:cNvPr>
          <p:cNvSpPr/>
          <p:nvPr/>
        </p:nvSpPr>
        <p:spPr>
          <a:xfrm>
            <a:off x="4267200" y="5105400"/>
            <a:ext cx="1524000" cy="1219200"/>
          </a:xfrm>
          <a:prstGeom prst="ellipse">
            <a:avLst/>
          </a:prstGeom>
          <a:solidFill>
            <a:srgbClr val="FF3399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EEC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9D9647-A0C8-87CC-7D9D-BC56819D0125}"/>
              </a:ext>
            </a:extLst>
          </p:cNvPr>
          <p:cNvSpPr/>
          <p:nvPr/>
        </p:nvSpPr>
        <p:spPr>
          <a:xfrm>
            <a:off x="8285306" y="241412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EBF59F0-6AD7-750B-3343-4E90374667DA}"/>
              </a:ext>
            </a:extLst>
          </p:cNvPr>
          <p:cNvSpPr/>
          <p:nvPr/>
        </p:nvSpPr>
        <p:spPr>
          <a:xfrm>
            <a:off x="9144000" y="403860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6EDF759-FAEE-BDBE-5D18-28ACF5913014}"/>
              </a:ext>
            </a:extLst>
          </p:cNvPr>
          <p:cNvSpPr/>
          <p:nvPr/>
        </p:nvSpPr>
        <p:spPr>
          <a:xfrm>
            <a:off x="7772400" y="525780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904637-DB11-DD43-5BAD-5D12F3F7B949}"/>
              </a:ext>
            </a:extLst>
          </p:cNvPr>
          <p:cNvSpPr/>
          <p:nvPr/>
        </p:nvSpPr>
        <p:spPr>
          <a:xfrm>
            <a:off x="506072" y="1745403"/>
            <a:ext cx="9410928" cy="12974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Charles De Gaulle blocked British membership in the EEC in 1963, but the British eventually joined in 1973 and completed the transformation of the G-2 from a Washington-London to a Washington-Brussels partnership.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72ECBF0-00DA-B8DC-0B2D-89E0FB5F1B8B}"/>
              </a:ext>
            </a:extLst>
          </p:cNvPr>
          <p:cNvSpPr/>
          <p:nvPr/>
        </p:nvSpPr>
        <p:spPr>
          <a:xfrm>
            <a:off x="10264113" y="2150568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</p:spTree>
    <p:extLst>
      <p:ext uri="{BB962C8B-B14F-4D97-AF65-F5344CB8AC3E}">
        <p14:creationId xmlns:p14="http://schemas.microsoft.com/office/powerpoint/2010/main" val="3404313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1952594" y="248350"/>
            <a:ext cx="769898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U.S. Leadership, c.1970-1994: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Late GATT/Early FTA Period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F4344E-04A9-A7BF-11DB-9E4D9BDB0651}"/>
              </a:ext>
            </a:extLst>
          </p:cNvPr>
          <p:cNvSpPr/>
          <p:nvPr/>
        </p:nvSpPr>
        <p:spPr>
          <a:xfrm>
            <a:off x="4419600" y="3657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25F242-2431-6230-58C4-1AACC89CAA0B}"/>
              </a:ext>
            </a:extLst>
          </p:cNvPr>
          <p:cNvSpPr/>
          <p:nvPr/>
        </p:nvSpPr>
        <p:spPr>
          <a:xfrm>
            <a:off x="3619500" y="2362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7F27B2-5F1C-DF2C-16FD-1D74CF64A2A0}"/>
              </a:ext>
            </a:extLst>
          </p:cNvPr>
          <p:cNvSpPr/>
          <p:nvPr/>
        </p:nvSpPr>
        <p:spPr>
          <a:xfrm>
            <a:off x="5257800" y="2362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CD22C6-2CA0-3175-432B-C269B76D32F3}"/>
              </a:ext>
            </a:extLst>
          </p:cNvPr>
          <p:cNvSpPr/>
          <p:nvPr/>
        </p:nvSpPr>
        <p:spPr>
          <a:xfrm>
            <a:off x="2057400" y="1981200"/>
            <a:ext cx="6019800" cy="4495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A7EDE3-60DE-64CA-0659-0637DFB37A4F}"/>
              </a:ext>
            </a:extLst>
          </p:cNvPr>
          <p:cNvSpPr/>
          <p:nvPr/>
        </p:nvSpPr>
        <p:spPr>
          <a:xfrm>
            <a:off x="5927912" y="3886200"/>
            <a:ext cx="1828800" cy="1371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0591B2-C7A0-14F2-7DE0-1237986D2DD5}"/>
              </a:ext>
            </a:extLst>
          </p:cNvPr>
          <p:cNvSpPr/>
          <p:nvPr/>
        </p:nvSpPr>
        <p:spPr>
          <a:xfrm>
            <a:off x="8473888" y="2124635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2BB5697-1418-C888-B322-EC90F61539DF}"/>
              </a:ext>
            </a:extLst>
          </p:cNvPr>
          <p:cNvSpPr/>
          <p:nvPr/>
        </p:nvSpPr>
        <p:spPr>
          <a:xfrm>
            <a:off x="8442512" y="464820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B6586A-A5AD-BAF0-FA40-A4D8D347026E}"/>
              </a:ext>
            </a:extLst>
          </p:cNvPr>
          <p:cNvSpPr/>
          <p:nvPr/>
        </p:nvSpPr>
        <p:spPr>
          <a:xfrm>
            <a:off x="2286000" y="3456640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BB9D3A4-5831-73F2-993C-37D532D84F04}"/>
              </a:ext>
            </a:extLst>
          </p:cNvPr>
          <p:cNvSpPr/>
          <p:nvPr/>
        </p:nvSpPr>
        <p:spPr>
          <a:xfrm>
            <a:off x="4419600" y="5181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AA95199-2457-8CFA-F17F-0A9E1942D28D}"/>
              </a:ext>
            </a:extLst>
          </p:cNvPr>
          <p:cNvSpPr/>
          <p:nvPr/>
        </p:nvSpPr>
        <p:spPr>
          <a:xfrm>
            <a:off x="10264113" y="2150568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3BD290-EBF6-B8FC-56D8-84747DBEDF1D}"/>
              </a:ext>
            </a:extLst>
          </p:cNvPr>
          <p:cNvSpPr/>
          <p:nvPr/>
        </p:nvSpPr>
        <p:spPr>
          <a:xfrm>
            <a:off x="1651760" y="2022883"/>
            <a:ext cx="8686800" cy="41724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Throughout the GATT period, reaching a transatlantic consensus was both necessary and sufficient to conclude a round.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That was equally true for the Kennedy (1962-1967), Tokyo (1972-1979), and Uruguay (1986-1994) rounds.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When USTR Mickey Kantor, EU Trade Commission Leon Brittan, and GATT DG Peter Sutherland (Irish) solved the Uruguay Round in 1993 it was the final act in North Atlantic leadership.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The demise of the G-2’s power was not fully apparent until the epic fail at </a:t>
            </a:r>
            <a:r>
              <a:rPr lang="en-US" sz="2400" dirty="0" err="1">
                <a:solidFill>
                  <a:schemeClr val="tx1"/>
                </a:solidFill>
              </a:rPr>
              <a:t>Cancún</a:t>
            </a:r>
            <a:r>
              <a:rPr lang="en-US" sz="2400" dirty="0">
                <a:solidFill>
                  <a:schemeClr val="tx1"/>
                </a:solidFill>
              </a:rPr>
              <a:t> in 2003. Transatlantic agreement is no longer sufficient to solve a round, and it may not even be necessary. </a:t>
            </a:r>
          </a:p>
        </p:txBody>
      </p:sp>
    </p:spTree>
    <p:extLst>
      <p:ext uri="{BB962C8B-B14F-4D97-AF65-F5344CB8AC3E}">
        <p14:creationId xmlns:p14="http://schemas.microsoft.com/office/powerpoint/2010/main" val="2215061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D022B99-5784-FB92-E965-3DD353FF66BD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2EC322-F147-6393-ECDF-A11B686B1C4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5B1F13-58C6-4D12-62DA-D2FB19199921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4631"/>
            <a:ext cx="10773548" cy="5630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Rising Discrimination, 1930s to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7DA8E-5191-946A-1209-333083C44F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73548" y="0"/>
            <a:ext cx="1418452" cy="1252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B9545F-0B28-E142-EEF1-ED20635A5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112" y="802448"/>
            <a:ext cx="7944530" cy="605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3049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1152197" y="0"/>
            <a:ext cx="1035170" cy="91440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AA61967-10FD-0394-3BBD-7CE269C61A4C}"/>
              </a:ext>
            </a:extLst>
          </p:cNvPr>
          <p:cNvGraphicFramePr>
            <a:graphicFrameLocks/>
          </p:cNvGraphicFramePr>
          <p:nvPr/>
        </p:nvGraphicFramePr>
        <p:xfrm>
          <a:off x="219018" y="914400"/>
          <a:ext cx="11887200" cy="5814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18823358-C777-1ADB-7B50-0532CA3A1B57}"/>
              </a:ext>
            </a:extLst>
          </p:cNvPr>
          <p:cNvSpPr txBox="1">
            <a:spLocks noChangeArrowheads="1"/>
          </p:cNvSpPr>
          <p:nvPr/>
        </p:nvSpPr>
        <p:spPr>
          <a:xfrm>
            <a:off x="2037369" y="123230"/>
            <a:ext cx="8117262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Rising Number of Total RTAs</a:t>
            </a:r>
          </a:p>
        </p:txBody>
      </p:sp>
    </p:spTree>
    <p:extLst>
      <p:ext uri="{BB962C8B-B14F-4D97-AF65-F5344CB8AC3E}">
        <p14:creationId xmlns:p14="http://schemas.microsoft.com/office/powerpoint/2010/main" val="3749816366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1152197" y="0"/>
            <a:ext cx="1035170" cy="9144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8823358-C777-1ADB-7B50-0532CA3A1B57}"/>
              </a:ext>
            </a:extLst>
          </p:cNvPr>
          <p:cNvSpPr txBox="1">
            <a:spLocks noChangeArrowheads="1"/>
          </p:cNvSpPr>
          <p:nvPr/>
        </p:nvSpPr>
        <p:spPr>
          <a:xfrm>
            <a:off x="2037369" y="123230"/>
            <a:ext cx="8117262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Rising Number of Total RTAs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18DFC-6AC0-926E-5A0F-49D281F7DC9E}"/>
              </a:ext>
            </a:extLst>
          </p:cNvPr>
          <p:cNvSpPr txBox="1"/>
          <p:nvPr/>
        </p:nvSpPr>
        <p:spPr>
          <a:xfrm>
            <a:off x="1167619" y="1176568"/>
            <a:ext cx="768095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These raw numbers tell only part of the story, because </a:t>
            </a:r>
          </a:p>
          <a:p>
            <a:pPr marL="457200" indent="-457200">
              <a:spcAft>
                <a:spcPts val="1200"/>
              </a:spcAft>
              <a:buAutoNum type="arabicParenBoth"/>
              <a:defRPr/>
            </a:pPr>
            <a:r>
              <a:rPr lang="en-US" sz="2400" dirty="0"/>
              <a:t>They do not tell us how big any given pair (or group) is, nor </a:t>
            </a:r>
          </a:p>
          <a:p>
            <a:pPr marL="457200" indent="-457200">
              <a:spcAft>
                <a:spcPts val="1200"/>
              </a:spcAft>
              <a:buAutoNum type="arabicParenBoth"/>
              <a:defRPr/>
            </a:pPr>
            <a:r>
              <a:rPr lang="en-US" sz="2400" dirty="0"/>
              <a:t>Whether any given agreement is meant as a complement or a substitute for multilateralism.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376112C-ED70-DC41-E7F3-56112A4B578B}"/>
              </a:ext>
            </a:extLst>
          </p:cNvPr>
          <p:cNvGraphicFramePr>
            <a:graphicFrameLocks/>
          </p:cNvGraphicFramePr>
          <p:nvPr/>
        </p:nvGraphicFramePr>
        <p:xfrm>
          <a:off x="264737" y="1037631"/>
          <a:ext cx="11771687" cy="5595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71662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C656CE-680D-9D23-01AC-CEF830B3DED4}"/>
              </a:ext>
            </a:extLst>
          </p:cNvPr>
          <p:cNvCxnSpPr>
            <a:cxnSpLocks/>
          </p:cNvCxnSpPr>
          <p:nvPr/>
        </p:nvCxnSpPr>
        <p:spPr>
          <a:xfrm flipV="1">
            <a:off x="6991350" y="4829038"/>
            <a:ext cx="0" cy="137426"/>
          </a:xfrm>
          <a:prstGeom prst="line">
            <a:avLst/>
          </a:prstGeom>
          <a:ln w="666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73548" y="0"/>
            <a:ext cx="1418452" cy="125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37D9E-6350-5187-EE91-9CE9A39210D6}"/>
              </a:ext>
            </a:extLst>
          </p:cNvPr>
          <p:cNvSpPr txBox="1">
            <a:spLocks noChangeArrowheads="1"/>
          </p:cNvSpPr>
          <p:nvPr/>
        </p:nvSpPr>
        <p:spPr>
          <a:xfrm>
            <a:off x="1952594" y="248350"/>
            <a:ext cx="769898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U.S. Leadership after 2003: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Can FTAs Revive Multilateralism?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4D71C6A-D9D5-FDE7-361C-BF8EA0D8EB3F}"/>
              </a:ext>
            </a:extLst>
          </p:cNvPr>
          <p:cNvSpPr/>
          <p:nvPr/>
        </p:nvSpPr>
        <p:spPr>
          <a:xfrm>
            <a:off x="4953000" y="3023347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E5434F2-3598-FAFF-2768-98475DCFBB36}"/>
              </a:ext>
            </a:extLst>
          </p:cNvPr>
          <p:cNvSpPr/>
          <p:nvPr/>
        </p:nvSpPr>
        <p:spPr>
          <a:xfrm>
            <a:off x="3619500" y="23622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13726C-8E90-DD68-4C21-2AC17A61D0C8}"/>
              </a:ext>
            </a:extLst>
          </p:cNvPr>
          <p:cNvSpPr/>
          <p:nvPr/>
        </p:nvSpPr>
        <p:spPr>
          <a:xfrm>
            <a:off x="5695950" y="1898963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4D9153-8467-6C6A-62ED-1819FD35248F}"/>
              </a:ext>
            </a:extLst>
          </p:cNvPr>
          <p:cNvSpPr/>
          <p:nvPr/>
        </p:nvSpPr>
        <p:spPr>
          <a:xfrm>
            <a:off x="2057399" y="1667866"/>
            <a:ext cx="7913393" cy="50408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276E57-B9BD-DAC0-DD71-C84B20E5C5E4}"/>
              </a:ext>
            </a:extLst>
          </p:cNvPr>
          <p:cNvSpPr/>
          <p:nvPr/>
        </p:nvSpPr>
        <p:spPr>
          <a:xfrm>
            <a:off x="7291098" y="2514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33187D-3210-E087-701A-88EC0EAAE048}"/>
              </a:ext>
            </a:extLst>
          </p:cNvPr>
          <p:cNvSpPr/>
          <p:nvPr/>
        </p:nvSpPr>
        <p:spPr>
          <a:xfrm>
            <a:off x="9182100" y="5489510"/>
            <a:ext cx="1295400" cy="1219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E0C70F-0D84-4C5E-2F73-4147B3E1ACE3}"/>
              </a:ext>
            </a:extLst>
          </p:cNvPr>
          <p:cNvCxnSpPr>
            <a:cxnSpLocks/>
          </p:cNvCxnSpPr>
          <p:nvPr/>
        </p:nvCxnSpPr>
        <p:spPr>
          <a:xfrm>
            <a:off x="3810000" y="4800600"/>
            <a:ext cx="838200" cy="762000"/>
          </a:xfrm>
          <a:prstGeom prst="line">
            <a:avLst/>
          </a:prstGeom>
          <a:ln w="666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93B5B1F-1074-A9E4-A469-D643E3EE163D}"/>
              </a:ext>
            </a:extLst>
          </p:cNvPr>
          <p:cNvSpPr/>
          <p:nvPr/>
        </p:nvSpPr>
        <p:spPr>
          <a:xfrm>
            <a:off x="4419600" y="5181600"/>
            <a:ext cx="1295400" cy="1219200"/>
          </a:xfrm>
          <a:prstGeom prst="ellipse">
            <a:avLst/>
          </a:prstGeom>
          <a:solidFill>
            <a:srgbClr val="66FF6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1E601-90A6-A47B-13F7-CE05A55A100C}"/>
              </a:ext>
            </a:extLst>
          </p:cNvPr>
          <p:cNvCxnSpPr>
            <a:cxnSpLocks/>
          </p:cNvCxnSpPr>
          <p:nvPr/>
        </p:nvCxnSpPr>
        <p:spPr>
          <a:xfrm>
            <a:off x="4114800" y="4724401"/>
            <a:ext cx="2362202" cy="612587"/>
          </a:xfrm>
          <a:prstGeom prst="line">
            <a:avLst/>
          </a:prstGeom>
          <a:ln w="666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4C4DA0-0FD7-3295-AE44-B7CD0904B68B}"/>
              </a:ext>
            </a:extLst>
          </p:cNvPr>
          <p:cNvCxnSpPr>
            <a:cxnSpLocks/>
          </p:cNvCxnSpPr>
          <p:nvPr/>
        </p:nvCxnSpPr>
        <p:spPr>
          <a:xfrm flipV="1">
            <a:off x="4267200" y="4463744"/>
            <a:ext cx="2438400" cy="2684"/>
          </a:xfrm>
          <a:prstGeom prst="line">
            <a:avLst/>
          </a:prstGeom>
          <a:ln w="666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93071B53-0533-C716-F499-99796BB542DB}"/>
              </a:ext>
            </a:extLst>
          </p:cNvPr>
          <p:cNvSpPr/>
          <p:nvPr/>
        </p:nvSpPr>
        <p:spPr>
          <a:xfrm>
            <a:off x="6019800" y="4954555"/>
            <a:ext cx="1621976" cy="12192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EU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903A3F0-2061-252D-B87D-5D2BA31CE779}"/>
              </a:ext>
            </a:extLst>
          </p:cNvPr>
          <p:cNvSpPr/>
          <p:nvPr/>
        </p:nvSpPr>
        <p:spPr>
          <a:xfrm>
            <a:off x="6365229" y="3884583"/>
            <a:ext cx="1851739" cy="975049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E975015-B65C-3398-0FDF-49E5C11D2466}"/>
              </a:ext>
            </a:extLst>
          </p:cNvPr>
          <p:cNvSpPr/>
          <p:nvPr/>
        </p:nvSpPr>
        <p:spPr>
          <a:xfrm>
            <a:off x="2286000" y="3456640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States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388035-3FA2-9352-ED6D-D5AE9F6E6CF6}"/>
              </a:ext>
            </a:extLst>
          </p:cNvPr>
          <p:cNvSpPr/>
          <p:nvPr/>
        </p:nvSpPr>
        <p:spPr>
          <a:xfrm>
            <a:off x="8256181" y="3480546"/>
            <a:ext cx="1573619" cy="1392048"/>
          </a:xfrm>
          <a:prstGeom prst="ellipse">
            <a:avLst/>
          </a:prstGeom>
          <a:solidFill>
            <a:schemeClr val="tx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81D1DF-5595-B3AF-748B-CE1B348516A3}"/>
              </a:ext>
            </a:extLst>
          </p:cNvPr>
          <p:cNvSpPr/>
          <p:nvPr/>
        </p:nvSpPr>
        <p:spPr>
          <a:xfrm>
            <a:off x="473969" y="1763559"/>
            <a:ext cx="9432031" cy="19104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This might actually have worked, if the U.S.-E.U. (TTIP) and U.S.-Japan (TPP) negotiations started in the Obama administration set new precedents for trade agreements in an environment of competitive liberalization  – but then came Brexit and Trump.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E8DD78B-94BE-4C3C-87E4-AD84473D4820}"/>
              </a:ext>
            </a:extLst>
          </p:cNvPr>
          <p:cNvSpPr/>
          <p:nvPr/>
        </p:nvSpPr>
        <p:spPr>
          <a:xfrm>
            <a:off x="1332881" y="4724401"/>
            <a:ext cx="7011019" cy="18482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</a:rPr>
              <a:t>We are now left wondering whether the renegotiated NAFTA (USMCA) might form the new template for mercantilist FTAs by making these networks exclusive.</a:t>
            </a:r>
          </a:p>
        </p:txBody>
      </p:sp>
    </p:spTree>
    <p:extLst>
      <p:ext uri="{BB962C8B-B14F-4D97-AF65-F5344CB8AC3E}">
        <p14:creationId xmlns:p14="http://schemas.microsoft.com/office/powerpoint/2010/main" val="1152692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6AB396-519F-3DA6-EB07-570995C0AA17}"/>
              </a:ext>
            </a:extLst>
          </p:cNvPr>
          <p:cNvSpPr/>
          <p:nvPr/>
        </p:nvSpPr>
        <p:spPr>
          <a:xfrm>
            <a:off x="0" y="0"/>
            <a:ext cx="12175340" cy="693535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B83CAE3-9258-ED0B-1038-B9B42E78A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t="2210" r="14624" b="2448"/>
          <a:stretch/>
        </p:blipFill>
        <p:spPr>
          <a:xfrm rot="5400000">
            <a:off x="134487" y="23337"/>
            <a:ext cx="3495363" cy="3448690"/>
          </a:xfrm>
          <a:prstGeom prst="rect">
            <a:avLst/>
          </a:prstGeom>
        </p:spPr>
      </p:pic>
      <p:pic>
        <p:nvPicPr>
          <p:cNvPr id="7" name="Picture 6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E14CDA59-FE26-102F-73E3-91C515AF76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5" t="1637" r="15161" b="3021"/>
          <a:stretch/>
        </p:blipFill>
        <p:spPr>
          <a:xfrm rot="5400000">
            <a:off x="4452835" y="23337"/>
            <a:ext cx="3495367" cy="3448694"/>
          </a:xfrm>
          <a:prstGeom prst="rect">
            <a:avLst/>
          </a:prstGeom>
        </p:spPr>
      </p:pic>
      <p:pic>
        <p:nvPicPr>
          <p:cNvPr id="9" name="Picture 8" descr="A plate of salad on a table&#10;&#10;Description automatically generated">
            <a:extLst>
              <a:ext uri="{FF2B5EF4-FFF2-40B4-BE49-F238E27FC236}">
                <a16:creationId xmlns:a16="http://schemas.microsoft.com/office/drawing/2014/main" id="{C286949B-A86A-F368-37A6-1A2FD4ED6E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3" t="3262" r="8854"/>
          <a:stretch/>
        </p:blipFill>
        <p:spPr>
          <a:xfrm rot="5400000">
            <a:off x="4585638" y="3493515"/>
            <a:ext cx="3362635" cy="3366336"/>
          </a:xfrm>
          <a:prstGeom prst="rect">
            <a:avLst/>
          </a:prstGeom>
        </p:spPr>
      </p:pic>
      <p:pic>
        <p:nvPicPr>
          <p:cNvPr id="3" name="Picture 2" descr="A plate of food on a table&#10;&#10;Description automatically generated">
            <a:extLst>
              <a:ext uri="{FF2B5EF4-FFF2-40B4-BE49-F238E27FC236}">
                <a16:creationId xmlns:a16="http://schemas.microsoft.com/office/drawing/2014/main" id="{BDDC9837-B569-F992-1353-9493782CCF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7228" r="20430" b="10909"/>
          <a:stretch/>
        </p:blipFill>
        <p:spPr>
          <a:xfrm rot="5400000">
            <a:off x="8717089" y="3468069"/>
            <a:ext cx="3439985" cy="3476518"/>
          </a:xfrm>
          <a:prstGeom prst="rect">
            <a:avLst/>
          </a:prstGeom>
        </p:spPr>
      </p:pic>
      <p:pic>
        <p:nvPicPr>
          <p:cNvPr id="6" name="Picture 5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3BD969B2-A81C-CEF7-329D-9C26AC76675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9" r="8130"/>
          <a:stretch/>
        </p:blipFill>
        <p:spPr>
          <a:xfrm rot="5400000">
            <a:off x="175621" y="3477098"/>
            <a:ext cx="3439986" cy="3476519"/>
          </a:xfrm>
          <a:prstGeom prst="rect">
            <a:avLst/>
          </a:prstGeom>
        </p:spPr>
      </p:pic>
      <p:pic>
        <p:nvPicPr>
          <p:cNvPr id="11" name="Picture 1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491A49BD-87D7-90F8-28DE-7CB23B71A09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3" t="4947" r="12231"/>
          <a:stretch/>
        </p:blipFill>
        <p:spPr>
          <a:xfrm>
            <a:off x="8698821" y="0"/>
            <a:ext cx="3448691" cy="34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95305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610529-B8AC-B9FA-5A3D-6BC4012D1924}"/>
              </a:ext>
            </a:extLst>
          </p:cNvPr>
          <p:cNvGraphicFramePr>
            <a:graphicFrameLocks noGrp="1"/>
          </p:cNvGraphicFramePr>
          <p:nvPr/>
        </p:nvGraphicFramePr>
        <p:xfrm>
          <a:off x="295674" y="1700493"/>
          <a:ext cx="11334180" cy="4727258"/>
        </p:xfrm>
        <a:graphic>
          <a:graphicData uri="http://schemas.openxmlformats.org/drawingml/2006/table">
            <a:tbl>
              <a:tblPr firstRow="1" firstCol="1" bandRow="1"/>
              <a:tblGrid>
                <a:gridCol w="943641">
                  <a:extLst>
                    <a:ext uri="{9D8B030D-6E8A-4147-A177-3AD203B41FA5}">
                      <a16:colId xmlns:a16="http://schemas.microsoft.com/office/drawing/2014/main" val="3954087841"/>
                    </a:ext>
                  </a:extLst>
                </a:gridCol>
                <a:gridCol w="1638255">
                  <a:extLst>
                    <a:ext uri="{9D8B030D-6E8A-4147-A177-3AD203B41FA5}">
                      <a16:colId xmlns:a16="http://schemas.microsoft.com/office/drawing/2014/main" val="352169188"/>
                    </a:ext>
                  </a:extLst>
                </a:gridCol>
                <a:gridCol w="1638255">
                  <a:extLst>
                    <a:ext uri="{9D8B030D-6E8A-4147-A177-3AD203B41FA5}">
                      <a16:colId xmlns:a16="http://schemas.microsoft.com/office/drawing/2014/main" val="2696568183"/>
                    </a:ext>
                  </a:extLst>
                </a:gridCol>
                <a:gridCol w="1322077">
                  <a:extLst>
                    <a:ext uri="{9D8B030D-6E8A-4147-A177-3AD203B41FA5}">
                      <a16:colId xmlns:a16="http://schemas.microsoft.com/office/drawing/2014/main" val="1345570883"/>
                    </a:ext>
                  </a:extLst>
                </a:gridCol>
                <a:gridCol w="1789399">
                  <a:extLst>
                    <a:ext uri="{9D8B030D-6E8A-4147-A177-3AD203B41FA5}">
                      <a16:colId xmlns:a16="http://schemas.microsoft.com/office/drawing/2014/main" val="3574753366"/>
                    </a:ext>
                  </a:extLst>
                </a:gridCol>
                <a:gridCol w="1925005">
                  <a:extLst>
                    <a:ext uri="{9D8B030D-6E8A-4147-A177-3AD203B41FA5}">
                      <a16:colId xmlns:a16="http://schemas.microsoft.com/office/drawing/2014/main" val="777932133"/>
                    </a:ext>
                  </a:extLst>
                </a:gridCol>
                <a:gridCol w="2077548">
                  <a:extLst>
                    <a:ext uri="{9D8B030D-6E8A-4147-A177-3AD203B41FA5}">
                      <a16:colId xmlns:a16="http://schemas.microsoft.com/office/drawing/2014/main" val="640463044"/>
                    </a:ext>
                  </a:extLst>
                </a:gridCol>
              </a:tblGrid>
              <a:tr h="90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United States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35673"/>
                  </a:ext>
                </a:extLst>
              </a:tr>
              <a:tr h="27728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Agreement in Effect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Negotiations Suspended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Agreement Not Approved (TPP)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Negotiations Launched But Failed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 Plans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09957"/>
                  </a:ext>
                </a:extLst>
              </a:tr>
              <a:tr h="1269789">
                <a:tc row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8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China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Agreement </a:t>
                      </a:r>
                      <a:b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</a:b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 Effect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Australia 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Nicaragua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Chile 	Peru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Costa Rica 	Singapore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Korea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Japan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Brunei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Malaysia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New Zealand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Vietnam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Ecuador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Qatar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Kuwait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Cambodia 	Mauritius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Georgia	Myanmar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Hong Kong	Pakistan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Iceland	Philippines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Indonesia	Taiwan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Laos	Thailand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Macau	Saudi Arabia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Maldives	Switzerland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235461"/>
                  </a:ext>
                </a:extLst>
              </a:tr>
              <a:tr h="5608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Under Active Negotiation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Bahrain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Oman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Israel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Panama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  <a:tab pos="70993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United Arab Emirates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  <a:tab pos="70993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  <a:tab pos="8426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Moldova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Palestine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  <a:tab pos="8426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Norway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Sri Lanka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252102"/>
                  </a:ext>
                </a:extLst>
              </a:tr>
              <a:tr h="5608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Negotiations under Study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Colombia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  <a:tab pos="79184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Bangladesh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Nepal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8549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Fiji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Papua New G.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  <a:tab pos="79184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Mongolia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458491"/>
                  </a:ext>
                </a:extLst>
              </a:tr>
              <a:tr h="4190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Failed or Not Launched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Canada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Mexico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  <a:tab pos="709930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  <a:tab pos="791845" algn="l"/>
                        </a:tabLst>
                      </a:pP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India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176610"/>
                  </a:ext>
                </a:extLst>
              </a:tr>
              <a:tr h="11280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 Plans</a:t>
                      </a:r>
                      <a:r>
                        <a:rPr lang="en-US" sz="11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Domin. Rep. 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Honduras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 Salvador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Jordan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Guatemala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Morocco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29615" algn="l"/>
                        </a:tabLst>
                      </a:pPr>
                      <a:r>
                        <a:rPr lang="en-US" sz="1100" kern="0">
                          <a:solidFill>
                            <a:srgbClr val="AEAAAA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European Union 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Kenya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United Kingdom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  <a:tab pos="7924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Botswana	Namibia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  <a:tab pos="7924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Eswatini	South Africa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09930" algn="l"/>
                          <a:tab pos="792480" algn="l"/>
                        </a:tabLst>
                      </a:pPr>
                      <a:r>
                        <a:rPr lang="en-US" sz="11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Lesotho	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100" i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[All other countries that are not actual or potential FTA partners]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30" marR="596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7864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6490D37-28D6-271A-AD3F-87F303C35D7D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787682"/>
            <a:ext cx="10768914" cy="609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Trade Agreements Have Become a Part of the Rivalry between the United States and China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2566E3-6160-8A3B-B110-1F4F95A068ED}"/>
              </a:ext>
            </a:extLst>
          </p:cNvPr>
          <p:cNvSpPr/>
          <p:nvPr/>
        </p:nvSpPr>
        <p:spPr>
          <a:xfrm>
            <a:off x="2863660" y="4884101"/>
            <a:ext cx="1637159" cy="4216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568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D022B99-5784-FB92-E965-3DD353FF66BD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2EC322-F147-6393-ECDF-A11B686B1C4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5B1F13-58C6-4D12-62DA-D2FB19199921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F5134A-73B9-41CB-A134-005C00EDF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95" y="4556869"/>
            <a:ext cx="2557753" cy="1600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4416947"/>
            <a:ext cx="2754158" cy="17134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2756980" y="351317"/>
            <a:ext cx="6678039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Ten Great Powers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6C6CA-7EE0-147C-4D24-481D4801E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2" y="2317056"/>
            <a:ext cx="2747953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8" y="2315143"/>
            <a:ext cx="2719420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33DF6-0D09-A4CE-76CF-C600D59AF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95" y="2315143"/>
            <a:ext cx="2557753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0D2F1-96FF-9451-2DE2-C0917794EB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89" y="361142"/>
            <a:ext cx="2730208" cy="1601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89" y="2315143"/>
            <a:ext cx="2703728" cy="1655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54" y="4365852"/>
            <a:ext cx="2687163" cy="17914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191B1-554F-0602-F1E3-1FF328EAE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2" y="4359385"/>
            <a:ext cx="2747953" cy="1923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E5140-980B-08BA-2852-ABAE863352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3" y="250341"/>
            <a:ext cx="2737088" cy="1793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5576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2466781" y="-28951"/>
            <a:ext cx="8117262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RTAs among the Ten Great Powers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13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9" y="2849173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9" y="448305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9" y="5375338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3" y="1020436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2" y="2966196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4" y="5413392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2" y="4912971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71" y="1106040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4BB3EB-3267-E8B2-8831-D7F039C470EA}"/>
              </a:ext>
            </a:extLst>
          </p:cNvPr>
          <p:cNvSpPr/>
          <p:nvPr/>
        </p:nvSpPr>
        <p:spPr>
          <a:xfrm>
            <a:off x="75288" y="3284404"/>
            <a:ext cx="1339346" cy="40057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924062-F057-4226-26F3-C74BE7FF045A}"/>
              </a:ext>
            </a:extLst>
          </p:cNvPr>
          <p:cNvSpPr txBox="1"/>
          <p:nvPr/>
        </p:nvSpPr>
        <p:spPr>
          <a:xfrm>
            <a:off x="-39524" y="3765135"/>
            <a:ext cx="2305684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Common Market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F6BDB-7F23-034A-AB2F-668553727FFA}"/>
              </a:ext>
            </a:extLst>
          </p:cNvPr>
          <p:cNvSpPr txBox="1"/>
          <p:nvPr/>
        </p:nvSpPr>
        <p:spPr>
          <a:xfrm>
            <a:off x="-33463" y="4727121"/>
            <a:ext cx="250721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Free Trade Agreement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8E84C-66C3-C30B-7E66-041BCD2C05FD}"/>
              </a:ext>
            </a:extLst>
          </p:cNvPr>
          <p:cNvSpPr txBox="1"/>
          <p:nvPr/>
        </p:nvSpPr>
        <p:spPr>
          <a:xfrm>
            <a:off x="-40432" y="5757761"/>
            <a:ext cx="2507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Talks Failed, Stalled, or Incomplete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9EF86-9AD6-14BD-C071-E2998CBCEBBE}"/>
              </a:ext>
            </a:extLst>
          </p:cNvPr>
          <p:cNvCxnSpPr/>
          <p:nvPr/>
        </p:nvCxnSpPr>
        <p:spPr>
          <a:xfrm>
            <a:off x="114984" y="4572000"/>
            <a:ext cx="2004454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617555-4D0B-A6AF-DC24-19995C97E468}"/>
              </a:ext>
            </a:extLst>
          </p:cNvPr>
          <p:cNvCxnSpPr/>
          <p:nvPr/>
        </p:nvCxnSpPr>
        <p:spPr>
          <a:xfrm>
            <a:off x="111091" y="5507608"/>
            <a:ext cx="200445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5296486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A8E491-298F-1EF4-F76A-79669FE40E60}"/>
              </a:ext>
            </a:extLst>
          </p:cNvPr>
          <p:cNvCxnSpPr>
            <a:cxnSpLocks/>
          </p:cNvCxnSpPr>
          <p:nvPr/>
        </p:nvCxnSpPr>
        <p:spPr>
          <a:xfrm flipH="1" flipV="1">
            <a:off x="4113214" y="4010173"/>
            <a:ext cx="1349533" cy="136516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95C723-441B-D0B2-6C5A-5CEBD69A255F}"/>
              </a:ext>
            </a:extLst>
          </p:cNvPr>
          <p:cNvCxnSpPr>
            <a:cxnSpLocks/>
          </p:cNvCxnSpPr>
          <p:nvPr/>
        </p:nvCxnSpPr>
        <p:spPr>
          <a:xfrm flipH="1">
            <a:off x="4440484" y="2330023"/>
            <a:ext cx="970598" cy="2530365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83F939-A73B-3455-19A8-71240B5C9AEC}"/>
              </a:ext>
            </a:extLst>
          </p:cNvPr>
          <p:cNvCxnSpPr>
            <a:cxnSpLocks/>
          </p:cNvCxnSpPr>
          <p:nvPr/>
        </p:nvCxnSpPr>
        <p:spPr>
          <a:xfrm flipH="1">
            <a:off x="7338249" y="3845145"/>
            <a:ext cx="2635018" cy="153019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08DE0A-257C-F377-DECD-0F1C6610B459}"/>
              </a:ext>
            </a:extLst>
          </p:cNvPr>
          <p:cNvCxnSpPr>
            <a:cxnSpLocks/>
          </p:cNvCxnSpPr>
          <p:nvPr/>
        </p:nvCxnSpPr>
        <p:spPr>
          <a:xfrm flipH="1">
            <a:off x="7338249" y="2171448"/>
            <a:ext cx="2635018" cy="3256884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2952EF-4E68-7134-E955-510F07C5F659}"/>
              </a:ext>
            </a:extLst>
          </p:cNvPr>
          <p:cNvCxnSpPr>
            <a:cxnSpLocks/>
          </p:cNvCxnSpPr>
          <p:nvPr/>
        </p:nvCxnSpPr>
        <p:spPr>
          <a:xfrm flipH="1" flipV="1">
            <a:off x="4440484" y="4919481"/>
            <a:ext cx="1000970" cy="49391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1357A3-D747-ECFB-E4F1-6D175EBA9A6C}"/>
              </a:ext>
            </a:extLst>
          </p:cNvPr>
          <p:cNvCxnSpPr>
            <a:cxnSpLocks/>
          </p:cNvCxnSpPr>
          <p:nvPr/>
        </p:nvCxnSpPr>
        <p:spPr>
          <a:xfrm flipH="1">
            <a:off x="4724805" y="1639700"/>
            <a:ext cx="536988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CFAA88-A84C-EFC2-23B7-B6B03735CF73}"/>
              </a:ext>
            </a:extLst>
          </p:cNvPr>
          <p:cNvCxnSpPr>
            <a:cxnSpLocks/>
          </p:cNvCxnSpPr>
          <p:nvPr/>
        </p:nvCxnSpPr>
        <p:spPr>
          <a:xfrm flipH="1">
            <a:off x="4400917" y="2171448"/>
            <a:ext cx="5572350" cy="274803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CCB6661-5BC7-2347-0CFE-A0229B5BD2A6}"/>
              </a:ext>
            </a:extLst>
          </p:cNvPr>
          <p:cNvCxnSpPr>
            <a:cxnSpLocks/>
          </p:cNvCxnSpPr>
          <p:nvPr/>
        </p:nvCxnSpPr>
        <p:spPr>
          <a:xfrm flipH="1">
            <a:off x="8741936" y="2173323"/>
            <a:ext cx="1248243" cy="316536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4E7F93F-382D-26F9-F2CE-DF2F4F980058}"/>
              </a:ext>
            </a:extLst>
          </p:cNvPr>
          <p:cNvCxnSpPr>
            <a:cxnSpLocks/>
          </p:cNvCxnSpPr>
          <p:nvPr/>
        </p:nvCxnSpPr>
        <p:spPr>
          <a:xfrm flipH="1">
            <a:off x="4396509" y="2171447"/>
            <a:ext cx="20944" cy="2688941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2632D192-454E-359C-4EAE-F262EA1ACAF1}"/>
              </a:ext>
            </a:extLst>
          </p:cNvPr>
          <p:cNvCxnSpPr>
            <a:cxnSpLocks/>
          </p:cNvCxnSpPr>
          <p:nvPr/>
        </p:nvCxnSpPr>
        <p:spPr>
          <a:xfrm>
            <a:off x="4708258" y="2162349"/>
            <a:ext cx="769572" cy="3174609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Straight Arrow Connector 1026">
            <a:extLst>
              <a:ext uri="{FF2B5EF4-FFF2-40B4-BE49-F238E27FC236}">
                <a16:creationId xmlns:a16="http://schemas.microsoft.com/office/drawing/2014/main" id="{D181A662-97E0-14F0-56C6-D045E17C70F7}"/>
              </a:ext>
            </a:extLst>
          </p:cNvPr>
          <p:cNvCxnSpPr>
            <a:cxnSpLocks/>
          </p:cNvCxnSpPr>
          <p:nvPr/>
        </p:nvCxnSpPr>
        <p:spPr>
          <a:xfrm flipV="1">
            <a:off x="3474720" y="3996994"/>
            <a:ext cx="9092" cy="86339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11A9B591-ABAA-D76E-CBAA-A490FC851445}"/>
              </a:ext>
            </a:extLst>
          </p:cNvPr>
          <p:cNvCxnSpPr>
            <a:cxnSpLocks/>
          </p:cNvCxnSpPr>
          <p:nvPr/>
        </p:nvCxnSpPr>
        <p:spPr>
          <a:xfrm>
            <a:off x="3573194" y="2132751"/>
            <a:ext cx="0" cy="833445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84681465-7C0A-6296-3D07-CFBD84A44939}"/>
              </a:ext>
            </a:extLst>
          </p:cNvPr>
          <p:cNvCxnSpPr>
            <a:cxnSpLocks/>
          </p:cNvCxnSpPr>
          <p:nvPr/>
        </p:nvCxnSpPr>
        <p:spPr>
          <a:xfrm flipV="1">
            <a:off x="4166073" y="2300068"/>
            <a:ext cx="1074539" cy="624017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Straight Arrow Connector 1030">
            <a:extLst>
              <a:ext uri="{FF2B5EF4-FFF2-40B4-BE49-F238E27FC236}">
                <a16:creationId xmlns:a16="http://schemas.microsoft.com/office/drawing/2014/main" id="{815FCB8B-E4A8-F634-2559-E531E9CA1A76}"/>
              </a:ext>
            </a:extLst>
          </p:cNvPr>
          <p:cNvCxnSpPr>
            <a:cxnSpLocks/>
          </p:cNvCxnSpPr>
          <p:nvPr/>
        </p:nvCxnSpPr>
        <p:spPr>
          <a:xfrm flipH="1" flipV="1">
            <a:off x="7563735" y="2289677"/>
            <a:ext cx="370443" cy="2985708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Straight Arrow Connector 1032">
            <a:extLst>
              <a:ext uri="{FF2B5EF4-FFF2-40B4-BE49-F238E27FC236}">
                <a16:creationId xmlns:a16="http://schemas.microsoft.com/office/drawing/2014/main" id="{AAE5B5CC-4FF0-8E4C-2D10-8532586C0939}"/>
              </a:ext>
            </a:extLst>
          </p:cNvPr>
          <p:cNvCxnSpPr>
            <a:cxnSpLocks/>
          </p:cNvCxnSpPr>
          <p:nvPr/>
        </p:nvCxnSpPr>
        <p:spPr>
          <a:xfrm flipH="1">
            <a:off x="9233359" y="1559880"/>
            <a:ext cx="749628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Straight Arrow Connector 1033">
            <a:extLst>
              <a:ext uri="{FF2B5EF4-FFF2-40B4-BE49-F238E27FC236}">
                <a16:creationId xmlns:a16="http://schemas.microsoft.com/office/drawing/2014/main" id="{B28E998C-62A7-8A70-CF70-7D17549498E1}"/>
              </a:ext>
            </a:extLst>
          </p:cNvPr>
          <p:cNvCxnSpPr>
            <a:cxnSpLocks/>
          </p:cNvCxnSpPr>
          <p:nvPr/>
        </p:nvCxnSpPr>
        <p:spPr>
          <a:xfrm>
            <a:off x="10834437" y="2099324"/>
            <a:ext cx="6801" cy="749849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FC81E06D-9546-44F8-9585-2C793C038D5D}"/>
              </a:ext>
            </a:extLst>
          </p:cNvPr>
          <p:cNvCxnSpPr>
            <a:cxnSpLocks/>
          </p:cNvCxnSpPr>
          <p:nvPr/>
        </p:nvCxnSpPr>
        <p:spPr>
          <a:xfrm flipV="1">
            <a:off x="4440484" y="3845145"/>
            <a:ext cx="5449104" cy="1015243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60E032BC-DC8B-39F2-C4CB-2F0F8EE28C2D}"/>
              </a:ext>
            </a:extLst>
          </p:cNvPr>
          <p:cNvCxnSpPr>
            <a:cxnSpLocks/>
          </p:cNvCxnSpPr>
          <p:nvPr/>
        </p:nvCxnSpPr>
        <p:spPr>
          <a:xfrm>
            <a:off x="4090858" y="3996994"/>
            <a:ext cx="3785281" cy="133996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40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96948" y="-5525"/>
            <a:ext cx="11218984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Russia’s Missing RTAs with Great Powers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13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9" y="2849173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9" y="448305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9" y="5375338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3" y="1020436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5296486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2" y="2966196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4" y="5413392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2" y="4912971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71" y="1106040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BF6BDB-7F23-034A-AB2F-668553727FFA}"/>
              </a:ext>
            </a:extLst>
          </p:cNvPr>
          <p:cNvSpPr txBox="1"/>
          <p:nvPr/>
        </p:nvSpPr>
        <p:spPr>
          <a:xfrm>
            <a:off x="102564" y="4727121"/>
            <a:ext cx="237118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No RTA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8E84C-66C3-C30B-7E66-041BCD2C05FD}"/>
              </a:ext>
            </a:extLst>
          </p:cNvPr>
          <p:cNvSpPr txBox="1"/>
          <p:nvPr/>
        </p:nvSpPr>
        <p:spPr>
          <a:xfrm>
            <a:off x="-40432" y="5757761"/>
            <a:ext cx="2507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Talks Failed, Stalled, or Incomplete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9EF86-9AD6-14BD-C071-E2998CBCEBBE}"/>
              </a:ext>
            </a:extLst>
          </p:cNvPr>
          <p:cNvCxnSpPr/>
          <p:nvPr/>
        </p:nvCxnSpPr>
        <p:spPr>
          <a:xfrm>
            <a:off x="114984" y="4572000"/>
            <a:ext cx="200445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617555-4D0B-A6AF-DC24-19995C97E468}"/>
              </a:ext>
            </a:extLst>
          </p:cNvPr>
          <p:cNvCxnSpPr/>
          <p:nvPr/>
        </p:nvCxnSpPr>
        <p:spPr>
          <a:xfrm>
            <a:off x="111091" y="5507608"/>
            <a:ext cx="200445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6FBF3B8-8A7A-4BA5-027C-2B0B343F024E}"/>
              </a:ext>
            </a:extLst>
          </p:cNvPr>
          <p:cNvCxnSpPr>
            <a:cxnSpLocks/>
          </p:cNvCxnSpPr>
          <p:nvPr/>
        </p:nvCxnSpPr>
        <p:spPr>
          <a:xfrm flipH="1" flipV="1">
            <a:off x="4783249" y="2217553"/>
            <a:ext cx="5206930" cy="2265502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EFC81863-637F-FE55-5F22-BAD1B272A86E}"/>
              </a:ext>
            </a:extLst>
          </p:cNvPr>
          <p:cNvCxnSpPr>
            <a:cxnSpLocks/>
          </p:cNvCxnSpPr>
          <p:nvPr/>
        </p:nvCxnSpPr>
        <p:spPr>
          <a:xfrm flipH="1" flipV="1">
            <a:off x="4113214" y="3488747"/>
            <a:ext cx="5860053" cy="96265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3" name="Straight Arrow Connector 1042">
            <a:extLst>
              <a:ext uri="{FF2B5EF4-FFF2-40B4-BE49-F238E27FC236}">
                <a16:creationId xmlns:a16="http://schemas.microsoft.com/office/drawing/2014/main" id="{38D82D89-2EEF-9716-083B-1AF3970FD787}"/>
              </a:ext>
            </a:extLst>
          </p:cNvPr>
          <p:cNvCxnSpPr>
            <a:cxnSpLocks/>
          </p:cNvCxnSpPr>
          <p:nvPr/>
        </p:nvCxnSpPr>
        <p:spPr>
          <a:xfrm flipH="1">
            <a:off x="4555886" y="4963711"/>
            <a:ext cx="5452074" cy="544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0015624A-B463-4119-360B-5CE72615ADC0}"/>
              </a:ext>
            </a:extLst>
          </p:cNvPr>
          <p:cNvCxnSpPr>
            <a:cxnSpLocks/>
          </p:cNvCxnSpPr>
          <p:nvPr/>
        </p:nvCxnSpPr>
        <p:spPr>
          <a:xfrm flipH="1">
            <a:off x="6548511" y="4925959"/>
            <a:ext cx="3441668" cy="48743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Straight Arrow Connector 1068">
            <a:extLst>
              <a:ext uri="{FF2B5EF4-FFF2-40B4-BE49-F238E27FC236}">
                <a16:creationId xmlns:a16="http://schemas.microsoft.com/office/drawing/2014/main" id="{01F1EA42-1FB8-DA1B-8362-20E9C11AE249}"/>
              </a:ext>
            </a:extLst>
          </p:cNvPr>
          <p:cNvCxnSpPr>
            <a:cxnSpLocks/>
          </p:cNvCxnSpPr>
          <p:nvPr/>
        </p:nvCxnSpPr>
        <p:spPr>
          <a:xfrm flipH="1">
            <a:off x="9580098" y="4925959"/>
            <a:ext cx="393169" cy="44937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Arrow Connector 1076">
            <a:extLst>
              <a:ext uri="{FF2B5EF4-FFF2-40B4-BE49-F238E27FC236}">
                <a16:creationId xmlns:a16="http://schemas.microsoft.com/office/drawing/2014/main" id="{530D8382-B01A-D3DC-EBD0-245FFC88B507}"/>
              </a:ext>
            </a:extLst>
          </p:cNvPr>
          <p:cNvCxnSpPr>
            <a:cxnSpLocks/>
          </p:cNvCxnSpPr>
          <p:nvPr/>
        </p:nvCxnSpPr>
        <p:spPr>
          <a:xfrm flipH="1" flipV="1">
            <a:off x="7526215" y="2330023"/>
            <a:ext cx="2447052" cy="212138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Arrow Connector 1080">
            <a:extLst>
              <a:ext uri="{FF2B5EF4-FFF2-40B4-BE49-F238E27FC236}">
                <a16:creationId xmlns:a16="http://schemas.microsoft.com/office/drawing/2014/main" id="{0F8CEE5C-F369-8B23-98AE-B7FAA7E3559C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0834437" y="3845145"/>
            <a:ext cx="6801" cy="60626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5" name="Arc 1084">
            <a:extLst>
              <a:ext uri="{FF2B5EF4-FFF2-40B4-BE49-F238E27FC236}">
                <a16:creationId xmlns:a16="http://schemas.microsoft.com/office/drawing/2014/main" id="{E3EEC2AF-87AD-051A-7D9F-BC8B5FA571B4}"/>
              </a:ext>
            </a:extLst>
          </p:cNvPr>
          <p:cNvSpPr/>
          <p:nvPr/>
        </p:nvSpPr>
        <p:spPr>
          <a:xfrm rot="5400000" flipV="1">
            <a:off x="8836039" y="2825394"/>
            <a:ext cx="2361222" cy="990935"/>
          </a:xfrm>
          <a:prstGeom prst="arc">
            <a:avLst>
              <a:gd name="adj1" fmla="val 10693332"/>
              <a:gd name="adj2" fmla="val 76358"/>
            </a:avLst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018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13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9" y="2849173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9" y="448305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9" y="5375338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3" y="1020436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5296486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2" y="2966196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4" y="5413392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2" y="4912971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71" y="1106040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BF6BDB-7F23-034A-AB2F-668553727FFA}"/>
              </a:ext>
            </a:extLst>
          </p:cNvPr>
          <p:cNvSpPr txBox="1"/>
          <p:nvPr/>
        </p:nvSpPr>
        <p:spPr>
          <a:xfrm>
            <a:off x="102564" y="4727121"/>
            <a:ext cx="237118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No RTA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8E84C-66C3-C30B-7E66-041BCD2C05FD}"/>
              </a:ext>
            </a:extLst>
          </p:cNvPr>
          <p:cNvSpPr txBox="1"/>
          <p:nvPr/>
        </p:nvSpPr>
        <p:spPr>
          <a:xfrm>
            <a:off x="-40432" y="5757761"/>
            <a:ext cx="2507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Talks Failed, Stalled, or Incomplete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9EF86-9AD6-14BD-C071-E2998CBCEBBE}"/>
              </a:ext>
            </a:extLst>
          </p:cNvPr>
          <p:cNvCxnSpPr/>
          <p:nvPr/>
        </p:nvCxnSpPr>
        <p:spPr>
          <a:xfrm>
            <a:off x="114984" y="4572000"/>
            <a:ext cx="200445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617555-4D0B-A6AF-DC24-19995C97E468}"/>
              </a:ext>
            </a:extLst>
          </p:cNvPr>
          <p:cNvCxnSpPr/>
          <p:nvPr/>
        </p:nvCxnSpPr>
        <p:spPr>
          <a:xfrm>
            <a:off x="111091" y="5507608"/>
            <a:ext cx="200445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9" name="Straight Arrow Connector 1078">
            <a:extLst>
              <a:ext uri="{FF2B5EF4-FFF2-40B4-BE49-F238E27FC236}">
                <a16:creationId xmlns:a16="http://schemas.microsoft.com/office/drawing/2014/main" id="{B28E998C-62A7-8A70-CF70-7D17549498E1}"/>
              </a:ext>
            </a:extLst>
          </p:cNvPr>
          <p:cNvCxnSpPr>
            <a:cxnSpLocks/>
            <a:stCxn id="17" idx="2"/>
            <a:endCxn id="8" idx="0"/>
          </p:cNvCxnSpPr>
          <p:nvPr/>
        </p:nvCxnSpPr>
        <p:spPr>
          <a:xfrm>
            <a:off x="10834437" y="2099324"/>
            <a:ext cx="6801" cy="749849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3B6A15-C57D-05EC-0A90-A6C019D30B8C}"/>
              </a:ext>
            </a:extLst>
          </p:cNvPr>
          <p:cNvCxnSpPr>
            <a:cxnSpLocks/>
          </p:cNvCxnSpPr>
          <p:nvPr/>
        </p:nvCxnSpPr>
        <p:spPr>
          <a:xfrm flipH="1" flipV="1">
            <a:off x="4670478" y="2132751"/>
            <a:ext cx="5337482" cy="122942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17EB4970-4EF1-DBBE-5C1B-4C0393EF43D7}"/>
              </a:ext>
            </a:extLst>
          </p:cNvPr>
          <p:cNvCxnSpPr>
            <a:cxnSpLocks/>
          </p:cNvCxnSpPr>
          <p:nvPr/>
        </p:nvCxnSpPr>
        <p:spPr>
          <a:xfrm flipH="1" flipV="1">
            <a:off x="4166073" y="3472998"/>
            <a:ext cx="5824106" cy="5053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Arrow Connector 1045">
            <a:extLst>
              <a:ext uri="{FF2B5EF4-FFF2-40B4-BE49-F238E27FC236}">
                <a16:creationId xmlns:a16="http://schemas.microsoft.com/office/drawing/2014/main" id="{B58316FD-17BB-72C0-EB3D-C1CB7D783019}"/>
              </a:ext>
            </a:extLst>
          </p:cNvPr>
          <p:cNvCxnSpPr>
            <a:cxnSpLocks/>
          </p:cNvCxnSpPr>
          <p:nvPr/>
        </p:nvCxnSpPr>
        <p:spPr>
          <a:xfrm flipV="1">
            <a:off x="4440484" y="3845145"/>
            <a:ext cx="5449104" cy="1015243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Arrow Connector 1072">
            <a:extLst>
              <a:ext uri="{FF2B5EF4-FFF2-40B4-BE49-F238E27FC236}">
                <a16:creationId xmlns:a16="http://schemas.microsoft.com/office/drawing/2014/main" id="{415880CE-FE43-B3CE-000C-5E4DC842F8C4}"/>
              </a:ext>
            </a:extLst>
          </p:cNvPr>
          <p:cNvCxnSpPr>
            <a:cxnSpLocks/>
          </p:cNvCxnSpPr>
          <p:nvPr/>
        </p:nvCxnSpPr>
        <p:spPr>
          <a:xfrm flipH="1">
            <a:off x="9529302" y="3896751"/>
            <a:ext cx="506794" cy="14785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Arrow Connector 1080">
            <a:extLst>
              <a:ext uri="{FF2B5EF4-FFF2-40B4-BE49-F238E27FC236}">
                <a16:creationId xmlns:a16="http://schemas.microsoft.com/office/drawing/2014/main" id="{0F8CEE5C-F369-8B23-98AE-B7FAA7E3559C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10834437" y="3845145"/>
            <a:ext cx="6801" cy="60626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Arrow Connector 1086">
            <a:extLst>
              <a:ext uri="{FF2B5EF4-FFF2-40B4-BE49-F238E27FC236}">
                <a16:creationId xmlns:a16="http://schemas.microsoft.com/office/drawing/2014/main" id="{71BA2FD8-3FD2-2B5B-0F3F-905A7B79D26C}"/>
              </a:ext>
            </a:extLst>
          </p:cNvPr>
          <p:cNvCxnSpPr>
            <a:cxnSpLocks/>
          </p:cNvCxnSpPr>
          <p:nvPr/>
        </p:nvCxnSpPr>
        <p:spPr>
          <a:xfrm flipH="1" flipV="1">
            <a:off x="7610553" y="2331559"/>
            <a:ext cx="2379626" cy="102678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1BFC78A9-B3AE-9511-4034-12D25D7E311D}"/>
              </a:ext>
            </a:extLst>
          </p:cNvPr>
          <p:cNvSpPr txBox="1">
            <a:spLocks noChangeArrowheads="1"/>
          </p:cNvSpPr>
          <p:nvPr/>
        </p:nvSpPr>
        <p:spPr>
          <a:xfrm>
            <a:off x="196948" y="-5525"/>
            <a:ext cx="11218984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China’s Missing RTAs with Great Powers</a:t>
            </a:r>
          </a:p>
        </p:txBody>
      </p:sp>
    </p:spTree>
    <p:extLst>
      <p:ext uri="{BB962C8B-B14F-4D97-AF65-F5344CB8AC3E}">
        <p14:creationId xmlns:p14="http://schemas.microsoft.com/office/powerpoint/2010/main" val="4288703937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13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9" y="2849173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9" y="448305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9" y="5375338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3" y="1020436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5296486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2" y="2966196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4" y="5413392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2" y="4912971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71" y="1106040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BF6BDB-7F23-034A-AB2F-668553727FFA}"/>
              </a:ext>
            </a:extLst>
          </p:cNvPr>
          <p:cNvSpPr txBox="1"/>
          <p:nvPr/>
        </p:nvSpPr>
        <p:spPr>
          <a:xfrm>
            <a:off x="102564" y="4727121"/>
            <a:ext cx="237118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No RTA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8E84C-66C3-C30B-7E66-041BCD2C05FD}"/>
              </a:ext>
            </a:extLst>
          </p:cNvPr>
          <p:cNvSpPr txBox="1"/>
          <p:nvPr/>
        </p:nvSpPr>
        <p:spPr>
          <a:xfrm>
            <a:off x="-40432" y="5757761"/>
            <a:ext cx="2507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Talks Failed, Stalled, or Incomplete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9EF86-9AD6-14BD-C071-E2998CBCEBBE}"/>
              </a:ext>
            </a:extLst>
          </p:cNvPr>
          <p:cNvCxnSpPr/>
          <p:nvPr/>
        </p:nvCxnSpPr>
        <p:spPr>
          <a:xfrm>
            <a:off x="114984" y="4572000"/>
            <a:ext cx="200445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617555-4D0B-A6AF-DC24-19995C97E468}"/>
              </a:ext>
            </a:extLst>
          </p:cNvPr>
          <p:cNvCxnSpPr/>
          <p:nvPr/>
        </p:nvCxnSpPr>
        <p:spPr>
          <a:xfrm>
            <a:off x="111091" y="5507608"/>
            <a:ext cx="200445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>
            <a:extLst>
              <a:ext uri="{FF2B5EF4-FFF2-40B4-BE49-F238E27FC236}">
                <a16:creationId xmlns:a16="http://schemas.microsoft.com/office/drawing/2014/main" id="{D181A662-97E0-14F0-56C6-D045E17C70F7}"/>
              </a:ext>
            </a:extLst>
          </p:cNvPr>
          <p:cNvCxnSpPr>
            <a:cxnSpLocks/>
          </p:cNvCxnSpPr>
          <p:nvPr/>
        </p:nvCxnSpPr>
        <p:spPr>
          <a:xfrm flipV="1">
            <a:off x="3474720" y="3996994"/>
            <a:ext cx="9092" cy="86339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Arrow Connector 1027">
            <a:extLst>
              <a:ext uri="{FF2B5EF4-FFF2-40B4-BE49-F238E27FC236}">
                <a16:creationId xmlns:a16="http://schemas.microsoft.com/office/drawing/2014/main" id="{11A9B591-ABAA-D76E-CBAA-A490FC851445}"/>
              </a:ext>
            </a:extLst>
          </p:cNvPr>
          <p:cNvCxnSpPr>
            <a:cxnSpLocks/>
          </p:cNvCxnSpPr>
          <p:nvPr/>
        </p:nvCxnSpPr>
        <p:spPr>
          <a:xfrm>
            <a:off x="3573194" y="2132751"/>
            <a:ext cx="0" cy="833445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84681465-7C0A-6296-3D07-CFBD84A44939}"/>
              </a:ext>
            </a:extLst>
          </p:cNvPr>
          <p:cNvCxnSpPr>
            <a:cxnSpLocks/>
          </p:cNvCxnSpPr>
          <p:nvPr/>
        </p:nvCxnSpPr>
        <p:spPr>
          <a:xfrm flipV="1">
            <a:off x="4166073" y="2300068"/>
            <a:ext cx="1074539" cy="624017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>
            <a:extLst>
              <a:ext uri="{FF2B5EF4-FFF2-40B4-BE49-F238E27FC236}">
                <a16:creationId xmlns:a16="http://schemas.microsoft.com/office/drawing/2014/main" id="{17EB4970-4EF1-DBBE-5C1B-4C0393EF43D7}"/>
              </a:ext>
            </a:extLst>
          </p:cNvPr>
          <p:cNvCxnSpPr>
            <a:cxnSpLocks/>
          </p:cNvCxnSpPr>
          <p:nvPr/>
        </p:nvCxnSpPr>
        <p:spPr>
          <a:xfrm flipH="1" flipV="1">
            <a:off x="4166073" y="3472998"/>
            <a:ext cx="5824106" cy="5053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Arrow Connector 1029">
            <a:extLst>
              <a:ext uri="{FF2B5EF4-FFF2-40B4-BE49-F238E27FC236}">
                <a16:creationId xmlns:a16="http://schemas.microsoft.com/office/drawing/2014/main" id="{EFC81863-637F-FE55-5F22-BAD1B272A86E}"/>
              </a:ext>
            </a:extLst>
          </p:cNvPr>
          <p:cNvCxnSpPr>
            <a:cxnSpLocks/>
          </p:cNvCxnSpPr>
          <p:nvPr/>
        </p:nvCxnSpPr>
        <p:spPr>
          <a:xfrm flipH="1" flipV="1">
            <a:off x="4113214" y="3488747"/>
            <a:ext cx="5860053" cy="96265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6" name="Straight Arrow Connector 1035">
            <a:extLst>
              <a:ext uri="{FF2B5EF4-FFF2-40B4-BE49-F238E27FC236}">
                <a16:creationId xmlns:a16="http://schemas.microsoft.com/office/drawing/2014/main" id="{46EF0C6B-ED5B-C5B5-4A38-2C68C8392395}"/>
              </a:ext>
            </a:extLst>
          </p:cNvPr>
          <p:cNvCxnSpPr>
            <a:cxnSpLocks/>
          </p:cNvCxnSpPr>
          <p:nvPr/>
        </p:nvCxnSpPr>
        <p:spPr>
          <a:xfrm flipH="1">
            <a:off x="4265614" y="2164970"/>
            <a:ext cx="5762345" cy="1330287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1E5C9E1E-3881-46BD-642C-027816B66CDC}"/>
              </a:ext>
            </a:extLst>
          </p:cNvPr>
          <p:cNvCxnSpPr>
            <a:cxnSpLocks/>
          </p:cNvCxnSpPr>
          <p:nvPr/>
        </p:nvCxnSpPr>
        <p:spPr>
          <a:xfrm>
            <a:off x="4090858" y="3996994"/>
            <a:ext cx="3785281" cy="1339964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E0DBF199-96D1-0132-A6B6-2248956DA63C}"/>
              </a:ext>
            </a:extLst>
          </p:cNvPr>
          <p:cNvSpPr txBox="1">
            <a:spLocks noChangeArrowheads="1"/>
          </p:cNvSpPr>
          <p:nvPr/>
        </p:nvSpPr>
        <p:spPr>
          <a:xfrm>
            <a:off x="196948" y="-5525"/>
            <a:ext cx="11218984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America’s Missing RTAs with Great Powers</a:t>
            </a:r>
          </a:p>
        </p:txBody>
      </p:sp>
    </p:spTree>
    <p:extLst>
      <p:ext uri="{BB962C8B-B14F-4D97-AF65-F5344CB8AC3E}">
        <p14:creationId xmlns:p14="http://schemas.microsoft.com/office/powerpoint/2010/main" val="287077009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96948" y="-28951"/>
            <a:ext cx="11218984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European Union’s Missing RTAs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13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959" y="2849173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59" y="448305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533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39" y="5375338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123" y="1020436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5296486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62" y="2966196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54" y="5413392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92" y="4912971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971" y="1106040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6BF6BDB-7F23-034A-AB2F-668553727FFA}"/>
              </a:ext>
            </a:extLst>
          </p:cNvPr>
          <p:cNvSpPr txBox="1"/>
          <p:nvPr/>
        </p:nvSpPr>
        <p:spPr>
          <a:xfrm>
            <a:off x="102564" y="4727121"/>
            <a:ext cx="237118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No RTA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08E84C-66C3-C30B-7E66-041BCD2C05FD}"/>
              </a:ext>
            </a:extLst>
          </p:cNvPr>
          <p:cNvSpPr txBox="1"/>
          <p:nvPr/>
        </p:nvSpPr>
        <p:spPr>
          <a:xfrm>
            <a:off x="-40432" y="5757761"/>
            <a:ext cx="250721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900" dirty="0"/>
              <a:t>Talks Failed, Stalled, or Incomplete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B39EF86-9AD6-14BD-C071-E2998CBCEBBE}"/>
              </a:ext>
            </a:extLst>
          </p:cNvPr>
          <p:cNvCxnSpPr/>
          <p:nvPr/>
        </p:nvCxnSpPr>
        <p:spPr>
          <a:xfrm>
            <a:off x="114984" y="4572000"/>
            <a:ext cx="200445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9617555-4D0B-A6AF-DC24-19995C97E468}"/>
              </a:ext>
            </a:extLst>
          </p:cNvPr>
          <p:cNvCxnSpPr/>
          <p:nvPr/>
        </p:nvCxnSpPr>
        <p:spPr>
          <a:xfrm>
            <a:off x="111091" y="5507608"/>
            <a:ext cx="2004454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Arrow Connector 1034">
            <a:extLst>
              <a:ext uri="{FF2B5EF4-FFF2-40B4-BE49-F238E27FC236}">
                <a16:creationId xmlns:a16="http://schemas.microsoft.com/office/drawing/2014/main" id="{84681465-7C0A-6296-3D07-CFBD84A44939}"/>
              </a:ext>
            </a:extLst>
          </p:cNvPr>
          <p:cNvCxnSpPr>
            <a:cxnSpLocks/>
          </p:cNvCxnSpPr>
          <p:nvPr/>
        </p:nvCxnSpPr>
        <p:spPr>
          <a:xfrm flipV="1">
            <a:off x="4166073" y="2300068"/>
            <a:ext cx="1074539" cy="624017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815FCB8B-E4A8-F634-2559-E531E9CA1A76}"/>
              </a:ext>
            </a:extLst>
          </p:cNvPr>
          <p:cNvCxnSpPr>
            <a:cxnSpLocks/>
          </p:cNvCxnSpPr>
          <p:nvPr/>
        </p:nvCxnSpPr>
        <p:spPr>
          <a:xfrm flipH="1" flipV="1">
            <a:off x="7391400" y="2330023"/>
            <a:ext cx="542778" cy="2945362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Arrow Connector 1070">
            <a:extLst>
              <a:ext uri="{FF2B5EF4-FFF2-40B4-BE49-F238E27FC236}">
                <a16:creationId xmlns:a16="http://schemas.microsoft.com/office/drawing/2014/main" id="{AAE5B5CC-4FF0-8E4C-2D10-8532586C0939}"/>
              </a:ext>
            </a:extLst>
          </p:cNvPr>
          <p:cNvCxnSpPr>
            <a:cxnSpLocks/>
          </p:cNvCxnSpPr>
          <p:nvPr/>
        </p:nvCxnSpPr>
        <p:spPr>
          <a:xfrm flipH="1">
            <a:off x="9233359" y="1559880"/>
            <a:ext cx="749628" cy="0"/>
          </a:xfrm>
          <a:prstGeom prst="straightConnector1">
            <a:avLst/>
          </a:prstGeom>
          <a:ln w="50800">
            <a:solidFill>
              <a:schemeClr val="bg1">
                <a:lumMod val="5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BAC71EEC-BAFD-2184-D56F-FBC9E480DC85}"/>
              </a:ext>
            </a:extLst>
          </p:cNvPr>
          <p:cNvCxnSpPr>
            <a:cxnSpLocks/>
          </p:cNvCxnSpPr>
          <p:nvPr/>
        </p:nvCxnSpPr>
        <p:spPr>
          <a:xfrm flipH="1">
            <a:off x="6414868" y="2289677"/>
            <a:ext cx="801858" cy="307784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7" name="Straight Arrow Connector 1076">
            <a:extLst>
              <a:ext uri="{FF2B5EF4-FFF2-40B4-BE49-F238E27FC236}">
                <a16:creationId xmlns:a16="http://schemas.microsoft.com/office/drawing/2014/main" id="{530D8382-B01A-D3DC-EBD0-245FFC88B507}"/>
              </a:ext>
            </a:extLst>
          </p:cNvPr>
          <p:cNvCxnSpPr>
            <a:cxnSpLocks/>
          </p:cNvCxnSpPr>
          <p:nvPr/>
        </p:nvCxnSpPr>
        <p:spPr>
          <a:xfrm flipH="1" flipV="1">
            <a:off x="7526215" y="2330023"/>
            <a:ext cx="2501744" cy="2121383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Straight Arrow Connector 1086">
            <a:extLst>
              <a:ext uri="{FF2B5EF4-FFF2-40B4-BE49-F238E27FC236}">
                <a16:creationId xmlns:a16="http://schemas.microsoft.com/office/drawing/2014/main" id="{71BA2FD8-3FD2-2B5B-0F3F-905A7B79D26C}"/>
              </a:ext>
            </a:extLst>
          </p:cNvPr>
          <p:cNvCxnSpPr>
            <a:cxnSpLocks/>
          </p:cNvCxnSpPr>
          <p:nvPr/>
        </p:nvCxnSpPr>
        <p:spPr>
          <a:xfrm flipH="1" flipV="1">
            <a:off x="7609503" y="2305083"/>
            <a:ext cx="2379626" cy="110320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348316"/>
      </p:ext>
    </p:extLst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8951"/>
            <a:ext cx="12192000" cy="6619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Different Patterns of Great-Power RTA Negotiations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97" y="991391"/>
            <a:ext cx="1635998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15" y="5309098"/>
            <a:ext cx="1626558" cy="995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40" y="5293835"/>
            <a:ext cx="1616592" cy="107772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752B42-1EC2-E6A6-A332-9CB7C0781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17" y="991390"/>
            <a:ext cx="1538740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C3398A-E283-E907-0778-B5377D9FA2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14" y="3765135"/>
            <a:ext cx="1653163" cy="1157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33C9F9-43ED-8320-CB83-ED945A78D3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83" y="3767162"/>
            <a:ext cx="1646628" cy="1078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1A71A9D-E5C9-E8B6-6D5F-8B6A8E8DD99A}"/>
              </a:ext>
            </a:extLst>
          </p:cNvPr>
          <p:cNvSpPr/>
          <p:nvPr/>
        </p:nvSpPr>
        <p:spPr>
          <a:xfrm>
            <a:off x="4234370" y="804302"/>
            <a:ext cx="3870379" cy="141325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10B192-3AD8-6412-A73B-472124C1F0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15" y="2457052"/>
            <a:ext cx="1656896" cy="1030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5176EE7-991D-6E6A-2DDC-3844716E23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67" y="944641"/>
            <a:ext cx="1830095" cy="1073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A4684E8-F7E7-BA85-4E88-C2491BCB12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02" y="989384"/>
            <a:ext cx="1647271" cy="1030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D1B213-9784-33DA-7EB7-65EE3D56A3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77" y="1015841"/>
            <a:ext cx="1653164" cy="10267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1A6270-1A74-5FD7-52E0-F15945D0E824}"/>
              </a:ext>
            </a:extLst>
          </p:cNvPr>
          <p:cNvSpPr txBox="1"/>
          <p:nvPr/>
        </p:nvSpPr>
        <p:spPr>
          <a:xfrm>
            <a:off x="66030" y="929031"/>
            <a:ext cx="273513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The Most Enthusiastic RTA Negotiators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746556-D4FF-FB9A-026A-8F7459418878}"/>
              </a:ext>
            </a:extLst>
          </p:cNvPr>
          <p:cNvSpPr txBox="1"/>
          <p:nvPr/>
        </p:nvSpPr>
        <p:spPr>
          <a:xfrm>
            <a:off x="131425" y="2549359"/>
            <a:ext cx="3119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The One with the Most Stalled or Failed Talks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020326-0ED1-9E71-B433-C5D2CB07B4B2}"/>
              </a:ext>
            </a:extLst>
          </p:cNvPr>
          <p:cNvSpPr txBox="1"/>
          <p:nvPr/>
        </p:nvSpPr>
        <p:spPr>
          <a:xfrm>
            <a:off x="66030" y="3891107"/>
            <a:ext cx="3119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Traditionally Skeptical, Getting More Active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707F0-4FAD-AAAE-303C-8BFD029BFF6C}"/>
              </a:ext>
            </a:extLst>
          </p:cNvPr>
          <p:cNvSpPr txBox="1"/>
          <p:nvPr/>
        </p:nvSpPr>
        <p:spPr>
          <a:xfrm>
            <a:off x="131424" y="5351803"/>
            <a:ext cx="31196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The Fewest RTAs with Other Great Powers</a:t>
            </a:r>
          </a:p>
        </p:txBody>
      </p:sp>
    </p:spTree>
    <p:extLst>
      <p:ext uri="{BB962C8B-B14F-4D97-AF65-F5344CB8AC3E}">
        <p14:creationId xmlns:p14="http://schemas.microsoft.com/office/powerpoint/2010/main" val="353799070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D9CE81-CCE1-1C6D-307F-E1C88B35F24B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18935-AE0B-05E7-578F-EA06778EBB8D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39A64-44F5-4191-8999-0DA40767917E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2" y="966789"/>
            <a:ext cx="2121542" cy="10650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5" y="2359549"/>
            <a:ext cx="2120254" cy="11599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07" y="3801409"/>
            <a:ext cx="2248994" cy="12288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AutoShape 2" descr="Image result for flag of hongkong"/>
          <p:cNvSpPr>
            <a:spLocks noChangeAspect="1" noChangeArrowheads="1"/>
          </p:cNvSpPr>
          <p:nvPr/>
        </p:nvSpPr>
        <p:spPr bwMode="auto">
          <a:xfrm>
            <a:off x="1587501" y="-890588"/>
            <a:ext cx="27908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717" y="2419980"/>
            <a:ext cx="2215484" cy="11458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7ED0296-A7EF-7255-8D4F-9109FDA5081A}"/>
              </a:ext>
            </a:extLst>
          </p:cNvPr>
          <p:cNvSpPr txBox="1">
            <a:spLocks noChangeArrowheads="1"/>
          </p:cNvSpPr>
          <p:nvPr/>
        </p:nvSpPr>
        <p:spPr>
          <a:xfrm>
            <a:off x="76201" y="89572"/>
            <a:ext cx="12192000" cy="700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RTAs of the More Active Middle Powers</a:t>
            </a:r>
          </a:p>
        </p:txBody>
      </p:sp>
      <p:pic>
        <p:nvPicPr>
          <p:cNvPr id="1026" name="Picture 2" descr="Costa Rica Flag - Wallpaper, High Definition, High Quality, Widescreen">
            <a:extLst>
              <a:ext uri="{FF2B5EF4-FFF2-40B4-BE49-F238E27FC236}">
                <a16:creationId xmlns:a16="http://schemas.microsoft.com/office/drawing/2014/main" id="{3330363F-317B-6F26-FB3E-AF67DAD5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5" y="3846949"/>
            <a:ext cx="2120254" cy="125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nd your country">
            <a:extLst>
              <a:ext uri="{FF2B5EF4-FFF2-40B4-BE49-F238E27FC236}">
                <a16:creationId xmlns:a16="http://schemas.microsoft.com/office/drawing/2014/main" id="{FA7DCDDB-63B1-8DD9-6E9A-B9A9C4261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95" y="5398367"/>
            <a:ext cx="2120254" cy="11926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1D9C8C-8247-A7B7-F856-79385F200763}"/>
              </a:ext>
            </a:extLst>
          </p:cNvPr>
          <p:cNvSpPr txBox="1"/>
          <p:nvPr/>
        </p:nvSpPr>
        <p:spPr>
          <a:xfrm>
            <a:off x="2736272" y="1231776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Canada: 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286EE-C9E7-8A98-BA0D-F57D48FAA0E9}"/>
              </a:ext>
            </a:extLst>
          </p:cNvPr>
          <p:cNvSpPr txBox="1"/>
          <p:nvPr/>
        </p:nvSpPr>
        <p:spPr>
          <a:xfrm>
            <a:off x="2736271" y="2708715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Mexico: 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01D635-DBBD-2ED5-194E-9175CAB0E1C1}"/>
              </a:ext>
            </a:extLst>
          </p:cNvPr>
          <p:cNvSpPr txBox="1"/>
          <p:nvPr/>
        </p:nvSpPr>
        <p:spPr>
          <a:xfrm>
            <a:off x="2736270" y="4250404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Costa Rica: 15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D882C1-10F8-FEC2-7926-231BE5FD4003}"/>
              </a:ext>
            </a:extLst>
          </p:cNvPr>
          <p:cNvSpPr txBox="1"/>
          <p:nvPr/>
        </p:nvSpPr>
        <p:spPr>
          <a:xfrm>
            <a:off x="2678119" y="5738084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Chile: 31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CA83E-3D68-B356-0D0D-5804689C541E}"/>
              </a:ext>
            </a:extLst>
          </p:cNvPr>
          <p:cNvSpPr txBox="1"/>
          <p:nvPr/>
        </p:nvSpPr>
        <p:spPr>
          <a:xfrm>
            <a:off x="8586087" y="2724468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Singapore: 28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4D9CF6-9099-945A-D6DB-C6F04C78C637}"/>
              </a:ext>
            </a:extLst>
          </p:cNvPr>
          <p:cNvSpPr txBox="1"/>
          <p:nvPr/>
        </p:nvSpPr>
        <p:spPr>
          <a:xfrm>
            <a:off x="8586087" y="4184996"/>
            <a:ext cx="3033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Republic of Korea: 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A520E8-3F6F-27B0-8323-97AED1AE3358}"/>
              </a:ext>
            </a:extLst>
          </p:cNvPr>
          <p:cNvSpPr txBox="1"/>
          <p:nvPr/>
        </p:nvSpPr>
        <p:spPr>
          <a:xfrm>
            <a:off x="8589347" y="5534385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New Zealand: 15 </a:t>
            </a:r>
          </a:p>
        </p:txBody>
      </p:sp>
      <p:pic>
        <p:nvPicPr>
          <p:cNvPr id="1030" name="Picture 6" descr="New Zealand Flag Debate: 40 Designs Unveiled From 10,300 Entries - NBC News">
            <a:extLst>
              <a:ext uri="{FF2B5EF4-FFF2-40B4-BE49-F238E27FC236}">
                <a16:creationId xmlns:a16="http://schemas.microsoft.com/office/drawing/2014/main" id="{8D5C3434-22C6-A956-33A3-DE1E37A3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208" y="5377816"/>
            <a:ext cx="2248994" cy="112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witzerland Flag - Ontario Flag and Pole">
            <a:extLst>
              <a:ext uri="{FF2B5EF4-FFF2-40B4-BE49-F238E27FC236}">
                <a16:creationId xmlns:a16="http://schemas.microsoft.com/office/drawing/2014/main" id="{218F6470-2A53-D9C8-0B37-C4A01E14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68" y="908275"/>
            <a:ext cx="2202781" cy="12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BEAFA00-293F-D81D-4A9F-F9B78011FF20}"/>
              </a:ext>
            </a:extLst>
          </p:cNvPr>
          <p:cNvSpPr txBox="1"/>
          <p:nvPr/>
        </p:nvSpPr>
        <p:spPr>
          <a:xfrm>
            <a:off x="8611504" y="1297383"/>
            <a:ext cx="2735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dirty="0"/>
              <a:t>Switzerland: 35 </a:t>
            </a:r>
          </a:p>
        </p:txBody>
      </p:sp>
    </p:spTree>
    <p:extLst>
      <p:ext uri="{BB962C8B-B14F-4D97-AF65-F5344CB8AC3E}">
        <p14:creationId xmlns:p14="http://schemas.microsoft.com/office/powerpoint/2010/main" val="3107626668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37D9E-6350-5187-EE91-9CE9A39210D6}"/>
              </a:ext>
            </a:extLst>
          </p:cNvPr>
          <p:cNvSpPr txBox="1">
            <a:spLocks noChangeArrowheads="1"/>
          </p:cNvSpPr>
          <p:nvPr/>
        </p:nvSpPr>
        <p:spPr>
          <a:xfrm>
            <a:off x="967014" y="2857485"/>
            <a:ext cx="1012077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Topic 33: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Which Countries Have the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Most Influence in the WTO?</a:t>
            </a:r>
          </a:p>
        </p:txBody>
      </p:sp>
    </p:spTree>
    <p:extLst>
      <p:ext uri="{BB962C8B-B14F-4D97-AF65-F5344CB8AC3E}">
        <p14:creationId xmlns:p14="http://schemas.microsoft.com/office/powerpoint/2010/main" val="321231102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55761-376E-EFC3-97AB-B65364AF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694" y="0"/>
            <a:ext cx="9374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77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62F04-EE98-72F9-C4E0-253A301E0A94}"/>
              </a:ext>
            </a:extLst>
          </p:cNvPr>
          <p:cNvSpPr txBox="1"/>
          <p:nvPr/>
        </p:nvSpPr>
        <p:spPr>
          <a:xfrm>
            <a:off x="295674" y="1643026"/>
            <a:ext cx="11701035" cy="681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All countries are equal, but some are more equal than others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Eight countries (formerly seven) have disproportionate appointments to the top positions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Certain roles are off-limits to E.U., U.S., or Chinese diplomats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Some positions are traded off sequentially by (a) developing and developed and (b) developing regions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Whoever chairs the Dispute Settlement Body one year will chair the General Council the next year</a:t>
            </a:r>
          </a:p>
          <a:p>
            <a:pPr>
              <a:spcAft>
                <a:spcPts val="1200"/>
              </a:spcAft>
              <a:defRPr/>
            </a:pPr>
            <a:endParaRPr lang="en-US" sz="3500" dirty="0"/>
          </a:p>
          <a:p>
            <a:pPr>
              <a:spcAft>
                <a:spcPts val="1200"/>
              </a:spcAft>
              <a:defRPr/>
            </a:pPr>
            <a:endParaRPr lang="en-US" sz="28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1E3CF9D-0FBE-19A7-6360-36EF3718DC70}"/>
              </a:ext>
            </a:extLst>
          </p:cNvPr>
          <p:cNvSpPr txBox="1">
            <a:spLocks noChangeArrowheads="1"/>
          </p:cNvSpPr>
          <p:nvPr/>
        </p:nvSpPr>
        <p:spPr>
          <a:xfrm>
            <a:off x="1056761" y="-175570"/>
            <a:ext cx="9087607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Unwritten Norms of WTO Leadership</a:t>
            </a:r>
          </a:p>
        </p:txBody>
      </p:sp>
    </p:spTree>
    <p:extLst>
      <p:ext uri="{BB962C8B-B14F-4D97-AF65-F5344CB8AC3E}">
        <p14:creationId xmlns:p14="http://schemas.microsoft.com/office/powerpoint/2010/main" val="2455904516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07F4E3B-4C79-FB86-A700-630D04BF75C6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BFC3FA-6C21-583B-47E4-865AB1896F71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4AD96-77CB-7AE0-A20A-5722D52A4E34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794972" y="137464"/>
            <a:ext cx="10443410" cy="77468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Eight Large Economies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C47B7-7527-34A4-04E0-AC2CFD77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3080392"/>
            <a:ext cx="2607961" cy="1619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1BF38-3EB5-75AC-B61F-397AD3779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1185599"/>
            <a:ext cx="2601175" cy="1672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4DAD9-BF05-F595-94A0-CD9044022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93" y="3054453"/>
            <a:ext cx="2600792" cy="1820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045CA-9BFB-D029-4151-0B7265B9A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1169613"/>
            <a:ext cx="2602000" cy="170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BEBB4-14FF-9A73-5F69-56CD92436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5022453"/>
            <a:ext cx="2602000" cy="1704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AD726-0FCE-DCC4-A315-312C14F8EB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4975185"/>
            <a:ext cx="2607962" cy="1740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F6D70-C9A1-419A-3EDA-E70DACB899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2022043"/>
            <a:ext cx="2607962" cy="174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7B941-7684-1728-6EB5-5BA420890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4105894"/>
            <a:ext cx="2601176" cy="1628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3940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5044D-B5F4-1091-955B-6177EBA77207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6E8D2C-CD05-6315-A7F4-137FCB03BE8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B17BF8-355D-272C-470C-97EF4888128B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art 1">
            <a:extLst>
              <a:ext uri="{FF2B5EF4-FFF2-40B4-BE49-F238E27FC236}">
                <a16:creationId xmlns:a16="http://schemas.microsoft.com/office/drawing/2014/main" id="{3B86209D-E000-4794-8DBD-4878A867AE8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77" y="1445513"/>
            <a:ext cx="9425073" cy="55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7DD4909-F475-404C-B8AD-FD0D10127E8B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0" y="381000"/>
            <a:ext cx="91440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endParaRPr lang="en-US" sz="4800" dirty="0">
              <a:effectLst>
                <a:outerShdw blurRad="38100" dist="38100" dir="2700000" algn="tl">
                  <a:srgbClr val="000000"/>
                </a:outerShdw>
              </a:effectLst>
              <a:latin typeface="Corbel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69A469E-D0F6-BFB2-610A-C539062C83A3}"/>
              </a:ext>
            </a:extLst>
          </p:cNvPr>
          <p:cNvSpPr txBox="1">
            <a:spLocks noChangeArrowheads="1"/>
          </p:cNvSpPr>
          <p:nvPr/>
        </p:nvSpPr>
        <p:spPr>
          <a:xfrm>
            <a:off x="2590800" y="574643"/>
            <a:ext cx="7265008" cy="77468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WTO Roles in which the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Big Eight Are Over-Represented</a:t>
            </a:r>
          </a:p>
        </p:txBody>
      </p:sp>
    </p:spTree>
    <p:extLst>
      <p:ext uri="{BB962C8B-B14F-4D97-AF65-F5344CB8AC3E}">
        <p14:creationId xmlns:p14="http://schemas.microsoft.com/office/powerpoint/2010/main" val="1202439412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F5134A-73B9-41CB-A134-005C00EDF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95" y="4556869"/>
            <a:ext cx="2557753" cy="1600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4416947"/>
            <a:ext cx="2754158" cy="17134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3318624" y="943055"/>
            <a:ext cx="5554752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Which of the Ten Great Powers Were Influential in the GATT Era?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6C6CA-7EE0-147C-4D24-481D4801E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2" y="2317056"/>
            <a:ext cx="2747953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838" y="2315143"/>
            <a:ext cx="2719420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F33DF6-0D09-A4CE-76CF-C600D59AF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495" y="2315143"/>
            <a:ext cx="2557753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D0D2F1-96FF-9451-2DE2-C0917794EB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89" y="361142"/>
            <a:ext cx="2730208" cy="1601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589" y="2315143"/>
            <a:ext cx="2703728" cy="1655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154" y="4365852"/>
            <a:ext cx="2687163" cy="17914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191B1-554F-0602-F1E3-1FF328EAE8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2" y="4359385"/>
            <a:ext cx="2747953" cy="19235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E5140-980B-08BA-2852-ABAE863352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3" y="250341"/>
            <a:ext cx="2737088" cy="17933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6896750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883FAF-C5CE-C99C-DE08-EA101E529EB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5B783-E4D0-5B47-E279-DDA69CD474C6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1A27D9-BC5E-2AEF-7D95-4D2842757A50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F5134A-73B9-41CB-A134-005C00EDF2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16" y="4556869"/>
            <a:ext cx="2557753" cy="1600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2554230" y="476881"/>
            <a:ext cx="6788369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Some Could Not Be Influential Until They Acceded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CF95D-AE6E-BA9E-9542-98F1E7E0C1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93" y="2315143"/>
            <a:ext cx="2719420" cy="17066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DA2C63-DE81-6A66-A296-EB4D6C67A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229" y="2315143"/>
            <a:ext cx="2703728" cy="1655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Russia Flag Printable - Printable Word Searches">
            <a:extLst>
              <a:ext uri="{FF2B5EF4-FFF2-40B4-BE49-F238E27FC236}">
                <a16:creationId xmlns:a16="http://schemas.microsoft.com/office/drawing/2014/main" id="{37398EA4-3172-200E-935C-8C285871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94" y="4365852"/>
            <a:ext cx="2687163" cy="17914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907632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27E58D0-0F71-2853-B936-F350B51EFBB3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533999-69C3-3D9D-7B16-617B9413773D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98943-DADE-FB94-E0ED-9E10D88185CE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3" y="2627688"/>
            <a:ext cx="3746708" cy="2330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2756980" y="921241"/>
            <a:ext cx="6678039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GATT Was Initially a G-2 Arrangement of the Anglo-Americans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6C6CA-7EE0-147C-4D24-481D4801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327" y="2627688"/>
            <a:ext cx="3753148" cy="23309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06971530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622319-4E1B-8D9C-5BFD-32CB7DCBAE5A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36D265-BAB4-B0F1-F06C-65583CB88518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1B3240-9112-7143-DF2C-3F8E11274006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6" y="2627688"/>
            <a:ext cx="3344080" cy="2080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1017494"/>
            <a:ext cx="8783051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… to Which India Became Informally the Principal Representative of Developing Country Influence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96C6CA-7EE0-147C-4D24-481D4801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92" y="2627688"/>
            <a:ext cx="3344080" cy="20768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47" y="4393480"/>
            <a:ext cx="3151124" cy="20646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6105715"/>
      </p:ext>
    </p:extLst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A414884-898B-8ED2-3D34-D5349C18BFA9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5472AD-2BB8-17E5-1CA0-C17C688C660D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7069D9-72F3-756E-220C-29AA9E1CDE55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46" y="2627688"/>
            <a:ext cx="3344080" cy="2080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1017494"/>
            <a:ext cx="8783051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… With the U.K. Position in the G-2 Being Taken over by the European Union (Under Various names)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247" y="4393480"/>
            <a:ext cx="3151124" cy="20646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65" y="2627688"/>
            <a:ext cx="3324898" cy="208043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8660140"/>
      </p:ext>
    </p:extLst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6BA847-7B8B-20F2-D99A-5294CE229ED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24FF3-F42C-A68E-D107-9998C768748C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D2D52-8369-17E4-8FBF-0C29BFCF7C9F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06" y="1526798"/>
            <a:ext cx="3344080" cy="2080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-203716"/>
            <a:ext cx="8783051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… Being a Key Part of the Quad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04" y="5068957"/>
            <a:ext cx="2579267" cy="16899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6" y="3975225"/>
            <a:ext cx="3324898" cy="20804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14" y="3975225"/>
            <a:ext cx="3235886" cy="20247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81" y="1579806"/>
            <a:ext cx="3411257" cy="19717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45623286"/>
      </p:ext>
    </p:extLst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5868BD-1146-FFA4-4380-17B77BEC9E1F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2AA10-2D17-46BA-322C-3A3ED33772DB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D782F4-1100-97B7-21E0-40839AB3B04D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1847777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61324"/>
            <a:ext cx="9080178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… Which Were the Largest Countries Usually Represented in the Green Room.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5013139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4195452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44" y="3170734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1308141"/>
            <a:ext cx="2619084" cy="151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0" y="4261468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1" y="1763543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9322353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A058F-0D46-B650-1CF4-9C031B7B33D0}"/>
              </a:ext>
            </a:extLst>
          </p:cNvPr>
          <p:cNvSpPr txBox="1"/>
          <p:nvPr/>
        </p:nvSpPr>
        <p:spPr>
          <a:xfrm>
            <a:off x="448629" y="1499288"/>
            <a:ext cx="1124086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200" dirty="0"/>
              <a:t>16</a:t>
            </a:r>
            <a:r>
              <a:rPr lang="en-US" sz="3200" baseline="30000" dirty="0"/>
              <a:t>th</a:t>
            </a:r>
            <a:r>
              <a:rPr lang="en-US" sz="3200" dirty="0"/>
              <a:t> to 18</a:t>
            </a:r>
            <a:r>
              <a:rPr lang="en-US" sz="3200" baseline="30000" dirty="0"/>
              <a:t>th</a:t>
            </a:r>
            <a:r>
              <a:rPr lang="en-US" sz="3200" dirty="0"/>
              <a:t> centuries: Mercantilism and the first colonial wave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Late 19</a:t>
            </a:r>
            <a:r>
              <a:rPr lang="en-US" sz="3200" baseline="30000" dirty="0"/>
              <a:t>th</a:t>
            </a:r>
            <a:r>
              <a:rPr lang="en-US" sz="3200" dirty="0"/>
              <a:t> to early 20</a:t>
            </a:r>
            <a:r>
              <a:rPr lang="en-US" sz="3200" baseline="30000" dirty="0"/>
              <a:t>th</a:t>
            </a:r>
            <a:r>
              <a:rPr lang="en-US" sz="3200" dirty="0"/>
              <a:t> century: Generally free trade under British leadership, and the second colonial wave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Between the two world wars: Protectionism and militarism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The Cold War: The “Three Worlds,” with autarky in the East, decolonization in the South, and generally free trade in the West under American leadership (almost entirely in the GATT)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Post-Cold War: The incorporation of nearly all the East and South into the WTO, but a drift back into discrimination and protection</a:t>
            </a:r>
            <a:endParaRPr lang="en-US" sz="20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870CDD-3EBB-2965-3DDB-FDB92999A756}"/>
              </a:ext>
            </a:extLst>
          </p:cNvPr>
          <p:cNvSpPr txBox="1">
            <a:spLocks noChangeArrowheads="1"/>
          </p:cNvSpPr>
          <p:nvPr/>
        </p:nvSpPr>
        <p:spPr>
          <a:xfrm>
            <a:off x="1174653" y="178144"/>
            <a:ext cx="8806375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Principal Phases in the History of the International Trading System</a:t>
            </a:r>
          </a:p>
        </p:txBody>
      </p:sp>
    </p:spTree>
    <p:extLst>
      <p:ext uri="{BB962C8B-B14F-4D97-AF65-F5344CB8AC3E}">
        <p14:creationId xmlns:p14="http://schemas.microsoft.com/office/powerpoint/2010/main" val="3200064362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97D20A-FD40-5FE0-249E-331B0D21E380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605D45-19AE-5393-12CE-E9366DD0EE8F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5F26E5-9658-1785-4C2F-9ABC0120C0CC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" y="1250312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824164" y="63410"/>
            <a:ext cx="10136603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Depending on the Issues, the Countries in the Green Room Might Align North 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vs.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South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52" y="4876377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7" y="2243873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89" y="1250312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47" y="1711207"/>
            <a:ext cx="2619084" cy="151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77" y="4876377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89" y="2364760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B8B1392-209C-5A84-F3DA-7AD4A904F05A}"/>
              </a:ext>
            </a:extLst>
          </p:cNvPr>
          <p:cNvSpPr txBox="1">
            <a:spLocks noChangeArrowheads="1"/>
          </p:cNvSpPr>
          <p:nvPr/>
        </p:nvSpPr>
        <p:spPr>
          <a:xfrm>
            <a:off x="7505488" y="1989884"/>
            <a:ext cx="3779117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Intellectual Property Rights and Investment</a:t>
            </a:r>
          </a:p>
        </p:txBody>
      </p:sp>
    </p:spTree>
    <p:extLst>
      <p:ext uri="{BB962C8B-B14F-4D97-AF65-F5344CB8AC3E}">
        <p14:creationId xmlns:p14="http://schemas.microsoft.com/office/powerpoint/2010/main" val="2445732007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EDCBCC-7491-730A-C67C-5CDDABBDFD46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3D5842-28B3-0BF3-537C-075C5AA0E54F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58DCF-A802-328C-FA72-EE3026DD3F96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363" y="3070954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2196847" y="125504"/>
            <a:ext cx="9191042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… Or Could Choose Different Alignments with Varying  Degrees of Ambition.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77" y="5034122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08" y="4156955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371" y="4417282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6" y="2284224"/>
            <a:ext cx="2619084" cy="151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7" y="1226535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15" y="1943655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B8B1392-209C-5A84-F3DA-7AD4A904F05A}"/>
              </a:ext>
            </a:extLst>
          </p:cNvPr>
          <p:cNvSpPr txBox="1">
            <a:spLocks noChangeArrowheads="1"/>
          </p:cNvSpPr>
          <p:nvPr/>
        </p:nvSpPr>
        <p:spPr>
          <a:xfrm>
            <a:off x="-304391" y="3479903"/>
            <a:ext cx="3779117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Most Ambitious on Agricultural Subsidies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8BBE271-2474-DBA9-8EDC-55A21444CE41}"/>
              </a:ext>
            </a:extLst>
          </p:cNvPr>
          <p:cNvSpPr txBox="1">
            <a:spLocks noChangeArrowheads="1"/>
          </p:cNvSpPr>
          <p:nvPr/>
        </p:nvSpPr>
        <p:spPr>
          <a:xfrm>
            <a:off x="8627176" y="3172451"/>
            <a:ext cx="3779117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Most Protective on Agricultural Subsidies</a:t>
            </a:r>
          </a:p>
        </p:txBody>
      </p:sp>
    </p:spTree>
    <p:extLst>
      <p:ext uri="{BB962C8B-B14F-4D97-AF65-F5344CB8AC3E}">
        <p14:creationId xmlns:p14="http://schemas.microsoft.com/office/powerpoint/2010/main" val="3525382370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42535B-CF91-90C3-66FF-8AFF1A701A12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E30F8-CD32-FFEA-21A1-2339C8B7AE27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121651-52B9-5304-2269-E049BF63F927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1847777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61324"/>
            <a:ext cx="9080178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What Are the Main Differences between the GATT and WTO Leadership Styles?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5013139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4195452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44" y="3170734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1308141"/>
            <a:ext cx="2619084" cy="151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0" y="4261468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1" y="1763543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1524305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855136-4496-802A-9B8B-D7628B205892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C49EAD-E5A7-CC44-350B-6F6F5378EC37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EDC76-18A6-EB4B-2F9F-364C2FD7EC76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1847777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1395665" y="61324"/>
            <a:ext cx="9080178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First, the Green Room Is Gone.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Countries Prefer Issue-Based Coalitions.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29584B-4DA4-8523-F1E2-142DFBA9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5013139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4195452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44" y="3170734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40" y="1308141"/>
            <a:ext cx="2619084" cy="15138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0" y="4261468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061" y="1763543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63202981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299CC8-6271-BA79-28E4-D438CA10D34C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B1DDFA-E565-2B5B-F60A-4FBB4D56256B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716AC3-BF25-1D96-A7B0-6210DD06D919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882EBEC-0B23-4371-93AD-6782A9CB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58" y="877839"/>
            <a:ext cx="2619311" cy="1629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323689"/>
            <a:ext cx="121920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Second, those Coalitions Are More Often North-South.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E76CB-723B-6A36-B45B-E49C588BD8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0" y="2767568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FCE44A-BA32-F92C-780C-356B8886A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19" y="1746437"/>
            <a:ext cx="2619311" cy="16389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EF04ED-ACDC-AFA2-28D0-AF440C420E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54" y="1043096"/>
            <a:ext cx="2807183" cy="1622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6CDE36-A7C0-33F5-6440-6907C88AD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48" y="4781903"/>
            <a:ext cx="2619083" cy="183335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941FF-2E88-32EB-A73B-87D1288197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80" y="3266751"/>
            <a:ext cx="2619083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Clipart - Flag of South Africa">
            <a:extLst>
              <a:ext uri="{FF2B5EF4-FFF2-40B4-BE49-F238E27FC236}">
                <a16:creationId xmlns:a16="http://schemas.microsoft.com/office/drawing/2014/main" id="{037CF7BB-836E-9EC3-BC60-841CFC272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22" y="4946106"/>
            <a:ext cx="2441993" cy="162799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90CF2-F64B-8A82-1968-F4D3C60310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548" y="2948701"/>
            <a:ext cx="2602000" cy="170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C9864D-59E5-E3FB-83FB-2A2DFD1275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12" y="3266751"/>
            <a:ext cx="2546659" cy="153624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3A603E-2901-5993-698B-7A1B7B3921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477" y="4182961"/>
            <a:ext cx="2683916" cy="17585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29325762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07F4E3B-4C79-FB86-A700-630D04BF75C6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BFC3FA-6C21-583B-47E4-865AB1896F71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124AD96-77CB-7AE0-A20A-5722D52A4E34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499311" y="389330"/>
            <a:ext cx="10443410" cy="77468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Third, Accessions Have Expanded the Leadership Group to Eight Large Economies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C47B7-7527-34A4-04E0-AC2CFD77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3080392"/>
            <a:ext cx="2607961" cy="1619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1BF38-3EB5-75AC-B61F-397AD3779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1185599"/>
            <a:ext cx="2601175" cy="1672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4DAD9-BF05-F595-94A0-CD9044022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93" y="3054453"/>
            <a:ext cx="2600792" cy="1820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045CA-9BFB-D029-4151-0B7265B9A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1169613"/>
            <a:ext cx="2602000" cy="170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BEBB4-14FF-9A73-5F69-56CD92436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5022453"/>
            <a:ext cx="2602000" cy="1704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AD726-0FCE-DCC4-A315-312C14F8EB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4975185"/>
            <a:ext cx="2607962" cy="1740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F6D70-C9A1-419A-3EDA-E70DACB899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2022043"/>
            <a:ext cx="2607962" cy="174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7B941-7684-1728-6EB5-5BA420890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4105894"/>
            <a:ext cx="2601176" cy="1628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57697188"/>
      </p:ext>
    </p:extLst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7753E2-193D-8B45-2444-BA1DE0AA264B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BE3BB4-D5E7-5949-0A43-47F5E7A80B3E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3F26A7-DF52-0111-C300-11D5CD31CEDE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801B69C-55BB-40A9-B903-4304786F5B45}"/>
              </a:ext>
            </a:extLst>
          </p:cNvPr>
          <p:cNvSpPr txBox="1">
            <a:spLocks noChangeArrowheads="1"/>
          </p:cNvSpPr>
          <p:nvPr/>
        </p:nvSpPr>
        <p:spPr>
          <a:xfrm>
            <a:off x="499311" y="389330"/>
            <a:ext cx="10443410" cy="77468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Third, Accessions Have Expanded the Leadership Group to Eight Large Economies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7C47B7-7527-34A4-04E0-AC2CFD77C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3080392"/>
            <a:ext cx="2607961" cy="16196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1BF38-3EB5-75AC-B61F-397AD37795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1185599"/>
            <a:ext cx="2601175" cy="16728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A4DAD9-BF05-F595-94A0-CD9044022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393" y="3054453"/>
            <a:ext cx="2600792" cy="1820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3045CA-9BFB-D029-4151-0B7265B9A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1169613"/>
            <a:ext cx="2602000" cy="170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3BEBB4-14FF-9A73-5F69-56CD924362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85" y="5022453"/>
            <a:ext cx="2602000" cy="1704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AD726-0FCE-DCC4-A315-312C14F8EB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67" y="4975185"/>
            <a:ext cx="2607962" cy="17401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FF6D70-C9A1-419A-3EDA-E70DACB899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2022043"/>
            <a:ext cx="2607962" cy="1740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07B941-7684-1728-6EB5-5BA420890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670" y="4105894"/>
            <a:ext cx="2601176" cy="1628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5001522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2D9CE81-CCE1-1C6D-307F-E1C88B35F24B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18935-AE0B-05E7-578F-EA06778EBB8D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39A64-44F5-4191-8999-0DA40767917E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2693506"/>
            <a:ext cx="2214073" cy="1345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184290"/>
            <a:ext cx="2442058" cy="12259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42" y="5496342"/>
            <a:ext cx="2213458" cy="133524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34" y="5486401"/>
            <a:ext cx="2092966" cy="13177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46" y="5486402"/>
            <a:ext cx="2280654" cy="13177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708370"/>
            <a:ext cx="2210146" cy="13450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705058"/>
            <a:ext cx="2045454" cy="13335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AutoShape 2" descr="Image result for flag of hongkong"/>
          <p:cNvSpPr>
            <a:spLocks noChangeAspect="1" noChangeArrowheads="1"/>
          </p:cNvSpPr>
          <p:nvPr/>
        </p:nvSpPr>
        <p:spPr bwMode="auto">
          <a:xfrm>
            <a:off x="1587501" y="-890588"/>
            <a:ext cx="27908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554" y="5486400"/>
            <a:ext cx="1984246" cy="13177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68" y="2705059"/>
            <a:ext cx="2054432" cy="13708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864" y="4181476"/>
            <a:ext cx="2084336" cy="1228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17ED0296-A7EF-7255-8D4F-9109FDA5081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447174"/>
            <a:ext cx="12192000" cy="700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WTO Is an Institution in Which the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Middle Powers Play an Important Role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(Though Decidedly Less Influential than the Big Eight)</a:t>
            </a:r>
          </a:p>
        </p:txBody>
      </p:sp>
    </p:spTree>
    <p:extLst>
      <p:ext uri="{BB962C8B-B14F-4D97-AF65-F5344CB8AC3E}">
        <p14:creationId xmlns:p14="http://schemas.microsoft.com/office/powerpoint/2010/main" val="600075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B1A956E-7EA6-7E36-BA2D-452A41E7F48E}"/>
              </a:ext>
            </a:extLst>
          </p:cNvPr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2DACC-615D-E61E-516A-6446A7C426FE}"/>
              </a:ext>
            </a:extLst>
          </p:cNvPr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D68AD4-E1F7-E118-394A-83AFDF61A6A3}"/>
              </a:ext>
            </a:extLst>
          </p:cNvPr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696" y="5008860"/>
            <a:ext cx="2734626" cy="16057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390" y="2667813"/>
            <a:ext cx="2462611" cy="1765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7" y="2791985"/>
            <a:ext cx="2547495" cy="15172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55" y="2719262"/>
            <a:ext cx="2330317" cy="15223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04" y="4851350"/>
            <a:ext cx="2330317" cy="1842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15" y="4851350"/>
            <a:ext cx="2857715" cy="1827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4EF3C6-2699-0336-E8F1-7A0D873926BF}"/>
              </a:ext>
            </a:extLst>
          </p:cNvPr>
          <p:cNvSpPr txBox="1">
            <a:spLocks noChangeArrowheads="1"/>
          </p:cNvSpPr>
          <p:nvPr/>
        </p:nvSpPr>
        <p:spPr>
          <a:xfrm>
            <a:off x="148747" y="1329383"/>
            <a:ext cx="11695044" cy="57120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It Is Also a Place Where Several Smaller Countries Are Often Said to “Punch Above Their Weight”</a:t>
            </a:r>
          </a:p>
        </p:txBody>
      </p:sp>
      <p:pic>
        <p:nvPicPr>
          <p:cNvPr id="2050" name="Picture 2" descr="What Do The Colors And Symbols Of The Flag Of Saint Lucia Mean ...">
            <a:extLst>
              <a:ext uri="{FF2B5EF4-FFF2-40B4-BE49-F238E27FC236}">
                <a16:creationId xmlns:a16="http://schemas.microsoft.com/office/drawing/2014/main" id="{1DF2CA56-A38E-4B8F-1A96-15926D987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7" y="4851350"/>
            <a:ext cx="2525834" cy="168440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ilippines Flag - Wallpaper, High Definition, High Quality, Widescreen">
            <a:extLst>
              <a:ext uri="{FF2B5EF4-FFF2-40B4-BE49-F238E27FC236}">
                <a16:creationId xmlns:a16="http://schemas.microsoft.com/office/drawing/2014/main" id="{18B992A1-6763-3C66-FE50-133A5BCCE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696" y="2732905"/>
            <a:ext cx="2682189" cy="15087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8395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37D9E-6350-5187-EE91-9CE9A39210D6}"/>
              </a:ext>
            </a:extLst>
          </p:cNvPr>
          <p:cNvSpPr txBox="1">
            <a:spLocks noChangeArrowheads="1"/>
          </p:cNvSpPr>
          <p:nvPr/>
        </p:nvSpPr>
        <p:spPr>
          <a:xfrm>
            <a:off x="967014" y="2857485"/>
            <a:ext cx="1012077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Topic 4: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Coalitions in the WTO</a:t>
            </a:r>
          </a:p>
        </p:txBody>
      </p:sp>
    </p:spTree>
    <p:extLst>
      <p:ext uri="{BB962C8B-B14F-4D97-AF65-F5344CB8AC3E}">
        <p14:creationId xmlns:p14="http://schemas.microsoft.com/office/powerpoint/2010/main" val="324238822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37D9E-6350-5187-EE91-9CE9A39210D6}"/>
              </a:ext>
            </a:extLst>
          </p:cNvPr>
          <p:cNvSpPr txBox="1">
            <a:spLocks noChangeArrowheads="1"/>
          </p:cNvSpPr>
          <p:nvPr/>
        </p:nvSpPr>
        <p:spPr>
          <a:xfrm>
            <a:off x="967014" y="2857485"/>
            <a:ext cx="1012077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Topic 1: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Historical Evolution of the International Trading System and its Leadership</a:t>
            </a:r>
          </a:p>
        </p:txBody>
      </p:sp>
    </p:spTree>
    <p:extLst>
      <p:ext uri="{BB962C8B-B14F-4D97-AF65-F5344CB8AC3E}">
        <p14:creationId xmlns:p14="http://schemas.microsoft.com/office/powerpoint/2010/main" val="4242686511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362F04-EE98-72F9-C4E0-253A301E0A94}"/>
              </a:ext>
            </a:extLst>
          </p:cNvPr>
          <p:cNvSpPr txBox="1"/>
          <p:nvPr/>
        </p:nvSpPr>
        <p:spPr>
          <a:xfrm>
            <a:off x="1790700" y="1796326"/>
            <a:ext cx="8610600" cy="6509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500" dirty="0"/>
              <a:t>Both are based on consensus decision-making, but that works out differently when: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The GATT had an incomplete membership operating in a system of code reciprocity and the green room, but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3500" dirty="0"/>
              <a:t>The WTO is nearly universal, is built around a single undertaking, and operates largely through coalition diplomacy.</a:t>
            </a:r>
          </a:p>
          <a:p>
            <a:pPr>
              <a:spcAft>
                <a:spcPts val="1200"/>
              </a:spcAft>
              <a:defRPr/>
            </a:pPr>
            <a:endParaRPr lang="en-US" sz="3500" dirty="0"/>
          </a:p>
          <a:p>
            <a:pPr>
              <a:spcAft>
                <a:spcPts val="1200"/>
              </a:spcAft>
              <a:defRPr/>
            </a:pPr>
            <a:endParaRPr lang="en-US" sz="2800" dirty="0"/>
          </a:p>
          <a:p>
            <a:pPr>
              <a:defRPr/>
            </a:pP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E796B-FB4B-4B64-7904-E3765C5DC17E}"/>
              </a:ext>
            </a:extLst>
          </p:cNvPr>
          <p:cNvSpPr/>
          <p:nvPr/>
        </p:nvSpPr>
        <p:spPr>
          <a:xfrm>
            <a:off x="5181600" y="1796326"/>
            <a:ext cx="2057400" cy="642074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152BD6-712E-B3F1-B8E5-2F78FDF3F24C}"/>
              </a:ext>
            </a:extLst>
          </p:cNvPr>
          <p:cNvSpPr/>
          <p:nvPr/>
        </p:nvSpPr>
        <p:spPr>
          <a:xfrm>
            <a:off x="2590800" y="5334000"/>
            <a:ext cx="3505200" cy="642074"/>
          </a:xfrm>
          <a:prstGeom prst="rect">
            <a:avLst/>
          </a:prstGeom>
          <a:noFill/>
          <a:ln w="793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E23273-CAB3-DC6E-9CE5-F947284B11C1}"/>
              </a:ext>
            </a:extLst>
          </p:cNvPr>
          <p:cNvCxnSpPr>
            <a:endCxn id="7" idx="0"/>
          </p:cNvCxnSpPr>
          <p:nvPr/>
        </p:nvCxnSpPr>
        <p:spPr>
          <a:xfrm flipH="1">
            <a:off x="4343400" y="2438400"/>
            <a:ext cx="1752600" cy="2895600"/>
          </a:xfrm>
          <a:prstGeom prst="line">
            <a:avLst/>
          </a:prstGeom>
          <a:ln w="857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D1E3CF9D-0FBE-19A7-6360-36EF3718DC70}"/>
              </a:ext>
            </a:extLst>
          </p:cNvPr>
          <p:cNvSpPr txBox="1">
            <a:spLocks noChangeArrowheads="1"/>
          </p:cNvSpPr>
          <p:nvPr/>
        </p:nvSpPr>
        <p:spPr>
          <a:xfrm>
            <a:off x="1952594" y="248350"/>
            <a:ext cx="769898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Decision-Making in the</a:t>
            </a:r>
            <a:b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GATT versus the WTO</a:t>
            </a:r>
          </a:p>
        </p:txBody>
      </p:sp>
    </p:spTree>
    <p:extLst>
      <p:ext uri="{BB962C8B-B14F-4D97-AF65-F5344CB8AC3E}">
        <p14:creationId xmlns:p14="http://schemas.microsoft.com/office/powerpoint/2010/main" val="32676289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337D9E-6350-5187-EE91-9CE9A39210D6}"/>
              </a:ext>
            </a:extLst>
          </p:cNvPr>
          <p:cNvSpPr txBox="1">
            <a:spLocks noChangeArrowheads="1"/>
          </p:cNvSpPr>
          <p:nvPr/>
        </p:nvSpPr>
        <p:spPr>
          <a:xfrm>
            <a:off x="-49279" y="248350"/>
            <a:ext cx="10818194" cy="5510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Major Developing Country Coalitions in the WTO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3D767-EAB3-2BA5-2E6B-826B37BD8B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11" t="21078" r="14729" b="16008"/>
          <a:stretch/>
        </p:blipFill>
        <p:spPr>
          <a:xfrm>
            <a:off x="1377838" y="848694"/>
            <a:ext cx="8998173" cy="600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42734"/>
      </p:ext>
    </p:extLst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4847590" y="2601686"/>
            <a:ext cx="2513656" cy="22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46442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A058F-0D46-B650-1CF4-9C031B7B33D0}"/>
              </a:ext>
            </a:extLst>
          </p:cNvPr>
          <p:cNvSpPr txBox="1"/>
          <p:nvPr/>
        </p:nvSpPr>
        <p:spPr>
          <a:xfrm>
            <a:off x="448629" y="1499288"/>
            <a:ext cx="11240863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3200" dirty="0"/>
              <a:t>Public goods may be distinguished from ordinary (private) goods insofar as they are: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200" dirty="0"/>
              <a:t>Non-rival in consumption, and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200" dirty="0"/>
              <a:t>Are non-excludable.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Examples include roads, national defense, etc.</a:t>
            </a:r>
          </a:p>
          <a:p>
            <a:pPr>
              <a:spcAft>
                <a:spcPts val="1200"/>
              </a:spcAft>
              <a:defRPr/>
            </a:pPr>
            <a:r>
              <a:rPr lang="en-US" sz="3200" dirty="0"/>
              <a:t>Public goods tend to under-provided due to the free-rider problem, unless some institution such as government steps in to provide them.</a:t>
            </a:r>
            <a:endParaRPr lang="en-US" sz="20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870CDD-3EBB-2965-3DDB-FDB92999A75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74176"/>
            <a:ext cx="1225172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Public Goods</a:t>
            </a:r>
          </a:p>
        </p:txBody>
      </p:sp>
    </p:spTree>
    <p:extLst>
      <p:ext uri="{BB962C8B-B14F-4D97-AF65-F5344CB8AC3E}">
        <p14:creationId xmlns:p14="http://schemas.microsoft.com/office/powerpoint/2010/main" val="409357291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1A058F-0D46-B650-1CF4-9C031B7B33D0}"/>
              </a:ext>
            </a:extLst>
          </p:cNvPr>
          <p:cNvSpPr txBox="1"/>
          <p:nvPr/>
        </p:nvSpPr>
        <p:spPr>
          <a:xfrm>
            <a:off x="448629" y="1752600"/>
            <a:ext cx="1124086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500" dirty="0"/>
              <a:t>An open global market is a public good (a special category of goods that are non-excludable and non-rivalrous).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500" dirty="0"/>
              <a:t>Public goods tend to be underprovided (markets are typically closed in anarchy).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500" dirty="0"/>
              <a:t>A hegemon has the motive (efficiency) and the means (power) to provide this good.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  <a:defRPr/>
            </a:pPr>
            <a:r>
              <a:rPr lang="en-US" sz="3500" dirty="0"/>
              <a:t>Historical openness and closure correspond to what the theory predicts.</a:t>
            </a:r>
            <a:endParaRPr lang="en-US" sz="24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870CDD-3EBB-2965-3DDB-FDB92999A75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74176"/>
            <a:ext cx="1225172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The Theory of Hegemonic Stability</a:t>
            </a:r>
          </a:p>
        </p:txBody>
      </p:sp>
    </p:spTree>
    <p:extLst>
      <p:ext uri="{BB962C8B-B14F-4D97-AF65-F5344CB8AC3E}">
        <p14:creationId xmlns:p14="http://schemas.microsoft.com/office/powerpoint/2010/main" val="51496430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A060F-0630-369A-83B8-60A4C37A3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10768915" y="0"/>
            <a:ext cx="1418452" cy="12529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F839365-4AE1-C8E4-7037-793E3C83BF82}"/>
              </a:ext>
            </a:extLst>
          </p:cNvPr>
          <p:cNvSpPr txBox="1">
            <a:spLocks noChangeArrowheads="1"/>
          </p:cNvSpPr>
          <p:nvPr/>
        </p:nvSpPr>
        <p:spPr>
          <a:xfrm>
            <a:off x="1" y="106214"/>
            <a:ext cx="10768914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Prior to the 19th Century:</a:t>
            </a:r>
          </a:p>
          <a:p>
            <a:pPr algn="ctr" eaLnBrk="1" hangingPunct="1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haroni" panose="02010803020104030203" pitchFamily="2" charset="-79"/>
                <a:ea typeface="ADLaM Display" panose="020F0502020204030204" pitchFamily="2" charset="0"/>
                <a:cs typeface="Aharoni" panose="02010803020104030203" pitchFamily="2" charset="-79"/>
              </a:rPr>
              <a:t>Mercantilism and the First Colonial Wave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41ECAF3-684C-D680-3A36-AD43C7D0A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A2E2D2-27DA-FCE2-FB52-C35AACCE0328}"/>
              </a:ext>
            </a:extLst>
          </p:cNvPr>
          <p:cNvSpPr/>
          <p:nvPr/>
        </p:nvSpPr>
        <p:spPr>
          <a:xfrm>
            <a:off x="5285812" y="2832379"/>
            <a:ext cx="1981200" cy="1752600"/>
          </a:xfrm>
          <a:prstGeom prst="ellipse">
            <a:avLst/>
          </a:prstGeom>
          <a:solidFill>
            <a:srgbClr val="0000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France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62D5D8-D9AC-F70F-A9F1-32A2652E0C4F}"/>
              </a:ext>
            </a:extLst>
          </p:cNvPr>
          <p:cNvCxnSpPr>
            <a:cxnSpLocks/>
          </p:cNvCxnSpPr>
          <p:nvPr/>
        </p:nvCxnSpPr>
        <p:spPr>
          <a:xfrm>
            <a:off x="1269391" y="2743200"/>
            <a:ext cx="888626" cy="6858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12636-5036-B0B9-56CE-ABFCF1F981C3}"/>
              </a:ext>
            </a:extLst>
          </p:cNvPr>
          <p:cNvCxnSpPr>
            <a:cxnSpLocks/>
          </p:cNvCxnSpPr>
          <p:nvPr/>
        </p:nvCxnSpPr>
        <p:spPr>
          <a:xfrm>
            <a:off x="2301227" y="4205407"/>
            <a:ext cx="0" cy="7620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905017-ED6E-E951-91B9-18FEEFEA0E7C}"/>
              </a:ext>
            </a:extLst>
          </p:cNvPr>
          <p:cNvCxnSpPr>
            <a:cxnSpLocks/>
          </p:cNvCxnSpPr>
          <p:nvPr/>
        </p:nvCxnSpPr>
        <p:spPr>
          <a:xfrm flipH="1">
            <a:off x="2282534" y="2759261"/>
            <a:ext cx="1116106" cy="669739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4EF3DFB-16A2-370C-D546-A292717C412D}"/>
              </a:ext>
            </a:extLst>
          </p:cNvPr>
          <p:cNvSpPr/>
          <p:nvPr/>
        </p:nvSpPr>
        <p:spPr>
          <a:xfrm>
            <a:off x="151044" y="1828800"/>
            <a:ext cx="1295400" cy="1219200"/>
          </a:xfrm>
          <a:prstGeom prst="ellipse">
            <a:avLst/>
          </a:prstGeom>
          <a:solidFill>
            <a:srgbClr val="FF99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UK</a:t>
            </a:r>
            <a:r>
              <a:rPr lang="en-US" sz="36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DE639F1-56BB-2106-92BC-0BC965D39499}"/>
              </a:ext>
            </a:extLst>
          </p:cNvPr>
          <p:cNvSpPr/>
          <p:nvPr/>
        </p:nvSpPr>
        <p:spPr>
          <a:xfrm>
            <a:off x="1319376" y="2645230"/>
            <a:ext cx="1981200" cy="1752600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United Kingdom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5FE370-E043-EE3D-C42A-24B1B46388A9}"/>
              </a:ext>
            </a:extLst>
          </p:cNvPr>
          <p:cNvSpPr/>
          <p:nvPr/>
        </p:nvSpPr>
        <p:spPr>
          <a:xfrm>
            <a:off x="3333616" y="1888000"/>
            <a:ext cx="1295400" cy="1219200"/>
          </a:xfrm>
          <a:prstGeom prst="ellipse">
            <a:avLst/>
          </a:prstGeom>
          <a:solidFill>
            <a:srgbClr val="FF99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UK</a:t>
            </a:r>
            <a:r>
              <a:rPr lang="en-US" sz="3600" b="1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C5DB58-73E6-BBD3-E5CB-0DB911277FBA}"/>
              </a:ext>
            </a:extLst>
          </p:cNvPr>
          <p:cNvSpPr/>
          <p:nvPr/>
        </p:nvSpPr>
        <p:spPr>
          <a:xfrm>
            <a:off x="1642724" y="4659491"/>
            <a:ext cx="1295400" cy="1219200"/>
          </a:xfrm>
          <a:prstGeom prst="ellipse">
            <a:avLst/>
          </a:prstGeom>
          <a:solidFill>
            <a:srgbClr val="FF99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UK</a:t>
            </a:r>
            <a:r>
              <a:rPr lang="en-US" sz="3600" b="1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DDD7F06-1D5F-BD03-44B7-488865531011}"/>
              </a:ext>
            </a:extLst>
          </p:cNvPr>
          <p:cNvSpPr/>
          <p:nvPr/>
        </p:nvSpPr>
        <p:spPr>
          <a:xfrm>
            <a:off x="3865426" y="4049891"/>
            <a:ext cx="1295400" cy="1219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FR</a:t>
            </a:r>
            <a:r>
              <a:rPr lang="en-US" sz="3600" b="1" baseline="-25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5D65C17-2025-7964-671C-B0438832F762}"/>
              </a:ext>
            </a:extLst>
          </p:cNvPr>
          <p:cNvCxnSpPr>
            <a:cxnSpLocks/>
          </p:cNvCxnSpPr>
          <p:nvPr/>
        </p:nvCxnSpPr>
        <p:spPr>
          <a:xfrm flipH="1">
            <a:off x="5106078" y="4144915"/>
            <a:ext cx="353025" cy="212169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FAB0B768-2F86-0507-BB2D-C2BC5A6B6BC3}"/>
              </a:ext>
            </a:extLst>
          </p:cNvPr>
          <p:cNvSpPr/>
          <p:nvPr/>
        </p:nvSpPr>
        <p:spPr>
          <a:xfrm>
            <a:off x="5683624" y="1374085"/>
            <a:ext cx="1295400" cy="1219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FR</a:t>
            </a:r>
            <a:r>
              <a:rPr lang="en-US" sz="3600" b="1" baseline="-25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27426DB-D135-6FCA-700A-08A60F043406}"/>
              </a:ext>
            </a:extLst>
          </p:cNvPr>
          <p:cNvSpPr/>
          <p:nvPr/>
        </p:nvSpPr>
        <p:spPr>
          <a:xfrm>
            <a:off x="7271512" y="4214473"/>
            <a:ext cx="1295400" cy="1219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FR</a:t>
            </a:r>
            <a:r>
              <a:rPr lang="en-US" sz="3600" b="1" baseline="-25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95F9550-7613-CA7F-3AD4-23CDBF09EEEE}"/>
              </a:ext>
            </a:extLst>
          </p:cNvPr>
          <p:cNvCxnSpPr>
            <a:cxnSpLocks/>
          </p:cNvCxnSpPr>
          <p:nvPr/>
        </p:nvCxnSpPr>
        <p:spPr>
          <a:xfrm flipH="1" flipV="1">
            <a:off x="7081489" y="4220488"/>
            <a:ext cx="366042" cy="177342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B0E9AC5-CD76-C59D-152A-318B7CE42CBC}"/>
              </a:ext>
            </a:extLst>
          </p:cNvPr>
          <p:cNvCxnSpPr>
            <a:cxnSpLocks/>
            <a:stCxn id="32" idx="4"/>
          </p:cNvCxnSpPr>
          <p:nvPr/>
        </p:nvCxnSpPr>
        <p:spPr>
          <a:xfrm>
            <a:off x="6331324" y="2593285"/>
            <a:ext cx="0" cy="239094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D9B9ED1-A577-1548-BFE1-BCFFF732AE12}"/>
              </a:ext>
            </a:extLst>
          </p:cNvPr>
          <p:cNvSpPr/>
          <p:nvPr/>
        </p:nvSpPr>
        <p:spPr>
          <a:xfrm>
            <a:off x="8283068" y="2457468"/>
            <a:ext cx="2921493" cy="981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Also Spain, Portugal, the Netherlands, etc.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EF4816-7C40-3276-0D67-61AFD92CB1C2}"/>
              </a:ext>
            </a:extLst>
          </p:cNvPr>
          <p:cNvSpPr/>
          <p:nvPr/>
        </p:nvSpPr>
        <p:spPr>
          <a:xfrm>
            <a:off x="3136702" y="5738166"/>
            <a:ext cx="6977408" cy="843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Trade was seen as another form of zero-sum conflict, and both trade and colonies were often a cause of war.</a:t>
            </a:r>
          </a:p>
        </p:txBody>
      </p:sp>
      <p:sp>
        <p:nvSpPr>
          <p:cNvPr id="48" name="Lightning Bolt 47">
            <a:extLst>
              <a:ext uri="{FF2B5EF4-FFF2-40B4-BE49-F238E27FC236}">
                <a16:creationId xmlns:a16="http://schemas.microsoft.com/office/drawing/2014/main" id="{16E2CE11-3F3F-A8A8-FC3F-FAA26BA0F93A}"/>
              </a:ext>
            </a:extLst>
          </p:cNvPr>
          <p:cNvSpPr/>
          <p:nvPr/>
        </p:nvSpPr>
        <p:spPr>
          <a:xfrm rot="20479662">
            <a:off x="3426545" y="3189661"/>
            <a:ext cx="1743658" cy="378656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D1C955B2-1450-0DEA-65A3-56BA11ADDB87}"/>
              </a:ext>
            </a:extLst>
          </p:cNvPr>
          <p:cNvSpPr/>
          <p:nvPr/>
        </p:nvSpPr>
        <p:spPr>
          <a:xfrm rot="9461807">
            <a:off x="3465738" y="3458887"/>
            <a:ext cx="1743658" cy="378656"/>
          </a:xfrm>
          <a:prstGeom prst="lightningBolt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D1AF068-25F3-03DD-4D03-1D4E0A986ADF}"/>
              </a:ext>
            </a:extLst>
          </p:cNvPr>
          <p:cNvSpPr/>
          <p:nvPr/>
        </p:nvSpPr>
        <p:spPr>
          <a:xfrm>
            <a:off x="900377" y="1675053"/>
            <a:ext cx="7419592" cy="338208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75655-61E5-E591-0F52-111300A76E65}"/>
              </a:ext>
            </a:extLst>
          </p:cNvPr>
          <p:cNvSpPr/>
          <p:nvPr/>
        </p:nvSpPr>
        <p:spPr>
          <a:xfrm>
            <a:off x="1004275" y="1675053"/>
            <a:ext cx="731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Power = Wealth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A simple syllogism:</a:t>
            </a:r>
          </a:p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Because both power and wealth are finite, and they are interchangeable —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My power depends on my wealth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My wealth comes at your expense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rbel" panose="020B0503020204020204" pitchFamily="34" charset="0"/>
              </a:rPr>
              <a:t>Therefore: My power requires your poverty</a:t>
            </a:r>
          </a:p>
          <a:p>
            <a:pPr eaLnBrk="1" hangingPunct="1">
              <a:defRPr/>
            </a:pPr>
            <a:endParaRPr lang="en-US" sz="2800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87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me"/>
          <p:cNvSpPr>
            <a:spLocks noChangeAspect="1" noChangeArrowheads="1"/>
          </p:cNvSpPr>
          <p:nvPr/>
        </p:nvSpPr>
        <p:spPr bwMode="auto">
          <a:xfrm>
            <a:off x="155575" y="-144463"/>
            <a:ext cx="2642054" cy="264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391400" y="2601686"/>
            <a:ext cx="4800600" cy="4250870"/>
          </a:xfrm>
          <a:prstGeom prst="rect">
            <a:avLst/>
          </a:prstGeom>
          <a:solidFill>
            <a:srgbClr val="CCEC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4800600" cy="4250870"/>
          </a:xfrm>
          <a:prstGeom prst="rect">
            <a:avLst/>
          </a:prstGeom>
          <a:solidFill>
            <a:srgbClr val="CCFF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04118" y="1639700"/>
            <a:ext cx="4800600" cy="425087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1433E-79DE-19D8-BB4E-B1C5B5DD8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46" t="1227" r="270" b="964"/>
          <a:stretch/>
        </p:blipFill>
        <p:spPr>
          <a:xfrm>
            <a:off x="9647220" y="-1"/>
            <a:ext cx="2540147" cy="2243797"/>
          </a:xfrm>
          <a:prstGeom prst="rect">
            <a:avLst/>
          </a:prstGeom>
        </p:spPr>
      </p:pic>
      <p:pic>
        <p:nvPicPr>
          <p:cNvPr id="5" name="Picture 8" descr="Triangular Trade Routes | Route, West indies, Britain">
            <a:extLst>
              <a:ext uri="{FF2B5EF4-FFF2-40B4-BE49-F238E27FC236}">
                <a16:creationId xmlns:a16="http://schemas.microsoft.com/office/drawing/2014/main" id="{12FA706C-682B-14B8-663C-BC63AA3024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0" t="1112" r="7792" b="2221"/>
          <a:stretch/>
        </p:blipFill>
        <p:spPr bwMode="auto">
          <a:xfrm>
            <a:off x="103982" y="86626"/>
            <a:ext cx="8248196" cy="668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http://stimulatedboredom.com/wp-content/uploads/2011/03/Adam_Smith_Wealth_of_Nations.jpg">
            <a:extLst>
              <a:ext uri="{FF2B5EF4-FFF2-40B4-BE49-F238E27FC236}">
                <a16:creationId xmlns:a16="http://schemas.microsoft.com/office/drawing/2014/main" id="{AFE17FE0-E963-CF62-5A9D-4D84838E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381" y="2822915"/>
            <a:ext cx="4592637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65228A-68C3-DDF0-C076-2AF83238CB59}"/>
              </a:ext>
            </a:extLst>
          </p:cNvPr>
          <p:cNvSpPr/>
          <p:nvPr/>
        </p:nvSpPr>
        <p:spPr>
          <a:xfrm>
            <a:off x="408641" y="1033671"/>
            <a:ext cx="6934200" cy="41242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6FEA417-35FE-89CD-2A17-06AA3EFE5686}"/>
              </a:ext>
            </a:extLst>
          </p:cNvPr>
          <p:cNvSpPr txBox="1">
            <a:spLocks noChangeArrowheads="1"/>
          </p:cNvSpPr>
          <p:nvPr/>
        </p:nvSpPr>
        <p:spPr>
          <a:xfrm>
            <a:off x="488088" y="1250814"/>
            <a:ext cx="6934200" cy="39070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l">
              <a:defRPr/>
            </a:pPr>
            <a:r>
              <a:rPr lang="en-US" sz="2800" b="1" i="1" dirty="0">
                <a:solidFill>
                  <a:schemeClr val="bg1"/>
                </a:solidFill>
                <a:latin typeface="Corbel" panose="020B0503020204020204" pitchFamily="34" charset="0"/>
              </a:rPr>
              <a:t>In Smith’s World View:</a:t>
            </a:r>
          </a:p>
          <a:p>
            <a:pPr marL="609600" indent="-609600"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       Wealth = A country’s productivity.</a:t>
            </a:r>
          </a:p>
          <a:p>
            <a:pPr marL="609600" indent="-609600"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       The gains from trade are </a:t>
            </a:r>
            <a:r>
              <a:rPr lang="en-US" sz="2800" b="1" i="1" dirty="0">
                <a:solidFill>
                  <a:schemeClr val="bg1"/>
                </a:solidFill>
                <a:latin typeface="Corbel" panose="020B0503020204020204" pitchFamily="34" charset="0"/>
              </a:rPr>
              <a:t>positive-</a:t>
            </a: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sum because trade allows all countries to become more productive.</a:t>
            </a:r>
          </a:p>
          <a:p>
            <a:pPr marL="609600" indent="-609600"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       He believed in free trade, and was also opposed to colonialism.</a:t>
            </a:r>
          </a:p>
          <a:p>
            <a:pPr marL="609600" indent="-609600" algn="l">
              <a:defRPr/>
            </a:pPr>
            <a:r>
              <a:rPr lang="en-US" sz="2800" b="1" dirty="0">
                <a:solidFill>
                  <a:schemeClr val="bg1"/>
                </a:solidFill>
                <a:latin typeface="Corbel" panose="020B0503020204020204" pitchFamily="34" charset="0"/>
              </a:rPr>
              <a:t>        Smith’s pro-trade argument became popular long before his anti-colonial argument was accepted</a:t>
            </a:r>
          </a:p>
        </p:txBody>
      </p:sp>
    </p:spTree>
    <p:extLst>
      <p:ext uri="{BB962C8B-B14F-4D97-AF65-F5344CB8AC3E}">
        <p14:creationId xmlns:p14="http://schemas.microsoft.com/office/powerpoint/2010/main" val="366793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2310</Words>
  <Application>Microsoft Office PowerPoint</Application>
  <PresentationFormat>Widescreen</PresentationFormat>
  <Paragraphs>462</Paragraphs>
  <Slides>52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Aharoni</vt:lpstr>
      <vt:lpstr>Aptos</vt:lpstr>
      <vt:lpstr>Arial</vt:lpstr>
      <vt:lpstr>Calibri</vt:lpstr>
      <vt:lpstr>Calibri Light</vt:lpstr>
      <vt:lpstr>Corbel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Craig VanGrasstek</dc:creator>
  <cp:lastModifiedBy>Craig VanGrasstek</cp:lastModifiedBy>
  <cp:revision>93</cp:revision>
  <dcterms:created xsi:type="dcterms:W3CDTF">2023-11-03T15:14:03Z</dcterms:created>
  <dcterms:modified xsi:type="dcterms:W3CDTF">2024-07-15T04:30:45Z</dcterms:modified>
</cp:coreProperties>
</file>