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6" r:id="rId1"/>
  </p:sldMasterIdLst>
  <p:notesMasterIdLst>
    <p:notesMasterId r:id="rId32"/>
  </p:notesMasterIdLst>
  <p:sldIdLst>
    <p:sldId id="414" r:id="rId2"/>
    <p:sldId id="721" r:id="rId3"/>
    <p:sldId id="722" r:id="rId4"/>
    <p:sldId id="723" r:id="rId5"/>
    <p:sldId id="728" r:id="rId6"/>
    <p:sldId id="724" r:id="rId7"/>
    <p:sldId id="725" r:id="rId8"/>
    <p:sldId id="726" r:id="rId9"/>
    <p:sldId id="727" r:id="rId10"/>
    <p:sldId id="685" r:id="rId11"/>
    <p:sldId id="687" r:id="rId12"/>
    <p:sldId id="717" r:id="rId13"/>
    <p:sldId id="718" r:id="rId14"/>
    <p:sldId id="731" r:id="rId15"/>
    <p:sldId id="694" r:id="rId16"/>
    <p:sldId id="688" r:id="rId17"/>
    <p:sldId id="729" r:id="rId18"/>
    <p:sldId id="619" r:id="rId19"/>
    <p:sldId id="631" r:id="rId20"/>
    <p:sldId id="691" r:id="rId21"/>
    <p:sldId id="701" r:id="rId22"/>
    <p:sldId id="702" r:id="rId23"/>
    <p:sldId id="704" r:id="rId24"/>
    <p:sldId id="705" r:id="rId25"/>
    <p:sldId id="706" r:id="rId26"/>
    <p:sldId id="707" r:id="rId27"/>
    <p:sldId id="708" r:id="rId28"/>
    <p:sldId id="709" r:id="rId29"/>
    <p:sldId id="710" r:id="rId30"/>
    <p:sldId id="65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3300"/>
    <a:srgbClr val="E2FFC5"/>
    <a:srgbClr val="663300"/>
    <a:srgbClr val="006600"/>
    <a:srgbClr val="003300"/>
    <a:srgbClr val="BEFF7D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3922" autoAdjust="0"/>
  </p:normalViewPr>
  <p:slideViewPr>
    <p:cSldViewPr>
      <p:cViewPr varScale="1">
        <p:scale>
          <a:sx n="87" d="100"/>
          <a:sy n="87" d="100"/>
        </p:scale>
        <p:origin x="69" y="-17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ade\Downloads\API_SL.AGR.EMPL.ZS_DS2_en_excel_v2_562896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ig\Documents\Academic\KSG2021\DataSource\API_SL.SRV.EMPL.ZS_DS2_en_excel_v2_259539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ig\Documents\Academic\KSG2022\Data\API_SL.SRV.EMPL.ZS_DS2_en_excel_v2_4358470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ig\Documents\Academic\KSG2022\Data\API_SL.SRV.EMPL.ZS_DS2_en_excel_v2_4358470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ade\Documents\Beijing2024\WorldBankAgExports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ig\Documents\Academic\KSG2022\Data\AgricTariff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Data!$AJ$273</c:f>
              <c:strCache>
                <c:ptCount val="1"/>
                <c:pt idx="0">
                  <c:v>China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Data!$AK$272:$BO$272</c:f>
              <c:strCache>
                <c:ptCount val="31"/>
                <c:pt idx="0">
                  <c:v>1992</c:v>
                </c:pt>
                <c:pt idx="10">
                  <c:v>2002</c:v>
                </c:pt>
                <c:pt idx="20">
                  <c:v>2012</c:v>
                </c:pt>
                <c:pt idx="30">
                  <c:v>2022</c:v>
                </c:pt>
              </c:strCache>
            </c:strRef>
          </c:cat>
          <c:val>
            <c:numRef>
              <c:f>Data!$AK$273:$BO$273</c:f>
              <c:numCache>
                <c:formatCode>0</c:formatCode>
                <c:ptCount val="31"/>
                <c:pt idx="0">
                  <c:v>58.500123164522797</c:v>
                </c:pt>
                <c:pt idx="1">
                  <c:v>56.400428768899801</c:v>
                </c:pt>
                <c:pt idx="2">
                  <c:v>54.299899950007898</c:v>
                </c:pt>
                <c:pt idx="3">
                  <c:v>52.200102944605298</c:v>
                </c:pt>
                <c:pt idx="4">
                  <c:v>50.500363312782198</c:v>
                </c:pt>
                <c:pt idx="5">
                  <c:v>49.900453508834197</c:v>
                </c:pt>
                <c:pt idx="6">
                  <c:v>49.799673052169297</c:v>
                </c:pt>
                <c:pt idx="7">
                  <c:v>50.099446224944003</c:v>
                </c:pt>
                <c:pt idx="8">
                  <c:v>50.000688556945398</c:v>
                </c:pt>
                <c:pt idx="9">
                  <c:v>49.999996206590701</c:v>
                </c:pt>
                <c:pt idx="10">
                  <c:v>50.000000977427497</c:v>
                </c:pt>
                <c:pt idx="11">
                  <c:v>49.0994891607196</c:v>
                </c:pt>
                <c:pt idx="12">
                  <c:v>46.900245614491702</c:v>
                </c:pt>
                <c:pt idx="13">
                  <c:v>44.800187422739398</c:v>
                </c:pt>
                <c:pt idx="14">
                  <c:v>42.600492223794397</c:v>
                </c:pt>
                <c:pt idx="15">
                  <c:v>40.800038980421903</c:v>
                </c:pt>
                <c:pt idx="16">
                  <c:v>39.600069487081299</c:v>
                </c:pt>
                <c:pt idx="17">
                  <c:v>38.099888502984498</c:v>
                </c:pt>
                <c:pt idx="18">
                  <c:v>36.700611109369099</c:v>
                </c:pt>
                <c:pt idx="19">
                  <c:v>34.7997894694957</c:v>
                </c:pt>
                <c:pt idx="20">
                  <c:v>33.600590990117801</c:v>
                </c:pt>
                <c:pt idx="21">
                  <c:v>31.400286875409702</c:v>
                </c:pt>
                <c:pt idx="22">
                  <c:v>29.500474193700999</c:v>
                </c:pt>
                <c:pt idx="23">
                  <c:v>28.300475314125901</c:v>
                </c:pt>
                <c:pt idx="24">
                  <c:v>27.422123023623602</c:v>
                </c:pt>
                <c:pt idx="25">
                  <c:v>26.683580448383299</c:v>
                </c:pt>
                <c:pt idx="26">
                  <c:v>25.751493459045701</c:v>
                </c:pt>
                <c:pt idx="27">
                  <c:v>24.721987296637899</c:v>
                </c:pt>
                <c:pt idx="28">
                  <c:v>23.599858730776301</c:v>
                </c:pt>
                <c:pt idx="29">
                  <c:v>23.164504919955299</c:v>
                </c:pt>
                <c:pt idx="30">
                  <c:v>22.571117431397901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1C-486B-AC2A-CC5D2A84540A}"/>
            </c:ext>
          </c:extLst>
        </c:ser>
        <c:ser>
          <c:idx val="1"/>
          <c:order val="1"/>
          <c:tx>
            <c:strRef>
              <c:f>Data!$AJ$274</c:f>
              <c:strCache>
                <c:ptCount val="1"/>
                <c:pt idx="0">
                  <c:v>World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Data!$AK$272:$BO$272</c:f>
              <c:strCache>
                <c:ptCount val="31"/>
                <c:pt idx="0">
                  <c:v>1992</c:v>
                </c:pt>
                <c:pt idx="10">
                  <c:v>2002</c:v>
                </c:pt>
                <c:pt idx="20">
                  <c:v>2012</c:v>
                </c:pt>
                <c:pt idx="30">
                  <c:v>2022</c:v>
                </c:pt>
              </c:strCache>
            </c:strRef>
          </c:cat>
          <c:val>
            <c:numRef>
              <c:f>Data!$AK$274:$BO$274</c:f>
              <c:numCache>
                <c:formatCode>0</c:formatCode>
                <c:ptCount val="31"/>
                <c:pt idx="0">
                  <c:v>43.104005298000722</c:v>
                </c:pt>
                <c:pt idx="1">
                  <c:v>42.387679695284575</c:v>
                </c:pt>
                <c:pt idx="2">
                  <c:v>41.7898543491672</c:v>
                </c:pt>
                <c:pt idx="3">
                  <c:v>41.060484693100769</c:v>
                </c:pt>
                <c:pt idx="4">
                  <c:v>40.402496196797657</c:v>
                </c:pt>
                <c:pt idx="5">
                  <c:v>40.045304689291719</c:v>
                </c:pt>
                <c:pt idx="6">
                  <c:v>39.991533686640146</c:v>
                </c:pt>
                <c:pt idx="7">
                  <c:v>40.029545918750642</c:v>
                </c:pt>
                <c:pt idx="8">
                  <c:v>39.804633784331912</c:v>
                </c:pt>
                <c:pt idx="9">
                  <c:v>39.320839401327717</c:v>
                </c:pt>
                <c:pt idx="10">
                  <c:v>38.914525540069818</c:v>
                </c:pt>
                <c:pt idx="11">
                  <c:v>38.311635582106689</c:v>
                </c:pt>
                <c:pt idx="12">
                  <c:v>37.158777084593169</c:v>
                </c:pt>
                <c:pt idx="13">
                  <c:v>36.151197426785394</c:v>
                </c:pt>
                <c:pt idx="14">
                  <c:v>35.168160300982024</c:v>
                </c:pt>
                <c:pt idx="15">
                  <c:v>34.316017334146487</c:v>
                </c:pt>
                <c:pt idx="16">
                  <c:v>33.798449829769467</c:v>
                </c:pt>
                <c:pt idx="17">
                  <c:v>33.343575850908316</c:v>
                </c:pt>
                <c:pt idx="18">
                  <c:v>32.756213704052733</c:v>
                </c:pt>
                <c:pt idx="19">
                  <c:v>31.842957035470171</c:v>
                </c:pt>
                <c:pt idx="20">
                  <c:v>30.997797217289694</c:v>
                </c:pt>
                <c:pt idx="21">
                  <c:v>30.144209731098453</c:v>
                </c:pt>
                <c:pt idx="22">
                  <c:v>29.237738969811279</c:v>
                </c:pt>
                <c:pt idx="23">
                  <c:v>28.53917710175045</c:v>
                </c:pt>
                <c:pt idx="24">
                  <c:v>28.009845242046424</c:v>
                </c:pt>
                <c:pt idx="25">
                  <c:v>27.477664886363915</c:v>
                </c:pt>
                <c:pt idx="26">
                  <c:v>26.843178087540046</c:v>
                </c:pt>
                <c:pt idx="27">
                  <c:v>26.362740324577906</c:v>
                </c:pt>
                <c:pt idx="28">
                  <c:v>27.043354314845484</c:v>
                </c:pt>
                <c:pt idx="29">
                  <c:v>26.678696489585338</c:v>
                </c:pt>
                <c:pt idx="30">
                  <c:v>26.363902176846604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1C-486B-AC2A-CC5D2A84540A}"/>
            </c:ext>
          </c:extLst>
        </c:ser>
        <c:ser>
          <c:idx val="2"/>
          <c:order val="2"/>
          <c:tx>
            <c:strRef>
              <c:f>Data!$AJ$275</c:f>
              <c:strCache>
                <c:ptCount val="1"/>
                <c:pt idx="0">
                  <c:v>United States</c:v>
                </c:pt>
              </c:strCache>
            </c:strRef>
          </c:tx>
          <c:spPr>
            <a:ln w="508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strRef>
              <c:f>Data!$AK$272:$BO$272</c:f>
              <c:strCache>
                <c:ptCount val="31"/>
                <c:pt idx="0">
                  <c:v>1992</c:v>
                </c:pt>
                <c:pt idx="10">
                  <c:v>2002</c:v>
                </c:pt>
                <c:pt idx="20">
                  <c:v>2012</c:v>
                </c:pt>
                <c:pt idx="30">
                  <c:v>2022</c:v>
                </c:pt>
              </c:strCache>
            </c:strRef>
          </c:cat>
          <c:val>
            <c:numRef>
              <c:f>Data!$AK$275:$BO$275</c:f>
              <c:numCache>
                <c:formatCode>0</c:formatCode>
                <c:ptCount val="31"/>
                <c:pt idx="0">
                  <c:v>2.7402691830594899</c:v>
                </c:pt>
                <c:pt idx="1">
                  <c:v>2.59024256753565</c:v>
                </c:pt>
                <c:pt idx="2">
                  <c:v>2.7701924420030801</c:v>
                </c:pt>
                <c:pt idx="3">
                  <c:v>2.7542032860010801</c:v>
                </c:pt>
                <c:pt idx="4">
                  <c:v>2.7172717907314099</c:v>
                </c:pt>
                <c:pt idx="5">
                  <c:v>2.6235351155762499</c:v>
                </c:pt>
                <c:pt idx="6">
                  <c:v>2.5695437370279701</c:v>
                </c:pt>
                <c:pt idx="7">
                  <c:v>2.4578987333449098</c:v>
                </c:pt>
                <c:pt idx="8">
                  <c:v>2.2620872641194598</c:v>
                </c:pt>
                <c:pt idx="9">
                  <c:v>2.1072997716391</c:v>
                </c:pt>
                <c:pt idx="10">
                  <c:v>1.9559257651970801</c:v>
                </c:pt>
                <c:pt idx="11">
                  <c:v>1.8103347062656101</c:v>
                </c:pt>
                <c:pt idx="12">
                  <c:v>1.75268291033102</c:v>
                </c:pt>
                <c:pt idx="13">
                  <c:v>1.6927826532839001</c:v>
                </c:pt>
                <c:pt idx="14">
                  <c:v>1.66751083009069</c:v>
                </c:pt>
                <c:pt idx="15">
                  <c:v>1.5751474973544799</c:v>
                </c:pt>
                <c:pt idx="16">
                  <c:v>1.6133499393496</c:v>
                </c:pt>
                <c:pt idx="17">
                  <c:v>1.6265707051766201</c:v>
                </c:pt>
                <c:pt idx="18">
                  <c:v>1.7392158736538501</c:v>
                </c:pt>
                <c:pt idx="19">
                  <c:v>1.75761512960444</c:v>
                </c:pt>
                <c:pt idx="20">
                  <c:v>1.6927929576858001</c:v>
                </c:pt>
                <c:pt idx="21">
                  <c:v>1.62408303489325</c:v>
                </c:pt>
                <c:pt idx="22">
                  <c:v>1.66163858216438</c:v>
                </c:pt>
                <c:pt idx="23">
                  <c:v>1.7813912715084199</c:v>
                </c:pt>
                <c:pt idx="24">
                  <c:v>1.7813338125004301</c:v>
                </c:pt>
                <c:pt idx="25">
                  <c:v>1.76833535602151</c:v>
                </c:pt>
                <c:pt idx="26">
                  <c:v>1.7087194887160699</c:v>
                </c:pt>
                <c:pt idx="27">
                  <c:v>1.6797129989922901</c:v>
                </c:pt>
                <c:pt idx="28">
                  <c:v>1.7463934755725501</c:v>
                </c:pt>
                <c:pt idx="29">
                  <c:v>1.6624025261575801</c:v>
                </c:pt>
                <c:pt idx="30">
                  <c:v>1.62054326390324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1C-486B-AC2A-CC5D2A845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4072800"/>
        <c:axId val="674076672"/>
      </c:lineChart>
      <c:catAx>
        <c:axId val="67407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shade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076672"/>
        <c:crosses val="autoZero"/>
        <c:auto val="1"/>
        <c:lblAlgn val="ctr"/>
        <c:lblOffset val="100"/>
        <c:noMultiLvlLbl val="0"/>
      </c:catAx>
      <c:valAx>
        <c:axId val="674076672"/>
        <c:scaling>
          <c:orientation val="minMax"/>
          <c:max val="6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07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World!$E$6</c:f>
              <c:strCache>
                <c:ptCount val="1"/>
                <c:pt idx="0">
                  <c:v>Services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World!$F$5:$AH$5</c:f>
              <c:strCache>
                <c:ptCount val="29"/>
                <c:pt idx="0">
                  <c:v>1991</c:v>
                </c:pt>
                <c:pt idx="4">
                  <c:v>1995</c:v>
                </c:pt>
                <c:pt idx="8">
                  <c:v>1999</c:v>
                </c:pt>
                <c:pt idx="12">
                  <c:v>2003</c:v>
                </c:pt>
                <c:pt idx="16">
                  <c:v>2007</c:v>
                </c:pt>
                <c:pt idx="20">
                  <c:v>2011</c:v>
                </c:pt>
                <c:pt idx="24">
                  <c:v>2015</c:v>
                </c:pt>
                <c:pt idx="28">
                  <c:v>2019</c:v>
                </c:pt>
              </c:strCache>
            </c:strRef>
          </c:cat>
          <c:val>
            <c:numRef>
              <c:f>World!$F$6:$AH$6</c:f>
              <c:numCache>
                <c:formatCode>0</c:formatCode>
                <c:ptCount val="29"/>
                <c:pt idx="0">
                  <c:v>34.437977359745034</c:v>
                </c:pt>
                <c:pt idx="1">
                  <c:v>34.796167162585419</c:v>
                </c:pt>
                <c:pt idx="2">
                  <c:v>35.5103582658273</c:v>
                </c:pt>
                <c:pt idx="3">
                  <c:v>36.30175149611977</c:v>
                </c:pt>
                <c:pt idx="4">
                  <c:v>37.313347006114995</c:v>
                </c:pt>
                <c:pt idx="5">
                  <c:v>37.973237032750966</c:v>
                </c:pt>
                <c:pt idx="6">
                  <c:v>38.460768456913726</c:v>
                </c:pt>
                <c:pt idx="7">
                  <c:v>38.792456047091406</c:v>
                </c:pt>
                <c:pt idx="8">
                  <c:v>39.016795943714179</c:v>
                </c:pt>
                <c:pt idx="9">
                  <c:v>39.371019586644358</c:v>
                </c:pt>
                <c:pt idx="10">
                  <c:v>39.801598617292321</c:v>
                </c:pt>
                <c:pt idx="11">
                  <c:v>40.346665879058136</c:v>
                </c:pt>
                <c:pt idx="12">
                  <c:v>40.780571427755703</c:v>
                </c:pt>
                <c:pt idx="13">
                  <c:v>41.484673583332615</c:v>
                </c:pt>
                <c:pt idx="14">
                  <c:v>41.942403056860314</c:v>
                </c:pt>
                <c:pt idx="15">
                  <c:v>42.566111825914248</c:v>
                </c:pt>
                <c:pt idx="16">
                  <c:v>42.945179811018058</c:v>
                </c:pt>
                <c:pt idx="17">
                  <c:v>43.480847167245365</c:v>
                </c:pt>
                <c:pt idx="18">
                  <c:v>44.106783074644348</c:v>
                </c:pt>
                <c:pt idx="19">
                  <c:v>44.473666289459715</c:v>
                </c:pt>
                <c:pt idx="20">
                  <c:v>45.085742163286689</c:v>
                </c:pt>
                <c:pt idx="21">
                  <c:v>45.548285838960616</c:v>
                </c:pt>
                <c:pt idx="22">
                  <c:v>46.39183985235163</c:v>
                </c:pt>
                <c:pt idx="23">
                  <c:v>47.276140595988942</c:v>
                </c:pt>
                <c:pt idx="24">
                  <c:v>48.037661278941364</c:v>
                </c:pt>
                <c:pt idx="25">
                  <c:v>48.671136653952502</c:v>
                </c:pt>
                <c:pt idx="26">
                  <c:v>49.342401274061338</c:v>
                </c:pt>
                <c:pt idx="27">
                  <c:v>49.852233633664582</c:v>
                </c:pt>
                <c:pt idx="28">
                  <c:v>50.580074665413136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CF-4F71-9BA3-F3F26019169A}"/>
            </c:ext>
          </c:extLst>
        </c:ser>
        <c:ser>
          <c:idx val="1"/>
          <c:order val="1"/>
          <c:tx>
            <c:strRef>
              <c:f>World!$E$7</c:f>
              <c:strCache>
                <c:ptCount val="1"/>
                <c:pt idx="0">
                  <c:v>Agriculture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World!$F$5:$AH$5</c:f>
              <c:strCache>
                <c:ptCount val="29"/>
                <c:pt idx="0">
                  <c:v>1991</c:v>
                </c:pt>
                <c:pt idx="4">
                  <c:v>1995</c:v>
                </c:pt>
                <c:pt idx="8">
                  <c:v>1999</c:v>
                </c:pt>
                <c:pt idx="12">
                  <c:v>2003</c:v>
                </c:pt>
                <c:pt idx="16">
                  <c:v>2007</c:v>
                </c:pt>
                <c:pt idx="20">
                  <c:v>2011</c:v>
                </c:pt>
                <c:pt idx="24">
                  <c:v>2015</c:v>
                </c:pt>
                <c:pt idx="28">
                  <c:v>2019</c:v>
                </c:pt>
              </c:strCache>
            </c:strRef>
          </c:cat>
          <c:val>
            <c:numRef>
              <c:f>World!$F$7:$AH$7</c:f>
              <c:numCache>
                <c:formatCode>0</c:formatCode>
                <c:ptCount val="29"/>
                <c:pt idx="0">
                  <c:v>43.699087891155493</c:v>
                </c:pt>
                <c:pt idx="1">
                  <c:v>43.474452353011145</c:v>
                </c:pt>
                <c:pt idx="2">
                  <c:v>42.761867294564993</c:v>
                </c:pt>
                <c:pt idx="3">
                  <c:v>42.02077343964816</c:v>
                </c:pt>
                <c:pt idx="4">
                  <c:v>41.115857801965873</c:v>
                </c:pt>
                <c:pt idx="5">
                  <c:v>40.451692515896532</c:v>
                </c:pt>
                <c:pt idx="6">
                  <c:v>40.078907264443011</c:v>
                </c:pt>
                <c:pt idx="7">
                  <c:v>40.052120375114384</c:v>
                </c:pt>
                <c:pt idx="8">
                  <c:v>40.067430488420399</c:v>
                </c:pt>
                <c:pt idx="9">
                  <c:v>39.910355380073696</c:v>
                </c:pt>
                <c:pt idx="10">
                  <c:v>39.570068237008691</c:v>
                </c:pt>
                <c:pt idx="11">
                  <c:v>39.347628821817423</c:v>
                </c:pt>
                <c:pt idx="12">
                  <c:v>38.871088765112034</c:v>
                </c:pt>
                <c:pt idx="13">
                  <c:v>37.823816234610931</c:v>
                </c:pt>
                <c:pt idx="14">
                  <c:v>36.930977789302815</c:v>
                </c:pt>
                <c:pt idx="15">
                  <c:v>35.798181263958746</c:v>
                </c:pt>
                <c:pt idx="16">
                  <c:v>34.85209618519832</c:v>
                </c:pt>
                <c:pt idx="17">
                  <c:v>34.261240652711287</c:v>
                </c:pt>
                <c:pt idx="18">
                  <c:v>33.697765111326561</c:v>
                </c:pt>
                <c:pt idx="19">
                  <c:v>33.031427708694444</c:v>
                </c:pt>
                <c:pt idx="20">
                  <c:v>32.048604862670061</c:v>
                </c:pt>
                <c:pt idx="21">
                  <c:v>31.146520481350382</c:v>
                </c:pt>
                <c:pt idx="22">
                  <c:v>30.339811454626282</c:v>
                </c:pt>
                <c:pt idx="23">
                  <c:v>29.430202453186162</c:v>
                </c:pt>
                <c:pt idx="24">
                  <c:v>28.834824130045973</c:v>
                </c:pt>
                <c:pt idx="25">
                  <c:v>28.320589940670533</c:v>
                </c:pt>
                <c:pt idx="26">
                  <c:v>27.801733280854275</c:v>
                </c:pt>
                <c:pt idx="27">
                  <c:v>27.220240568111912</c:v>
                </c:pt>
                <c:pt idx="28">
                  <c:v>26.756777967475887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CF-4F71-9BA3-F3F260191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534416"/>
        <c:axId val="262535592"/>
      </c:lineChart>
      <c:catAx>
        <c:axId val="26253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535592"/>
        <c:crosses val="autoZero"/>
        <c:auto val="1"/>
        <c:lblAlgn val="ctr"/>
        <c:lblOffset val="100"/>
        <c:noMultiLvlLbl val="0"/>
      </c:catAx>
      <c:valAx>
        <c:axId val="262535592"/>
        <c:scaling>
          <c:orientation val="minMax"/>
          <c:max val="55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53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'High Income'!$A$2</c:f>
              <c:strCache>
                <c:ptCount val="1"/>
                <c:pt idx="0">
                  <c:v>Services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'High Income'!$B$1:$AD$1</c:f>
              <c:strCache>
                <c:ptCount val="29"/>
                <c:pt idx="0">
                  <c:v>1991</c:v>
                </c:pt>
                <c:pt idx="4">
                  <c:v>1995</c:v>
                </c:pt>
                <c:pt idx="8">
                  <c:v>1999</c:v>
                </c:pt>
                <c:pt idx="12">
                  <c:v>2003</c:v>
                </c:pt>
                <c:pt idx="16">
                  <c:v>2007</c:v>
                </c:pt>
                <c:pt idx="20">
                  <c:v>2011</c:v>
                </c:pt>
                <c:pt idx="24">
                  <c:v>2015</c:v>
                </c:pt>
                <c:pt idx="28">
                  <c:v>2019</c:v>
                </c:pt>
              </c:strCache>
            </c:strRef>
          </c:cat>
          <c:val>
            <c:numRef>
              <c:f>'High Income'!$B$2:$AD$2</c:f>
              <c:numCache>
                <c:formatCode>General</c:formatCode>
                <c:ptCount val="29"/>
                <c:pt idx="0">
                  <c:v>61.85777054991393</c:v>
                </c:pt>
                <c:pt idx="1">
                  <c:v>62.323261349342687</c:v>
                </c:pt>
                <c:pt idx="2">
                  <c:v>63.041253502007393</c:v>
                </c:pt>
                <c:pt idx="3">
                  <c:v>63.661619438658285</c:v>
                </c:pt>
                <c:pt idx="4">
                  <c:v>64.177825388066452</c:v>
                </c:pt>
                <c:pt idx="5">
                  <c:v>64.795738144875912</c:v>
                </c:pt>
                <c:pt idx="6">
                  <c:v>65.181080747754578</c:v>
                </c:pt>
                <c:pt idx="7">
                  <c:v>65.731294458602548</c:v>
                </c:pt>
                <c:pt idx="8">
                  <c:v>66.343284975814257</c:v>
                </c:pt>
                <c:pt idx="9">
                  <c:v>66.852119938813473</c:v>
                </c:pt>
                <c:pt idx="10">
                  <c:v>67.507923231467657</c:v>
                </c:pt>
                <c:pt idx="11">
                  <c:v>68.407635187924072</c:v>
                </c:pt>
                <c:pt idx="12">
                  <c:v>69.004639444674851</c:v>
                </c:pt>
                <c:pt idx="13">
                  <c:v>69.535169913226582</c:v>
                </c:pt>
                <c:pt idx="14">
                  <c:v>69.957202643828907</c:v>
                </c:pt>
                <c:pt idx="15">
                  <c:v>70.16992580307604</c:v>
                </c:pt>
                <c:pt idx="16">
                  <c:v>70.398320656396095</c:v>
                </c:pt>
                <c:pt idx="17">
                  <c:v>70.928087212817218</c:v>
                </c:pt>
                <c:pt idx="18">
                  <c:v>72.079749870979512</c:v>
                </c:pt>
                <c:pt idx="19">
                  <c:v>72.497373426544968</c:v>
                </c:pt>
                <c:pt idx="20">
                  <c:v>72.678330683753785</c:v>
                </c:pt>
                <c:pt idx="21">
                  <c:v>72.922702593845855</c:v>
                </c:pt>
                <c:pt idx="22">
                  <c:v>72.954552033034119</c:v>
                </c:pt>
                <c:pt idx="23">
                  <c:v>73.256025245890726</c:v>
                </c:pt>
                <c:pt idx="24">
                  <c:v>73.466185207680198</c:v>
                </c:pt>
                <c:pt idx="25">
                  <c:v>73.682983937419323</c:v>
                </c:pt>
                <c:pt idx="26">
                  <c:v>73.7941308439881</c:v>
                </c:pt>
                <c:pt idx="27">
                  <c:v>73.891305316204907</c:v>
                </c:pt>
                <c:pt idx="28">
                  <c:v>74.080906266870457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C0-4458-81D9-F513179A6670}"/>
            </c:ext>
          </c:extLst>
        </c:ser>
        <c:ser>
          <c:idx val="1"/>
          <c:order val="1"/>
          <c:tx>
            <c:strRef>
              <c:f>'High Income'!$A$3</c:f>
              <c:strCache>
                <c:ptCount val="1"/>
                <c:pt idx="0">
                  <c:v>Agriculture</c:v>
                </c:pt>
              </c:strCache>
            </c:strRef>
          </c:tx>
          <c:spPr>
            <a:ln w="50800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'High Income'!$B$1:$AD$1</c:f>
              <c:strCache>
                <c:ptCount val="29"/>
                <c:pt idx="0">
                  <c:v>1991</c:v>
                </c:pt>
                <c:pt idx="4">
                  <c:v>1995</c:v>
                </c:pt>
                <c:pt idx="8">
                  <c:v>1999</c:v>
                </c:pt>
                <c:pt idx="12">
                  <c:v>2003</c:v>
                </c:pt>
                <c:pt idx="16">
                  <c:v>2007</c:v>
                </c:pt>
                <c:pt idx="20">
                  <c:v>2011</c:v>
                </c:pt>
                <c:pt idx="24">
                  <c:v>2015</c:v>
                </c:pt>
                <c:pt idx="28">
                  <c:v>2019</c:v>
                </c:pt>
              </c:strCache>
            </c:strRef>
          </c:cat>
          <c:val>
            <c:numRef>
              <c:f>'High Income'!$B$3:$AD$3</c:f>
              <c:numCache>
                <c:formatCode>General</c:formatCode>
                <c:ptCount val="29"/>
                <c:pt idx="0">
                  <c:v>7.0277743336636576</c:v>
                </c:pt>
                <c:pt idx="1">
                  <c:v>6.9429898581570866</c:v>
                </c:pt>
                <c:pt idx="2">
                  <c:v>6.7454889464713101</c:v>
                </c:pt>
                <c:pt idx="3">
                  <c:v>6.5949429135042177</c:v>
                </c:pt>
                <c:pt idx="4">
                  <c:v>6.3939304810634239</c:v>
                </c:pt>
                <c:pt idx="5">
                  <c:v>6.1291357210790878</c:v>
                </c:pt>
                <c:pt idx="6">
                  <c:v>6.0647379155834757</c:v>
                </c:pt>
                <c:pt idx="7">
                  <c:v>5.9547353029697181</c:v>
                </c:pt>
                <c:pt idx="8">
                  <c:v>5.787632136338364</c:v>
                </c:pt>
                <c:pt idx="9">
                  <c:v>5.5880420862778299</c:v>
                </c:pt>
                <c:pt idx="10">
                  <c:v>5.3916014943967783</c:v>
                </c:pt>
                <c:pt idx="11">
                  <c:v>5.0569188970509549</c:v>
                </c:pt>
                <c:pt idx="12">
                  <c:v>4.8970771965952364</c:v>
                </c:pt>
                <c:pt idx="13">
                  <c:v>4.6057433429557513</c:v>
                </c:pt>
                <c:pt idx="14">
                  <c:v>4.4750771168371077</c:v>
                </c:pt>
                <c:pt idx="15">
                  <c:v>4.3124531795970338</c:v>
                </c:pt>
                <c:pt idx="16">
                  <c:v>4.1301795893932631</c:v>
                </c:pt>
                <c:pt idx="17">
                  <c:v>3.9332726554765562</c:v>
                </c:pt>
                <c:pt idx="18">
                  <c:v>3.9260894805313975</c:v>
                </c:pt>
                <c:pt idx="19">
                  <c:v>3.9173345356301628</c:v>
                </c:pt>
                <c:pt idx="20">
                  <c:v>3.8001304579262913</c:v>
                </c:pt>
                <c:pt idx="21">
                  <c:v>3.7271001056336921</c:v>
                </c:pt>
                <c:pt idx="22">
                  <c:v>3.6489298598246127</c:v>
                </c:pt>
                <c:pt idx="23">
                  <c:v>3.5582350015964863</c:v>
                </c:pt>
                <c:pt idx="24">
                  <c:v>3.475675511196497</c:v>
                </c:pt>
                <c:pt idx="25">
                  <c:v>3.3278268560056894</c:v>
                </c:pt>
                <c:pt idx="26">
                  <c:v>3.2351275987154837</c:v>
                </c:pt>
                <c:pt idx="27">
                  <c:v>3.135176731431438</c:v>
                </c:pt>
                <c:pt idx="28">
                  <c:v>3.0599856997577377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C0-4458-81D9-F513179A6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533240"/>
        <c:axId val="262533632"/>
      </c:lineChart>
      <c:catAx>
        <c:axId val="26253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533632"/>
        <c:crosses val="autoZero"/>
        <c:auto val="1"/>
        <c:lblAlgn val="ctr"/>
        <c:lblOffset val="100"/>
        <c:noMultiLvlLbl val="0"/>
      </c:catAx>
      <c:valAx>
        <c:axId val="262533632"/>
        <c:scaling>
          <c:orientation val="minMax"/>
          <c:max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533240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LDCs!$A$2</c:f>
              <c:strCache>
                <c:ptCount val="1"/>
                <c:pt idx="0">
                  <c:v>Services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LDCs!$B$1:$AD$1</c:f>
              <c:strCache>
                <c:ptCount val="29"/>
                <c:pt idx="0">
                  <c:v>1991</c:v>
                </c:pt>
                <c:pt idx="4">
                  <c:v>1995</c:v>
                </c:pt>
                <c:pt idx="8">
                  <c:v>1999</c:v>
                </c:pt>
                <c:pt idx="12">
                  <c:v>2003</c:v>
                </c:pt>
                <c:pt idx="16">
                  <c:v>2007</c:v>
                </c:pt>
                <c:pt idx="20">
                  <c:v>2011</c:v>
                </c:pt>
                <c:pt idx="24">
                  <c:v>2015</c:v>
                </c:pt>
                <c:pt idx="28">
                  <c:v>2019</c:v>
                </c:pt>
              </c:strCache>
            </c:strRef>
          </c:cat>
          <c:val>
            <c:numRef>
              <c:f>LDCs!$B$2:$AD$2</c:f>
              <c:numCache>
                <c:formatCode>General</c:formatCode>
                <c:ptCount val="29"/>
                <c:pt idx="0">
                  <c:v>19.195855600059911</c:v>
                </c:pt>
                <c:pt idx="1">
                  <c:v>19.525590434691644</c:v>
                </c:pt>
                <c:pt idx="2">
                  <c:v>19.858447287068472</c:v>
                </c:pt>
                <c:pt idx="3">
                  <c:v>20.245110507637467</c:v>
                </c:pt>
                <c:pt idx="4">
                  <c:v>20.867681005155816</c:v>
                </c:pt>
                <c:pt idx="5">
                  <c:v>21.524843939070436</c:v>
                </c:pt>
                <c:pt idx="6">
                  <c:v>21.709272677039969</c:v>
                </c:pt>
                <c:pt idx="7">
                  <c:v>21.822460319062895</c:v>
                </c:pt>
                <c:pt idx="8">
                  <c:v>21.972381680090013</c:v>
                </c:pt>
                <c:pt idx="9">
                  <c:v>22.109257986106591</c:v>
                </c:pt>
                <c:pt idx="10">
                  <c:v>22.698542634956663</c:v>
                </c:pt>
                <c:pt idx="11">
                  <c:v>23.347912269263752</c:v>
                </c:pt>
                <c:pt idx="12">
                  <c:v>24.028947086271209</c:v>
                </c:pt>
                <c:pt idx="13">
                  <c:v>24.773317681243153</c:v>
                </c:pt>
                <c:pt idx="14">
                  <c:v>25.424955297401301</c:v>
                </c:pt>
                <c:pt idx="15">
                  <c:v>26.280242149813688</c:v>
                </c:pt>
                <c:pt idx="16">
                  <c:v>26.509530414804416</c:v>
                </c:pt>
                <c:pt idx="17">
                  <c:v>26.727129948773857</c:v>
                </c:pt>
                <c:pt idx="18">
                  <c:v>26.964399989670856</c:v>
                </c:pt>
                <c:pt idx="19">
                  <c:v>27.238347961988701</c:v>
                </c:pt>
                <c:pt idx="20">
                  <c:v>27.700242484565376</c:v>
                </c:pt>
                <c:pt idx="21">
                  <c:v>28.279980282559489</c:v>
                </c:pt>
                <c:pt idx="22">
                  <c:v>28.639060123239624</c:v>
                </c:pt>
                <c:pt idx="23">
                  <c:v>29.096836391158678</c:v>
                </c:pt>
                <c:pt idx="24">
                  <c:v>29.683921444645541</c:v>
                </c:pt>
                <c:pt idx="25">
                  <c:v>30.227769579081755</c:v>
                </c:pt>
                <c:pt idx="26">
                  <c:v>31.049204797948804</c:v>
                </c:pt>
                <c:pt idx="27">
                  <c:v>31.634448388881911</c:v>
                </c:pt>
                <c:pt idx="28">
                  <c:v>32.080843284305701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3E-4A8F-9C1F-839B4B39124D}"/>
            </c:ext>
          </c:extLst>
        </c:ser>
        <c:ser>
          <c:idx val="1"/>
          <c:order val="1"/>
          <c:tx>
            <c:strRef>
              <c:f>LDCs!$A$3</c:f>
              <c:strCache>
                <c:ptCount val="1"/>
                <c:pt idx="0">
                  <c:v>Agriculture</c:v>
                </c:pt>
              </c:strCache>
            </c:strRef>
          </c:tx>
          <c:spPr>
            <a:ln w="50800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LDCs!$B$1:$AD$1</c:f>
              <c:strCache>
                <c:ptCount val="29"/>
                <c:pt idx="0">
                  <c:v>1991</c:v>
                </c:pt>
                <c:pt idx="4">
                  <c:v>1995</c:v>
                </c:pt>
                <c:pt idx="8">
                  <c:v>1999</c:v>
                </c:pt>
                <c:pt idx="12">
                  <c:v>2003</c:v>
                </c:pt>
                <c:pt idx="16">
                  <c:v>2007</c:v>
                </c:pt>
                <c:pt idx="20">
                  <c:v>2011</c:v>
                </c:pt>
                <c:pt idx="24">
                  <c:v>2015</c:v>
                </c:pt>
                <c:pt idx="28">
                  <c:v>2019</c:v>
                </c:pt>
              </c:strCache>
            </c:strRef>
          </c:cat>
          <c:val>
            <c:numRef>
              <c:f>LDCs!$B$3:$AD$3</c:f>
              <c:numCache>
                <c:formatCode>General</c:formatCode>
                <c:ptCount val="29"/>
                <c:pt idx="0">
                  <c:v>72.363691479589889</c:v>
                </c:pt>
                <c:pt idx="1">
                  <c:v>72.138207947924641</c:v>
                </c:pt>
                <c:pt idx="2">
                  <c:v>71.912733994614413</c:v>
                </c:pt>
                <c:pt idx="3">
                  <c:v>71.666958532833064</c:v>
                </c:pt>
                <c:pt idx="4">
                  <c:v>71.059923510599091</c:v>
                </c:pt>
                <c:pt idx="5">
                  <c:v>70.411127513997016</c:v>
                </c:pt>
                <c:pt idx="6">
                  <c:v>70.092589737704557</c:v>
                </c:pt>
                <c:pt idx="7">
                  <c:v>69.85211574062248</c:v>
                </c:pt>
                <c:pt idx="8">
                  <c:v>69.56597631762385</c:v>
                </c:pt>
                <c:pt idx="9">
                  <c:v>69.272293129041756</c:v>
                </c:pt>
                <c:pt idx="10">
                  <c:v>68.469358840454348</c:v>
                </c:pt>
                <c:pt idx="11">
                  <c:v>67.587781087194216</c:v>
                </c:pt>
                <c:pt idx="12">
                  <c:v>66.656317551824401</c:v>
                </c:pt>
                <c:pt idx="13">
                  <c:v>65.696045645978813</c:v>
                </c:pt>
                <c:pt idx="14">
                  <c:v>64.784960720647106</c:v>
                </c:pt>
                <c:pt idx="15">
                  <c:v>63.620845551136952</c:v>
                </c:pt>
                <c:pt idx="16">
                  <c:v>63.126855373712338</c:v>
                </c:pt>
                <c:pt idx="17">
                  <c:v>62.641964295533668</c:v>
                </c:pt>
                <c:pt idx="18">
                  <c:v>62.125997840453813</c:v>
                </c:pt>
                <c:pt idx="19">
                  <c:v>61.521005618201819</c:v>
                </c:pt>
                <c:pt idx="20">
                  <c:v>60.856385432582464</c:v>
                </c:pt>
                <c:pt idx="21">
                  <c:v>59.994516690931206</c:v>
                </c:pt>
                <c:pt idx="22">
                  <c:v>59.417851516090884</c:v>
                </c:pt>
                <c:pt idx="23">
                  <c:v>58.664524893885456</c:v>
                </c:pt>
                <c:pt idx="24">
                  <c:v>57.952106766256001</c:v>
                </c:pt>
                <c:pt idx="25">
                  <c:v>57.379084054406867</c:v>
                </c:pt>
                <c:pt idx="26">
                  <c:v>56.524501471554231</c:v>
                </c:pt>
                <c:pt idx="27">
                  <c:v>55.773879348326744</c:v>
                </c:pt>
                <c:pt idx="28">
                  <c:v>55.268745085246785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3E-4A8F-9C1F-839B4B391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532456"/>
        <c:axId val="260708712"/>
      </c:lineChart>
      <c:catAx>
        <c:axId val="26253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708712"/>
        <c:crosses val="autoZero"/>
        <c:auto val="1"/>
        <c:lblAlgn val="ctr"/>
        <c:lblOffset val="100"/>
        <c:noMultiLvlLbl val="0"/>
      </c:catAx>
      <c:valAx>
        <c:axId val="260708712"/>
        <c:scaling>
          <c:orientation val="minMax"/>
          <c:max val="75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532456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Data!$F$281</c:f>
              <c:strCache>
                <c:ptCount val="1"/>
                <c:pt idx="0">
                  <c:v>China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Data!$G$280:$AN$280</c:f>
              <c:strCache>
                <c:ptCount val="34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3">
                  <c:v>2023</c:v>
                </c:pt>
              </c:strCache>
            </c:strRef>
          </c:cat>
          <c:val>
            <c:numRef>
              <c:f>Data!$G$281:$AN$281</c:f>
              <c:numCache>
                <c:formatCode>General</c:formatCode>
                <c:ptCount val="34"/>
                <c:pt idx="2" formatCode="0">
                  <c:v>2.3097650148470485</c:v>
                </c:pt>
                <c:pt idx="3" formatCode="0">
                  <c:v>2.0838187208628356</c:v>
                </c:pt>
                <c:pt idx="4" formatCode="0">
                  <c:v>2.1715976025832231</c:v>
                </c:pt>
                <c:pt idx="5" formatCode="0">
                  <c:v>1.8135386452468154</c:v>
                </c:pt>
                <c:pt idx="6" formatCode="0">
                  <c:v>1.6663051136251545</c:v>
                </c:pt>
                <c:pt idx="7" formatCode="0">
                  <c:v>1.4671496778039177</c:v>
                </c:pt>
                <c:pt idx="8" formatCode="0">
                  <c:v>1.160323657596142</c:v>
                </c:pt>
                <c:pt idx="9" formatCode="0">
                  <c:v>1.2700860713315028</c:v>
                </c:pt>
                <c:pt idx="10" formatCode="0">
                  <c:v>1.133611767814511</c:v>
                </c:pt>
                <c:pt idx="11" formatCode="0">
                  <c:v>0.90333290244116793</c:v>
                </c:pt>
                <c:pt idx="12" formatCode="0">
                  <c:v>0.80840543723552616</c:v>
                </c:pt>
                <c:pt idx="13" formatCode="0">
                  <c:v>0.66537085830938081</c:v>
                </c:pt>
                <c:pt idx="14" formatCode="0">
                  <c:v>0.55716585774584815</c:v>
                </c:pt>
                <c:pt idx="15" formatCode="0">
                  <c:v>0.5349226766382984</c:v>
                </c:pt>
                <c:pt idx="16" formatCode="0">
                  <c:v>0.48290038647648198</c:v>
                </c:pt>
                <c:pt idx="17" formatCode="0">
                  <c:v>0.46731855354534346</c:v>
                </c:pt>
                <c:pt idx="18" formatCode="0">
                  <c:v>0.44529795237322845</c:v>
                </c:pt>
                <c:pt idx="19" formatCode="0">
                  <c:v>0.46303283836010428</c:v>
                </c:pt>
                <c:pt idx="20" formatCode="0">
                  <c:v>0.47246370249059927</c:v>
                </c:pt>
                <c:pt idx="21" formatCode="0">
                  <c:v>0.55019489271140254</c:v>
                </c:pt>
                <c:pt idx="22" formatCode="0">
                  <c:v>0.48114896653322525</c:v>
                </c:pt>
                <c:pt idx="23" formatCode="0">
                  <c:v>0.46066722232834256</c:v>
                </c:pt>
                <c:pt idx="24" formatCode="0">
                  <c:v>0.46883045066284673</c:v>
                </c:pt>
                <c:pt idx="25" formatCode="0">
                  <c:v>0.41811802259557451</c:v>
                </c:pt>
                <c:pt idx="26" formatCode="0">
                  <c:v>0.44197576321669391</c:v>
                </c:pt>
                <c:pt idx="27" formatCode="0">
                  <c:v>0.41709906765421612</c:v>
                </c:pt>
                <c:pt idx="28" formatCode="0">
                  <c:v>0.41909238321794556</c:v>
                </c:pt>
                <c:pt idx="29" formatCode="0">
                  <c:v>0.39378000462364521</c:v>
                </c:pt>
                <c:pt idx="30" formatCode="0">
                  <c:v>0.32977070709284423</c:v>
                </c:pt>
                <c:pt idx="31" formatCode="0">
                  <c:v>0.33909440129360924</c:v>
                </c:pt>
                <c:pt idx="32" formatCode="0">
                  <c:v>0.38152205665243</c:v>
                </c:pt>
                <c:pt idx="33" formatCode="0">
                  <c:v>0.36151662996536427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83-4A36-A3CF-FD062CDA3FFD}"/>
            </c:ext>
          </c:extLst>
        </c:ser>
        <c:ser>
          <c:idx val="1"/>
          <c:order val="1"/>
          <c:tx>
            <c:strRef>
              <c:f>Data!$F$282</c:f>
              <c:strCache>
                <c:ptCount val="1"/>
                <c:pt idx="0">
                  <c:v>United States</c:v>
                </c:pt>
              </c:strCache>
            </c:strRef>
          </c:tx>
          <c:spPr>
            <a:ln w="571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strRef>
              <c:f>Data!$G$280:$AN$280</c:f>
              <c:strCache>
                <c:ptCount val="34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3">
                  <c:v>2023</c:v>
                </c:pt>
              </c:strCache>
            </c:strRef>
          </c:cat>
          <c:val>
            <c:numRef>
              <c:f>Data!$G$282:$AN$282</c:f>
              <c:numCache>
                <c:formatCode>0</c:formatCode>
                <c:ptCount val="34"/>
                <c:pt idx="0">
                  <c:v>4.5062028691708012</c:v>
                </c:pt>
                <c:pt idx="1">
                  <c:v>3.9428960312305659</c:v>
                </c:pt>
                <c:pt idx="2">
                  <c:v>3.7099228602007308</c:v>
                </c:pt>
                <c:pt idx="3">
                  <c:v>3.3622186491870218</c:v>
                </c:pt>
                <c:pt idx="4">
                  <c:v>3.5427796875340296</c:v>
                </c:pt>
                <c:pt idx="5">
                  <c:v>3.9284494938385981</c:v>
                </c:pt>
                <c:pt idx="6">
                  <c:v>3.1337389516442209</c:v>
                </c:pt>
                <c:pt idx="7">
                  <c:v>2.7266029487100161</c:v>
                </c:pt>
                <c:pt idx="8">
                  <c:v>2.4059618782518317</c:v>
                </c:pt>
                <c:pt idx="9">
                  <c:v>2.1295718717808709</c:v>
                </c:pt>
                <c:pt idx="10">
                  <c:v>2.3117658906140326</c:v>
                </c:pt>
                <c:pt idx="11">
                  <c:v>2.3332048420380724</c:v>
                </c:pt>
                <c:pt idx="12">
                  <c:v>2.4210984085449638</c:v>
                </c:pt>
                <c:pt idx="13">
                  <c:v>2.6428895097166669</c:v>
                </c:pt>
                <c:pt idx="14">
                  <c:v>2.6643474103416933</c:v>
                </c:pt>
                <c:pt idx="15">
                  <c:v>2.5593202703219</c:v>
                </c:pt>
                <c:pt idx="16">
                  <c:v>2.460447550352117</c:v>
                </c:pt>
                <c:pt idx="17">
                  <c:v>2.4162262075827683</c:v>
                </c:pt>
                <c:pt idx="18">
                  <c:v>2.2879126422186804</c:v>
                </c:pt>
                <c:pt idx="19">
                  <c:v>2.3115327597420894</c:v>
                </c:pt>
                <c:pt idx="20">
                  <c:v>2.6225271857677916</c:v>
                </c:pt>
                <c:pt idx="21">
                  <c:v>2.7568901725869224</c:v>
                </c:pt>
                <c:pt idx="22">
                  <c:v>2.4282676751813348</c:v>
                </c:pt>
                <c:pt idx="23">
                  <c:v>2.3913551196137335</c:v>
                </c:pt>
                <c:pt idx="24">
                  <c:v>2.293567650922296</c:v>
                </c:pt>
                <c:pt idx="25">
                  <c:v>2.2647363413666737</c:v>
                </c:pt>
                <c:pt idx="26">
                  <c:v>2.2932690995558049</c:v>
                </c:pt>
                <c:pt idx="27">
                  <c:v>2.2876006321296103</c:v>
                </c:pt>
                <c:pt idx="28">
                  <c:v>2.2329834682441518</c:v>
                </c:pt>
                <c:pt idx="29">
                  <c:v>2.0149095883192003</c:v>
                </c:pt>
                <c:pt idx="30">
                  <c:v>2.1368613817632567</c:v>
                </c:pt>
                <c:pt idx="31">
                  <c:v>2.0436680237624341</c:v>
                </c:pt>
                <c:pt idx="32">
                  <c:v>2.0490781569183265</c:v>
                </c:pt>
                <c:pt idx="33">
                  <c:v>1.7282416009059263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83-4A36-A3CF-FD062CDA3FFD}"/>
            </c:ext>
          </c:extLst>
        </c:ser>
        <c:ser>
          <c:idx val="2"/>
          <c:order val="2"/>
          <c:tx>
            <c:strRef>
              <c:f>Data!$F$283</c:f>
              <c:strCache>
                <c:ptCount val="1"/>
                <c:pt idx="0">
                  <c:v>World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Data!$G$280:$AN$280</c:f>
              <c:strCache>
                <c:ptCount val="34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3">
                  <c:v>2023</c:v>
                </c:pt>
              </c:strCache>
            </c:strRef>
          </c:cat>
          <c:val>
            <c:numRef>
              <c:f>Data!$G$283:$AN$283</c:f>
              <c:numCache>
                <c:formatCode>0</c:formatCode>
                <c:ptCount val="34"/>
                <c:pt idx="1">
                  <c:v>2.7997216080858198</c:v>
                </c:pt>
                <c:pt idx="2">
                  <c:v>2.5963585094618322</c:v>
                </c:pt>
                <c:pt idx="3">
                  <c:v>2.3597974921842391</c:v>
                </c:pt>
                <c:pt idx="4">
                  <c:v>2.5437075171618533</c:v>
                </c:pt>
                <c:pt idx="5">
                  <c:v>2.6252148710372478</c:v>
                </c:pt>
                <c:pt idx="6">
                  <c:v>2.3623626297236102</c:v>
                </c:pt>
                <c:pt idx="7">
                  <c:v>2.24302462226935</c:v>
                </c:pt>
                <c:pt idx="8">
                  <c:v>1.9815747664960262</c:v>
                </c:pt>
                <c:pt idx="9">
                  <c:v>1.8739630847600608</c:v>
                </c:pt>
                <c:pt idx="10">
                  <c:v>1.809678166102022</c:v>
                </c:pt>
                <c:pt idx="11">
                  <c:v>1.6824126352146258</c:v>
                </c:pt>
                <c:pt idx="12">
                  <c:v>1.686702797371826</c:v>
                </c:pt>
                <c:pt idx="13">
                  <c:v>1.6891684607830058</c:v>
                </c:pt>
                <c:pt idx="14">
                  <c:v>1.6414241832561136</c:v>
                </c:pt>
                <c:pt idx="15">
                  <c:v>1.5549136514607727</c:v>
                </c:pt>
                <c:pt idx="16">
                  <c:v>1.5060043024667129</c:v>
                </c:pt>
                <c:pt idx="17">
                  <c:v>1.515137821336247</c:v>
                </c:pt>
                <c:pt idx="18">
                  <c:v>1.3987427933252075</c:v>
                </c:pt>
                <c:pt idx="19">
                  <c:v>1.3751207162954069</c:v>
                </c:pt>
                <c:pt idx="20">
                  <c:v>1.5571081940378064</c:v>
                </c:pt>
                <c:pt idx="21">
                  <c:v>1.6782465123049395</c:v>
                </c:pt>
                <c:pt idx="22">
                  <c:v>1.5730204599016668</c:v>
                </c:pt>
                <c:pt idx="23">
                  <c:v>1.519952973230841</c:v>
                </c:pt>
                <c:pt idx="24">
                  <c:v>1.4573925535743979</c:v>
                </c:pt>
                <c:pt idx="25">
                  <c:v>1.4713680619518645</c:v>
                </c:pt>
                <c:pt idx="26">
                  <c:v>1.4800659194918298</c:v>
                </c:pt>
                <c:pt idx="27">
                  <c:v>1.4574115608224183</c:v>
                </c:pt>
                <c:pt idx="28">
                  <c:v>1.4326221957294802</c:v>
                </c:pt>
                <c:pt idx="29">
                  <c:v>1.3509300701580944</c:v>
                </c:pt>
                <c:pt idx="30">
                  <c:v>1.3634370830330316</c:v>
                </c:pt>
                <c:pt idx="31">
                  <c:v>1.4103761180250491</c:v>
                </c:pt>
                <c:pt idx="32">
                  <c:v>1.2834647010636631</c:v>
                </c:pt>
                <c:pt idx="33">
                  <c:v>1.1383859436340533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83-4A36-A3CF-FD062CDA3FFD}"/>
            </c:ext>
          </c:extLst>
        </c:ser>
        <c:ser>
          <c:idx val="3"/>
          <c:order val="3"/>
          <c:tx>
            <c:strRef>
              <c:f>Data!$F$284</c:f>
              <c:strCache>
                <c:ptCount val="1"/>
                <c:pt idx="0">
                  <c:v>Brazil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Data!$G$280:$AN$280</c:f>
              <c:strCache>
                <c:ptCount val="34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3">
                  <c:v>2023</c:v>
                </c:pt>
              </c:strCache>
            </c:strRef>
          </c:cat>
          <c:val>
            <c:numRef>
              <c:f>Data!$G$284:$AN$284</c:f>
              <c:numCache>
                <c:formatCode>0</c:formatCode>
                <c:ptCount val="34"/>
                <c:pt idx="0">
                  <c:v>3.4427098831386407</c:v>
                </c:pt>
                <c:pt idx="1">
                  <c:v>3.392559368548616</c:v>
                </c:pt>
                <c:pt idx="2">
                  <c:v>3.2924780672144216</c:v>
                </c:pt>
                <c:pt idx="3">
                  <c:v>3.0581737018445332</c:v>
                </c:pt>
                <c:pt idx="4">
                  <c:v>3.3901811376329611</c:v>
                </c:pt>
                <c:pt idx="5">
                  <c:v>5.1903413553622526</c:v>
                </c:pt>
                <c:pt idx="6">
                  <c:v>3.7163059237006122</c:v>
                </c:pt>
                <c:pt idx="7">
                  <c:v>3.5789626320982779</c:v>
                </c:pt>
                <c:pt idx="8">
                  <c:v>3.7639634154130333</c:v>
                </c:pt>
                <c:pt idx="9">
                  <c:v>4.5505327302140381</c:v>
                </c:pt>
                <c:pt idx="10">
                  <c:v>4.8200861183760653</c:v>
                </c:pt>
                <c:pt idx="11">
                  <c:v>4.163495836343885</c:v>
                </c:pt>
                <c:pt idx="12">
                  <c:v>3.9817697085841792</c:v>
                </c:pt>
                <c:pt idx="13">
                  <c:v>4.5479000446233995</c:v>
                </c:pt>
                <c:pt idx="14">
                  <c:v>4.0467888835257897</c:v>
                </c:pt>
                <c:pt idx="15">
                  <c:v>3.8979157344595423</c:v>
                </c:pt>
                <c:pt idx="16">
                  <c:v>3.7635709869442846</c:v>
                </c:pt>
                <c:pt idx="17">
                  <c:v>3.8429060918039437</c:v>
                </c:pt>
                <c:pt idx="18">
                  <c:v>3.6086091231747579</c:v>
                </c:pt>
                <c:pt idx="19">
                  <c:v>3.8233647511447444</c:v>
                </c:pt>
                <c:pt idx="20">
                  <c:v>3.8829398029673072</c:v>
                </c:pt>
                <c:pt idx="21">
                  <c:v>3.565907122502507</c:v>
                </c:pt>
                <c:pt idx="22">
                  <c:v>3.8420696337579598</c:v>
                </c:pt>
                <c:pt idx="23">
                  <c:v>3.6795920764706627</c:v>
                </c:pt>
                <c:pt idx="24">
                  <c:v>4.0991046894530374</c:v>
                </c:pt>
                <c:pt idx="25">
                  <c:v>4.8092246621313572</c:v>
                </c:pt>
                <c:pt idx="26">
                  <c:v>4.9590970007995585</c:v>
                </c:pt>
                <c:pt idx="27">
                  <c:v>4.735485840120857</c:v>
                </c:pt>
                <c:pt idx="28">
                  <c:v>5.4259755630918942</c:v>
                </c:pt>
                <c:pt idx="29">
                  <c:v>5.761629516823918</c:v>
                </c:pt>
                <c:pt idx="30">
                  <c:v>5.6628956670472688</c:v>
                </c:pt>
                <c:pt idx="31">
                  <c:v>4.7812183560564936</c:v>
                </c:pt>
                <c:pt idx="32">
                  <c:v>4.7178146664135268</c:v>
                </c:pt>
                <c:pt idx="33">
                  <c:v>4.1679968006037971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83-4A36-A3CF-FD062CDA3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8024736"/>
        <c:axId val="578026848"/>
      </c:lineChart>
      <c:catAx>
        <c:axId val="57802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026848"/>
        <c:crosses val="autoZero"/>
        <c:auto val="1"/>
        <c:lblAlgn val="ctr"/>
        <c:lblOffset val="100"/>
        <c:noMultiLvlLbl val="0"/>
      </c:catAx>
      <c:valAx>
        <c:axId val="578026848"/>
        <c:scaling>
          <c:orientation val="minMax"/>
          <c:max val="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02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932246449963"/>
          <c:y val="2.0263925342665499E-2"/>
          <c:w val="0.8237344370415236"/>
          <c:h val="0.895484835228929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Sheet4!$F$1</c:f>
              <c:strCache>
                <c:ptCount val="1"/>
                <c:pt idx="0">
                  <c:v>Agricultural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Sheet4!$E$2:$E$20</c:f>
              <c:strCache>
                <c:ptCount val="19"/>
                <c:pt idx="0">
                  <c:v>Korea</c:v>
                </c:pt>
                <c:pt idx="1">
                  <c:v>India</c:v>
                </c:pt>
                <c:pt idx="2">
                  <c:v>Algeria</c:v>
                </c:pt>
                <c:pt idx="3">
                  <c:v>Ethiopia</c:v>
                </c:pt>
                <c:pt idx="4">
                  <c:v>Guyana</c:v>
                </c:pt>
                <c:pt idx="5">
                  <c:v>Kenya</c:v>
                </c:pt>
                <c:pt idx="6">
                  <c:v>Zambia</c:v>
                </c:pt>
                <c:pt idx="7">
                  <c:v>Jordan</c:v>
                </c:pt>
                <c:pt idx="8">
                  <c:v>Canada</c:v>
                </c:pt>
                <c:pt idx="9">
                  <c:v>Côte d'Ivoire</c:v>
                </c:pt>
                <c:pt idx="10">
                  <c:v>Japan</c:v>
                </c:pt>
                <c:pt idx="11">
                  <c:v>China</c:v>
                </c:pt>
                <c:pt idx="12">
                  <c:v>El Salvador</c:v>
                </c:pt>
                <c:pt idx="13">
                  <c:v>European Union</c:v>
                </c:pt>
                <c:pt idx="14">
                  <c:v>Saudi Arabia</c:v>
                </c:pt>
                <c:pt idx="15">
                  <c:v>Brazil</c:v>
                </c:pt>
                <c:pt idx="16">
                  <c:v>United Kingdom</c:v>
                </c:pt>
                <c:pt idx="17">
                  <c:v>Philippines</c:v>
                </c:pt>
                <c:pt idx="18">
                  <c:v>United States</c:v>
                </c:pt>
              </c:strCache>
            </c:strRef>
          </c:cat>
          <c:val>
            <c:numRef>
              <c:f>Sheet4!$F$2:$F$20</c:f>
              <c:numCache>
                <c:formatCode>General</c:formatCode>
                <c:ptCount val="19"/>
                <c:pt idx="0">
                  <c:v>56.8</c:v>
                </c:pt>
                <c:pt idx="1">
                  <c:v>39.200000000000003</c:v>
                </c:pt>
                <c:pt idx="2">
                  <c:v>23.6</c:v>
                </c:pt>
                <c:pt idx="3">
                  <c:v>22.5</c:v>
                </c:pt>
                <c:pt idx="4">
                  <c:v>22.2</c:v>
                </c:pt>
                <c:pt idx="5">
                  <c:v>20.399999999999999</c:v>
                </c:pt>
                <c:pt idx="6">
                  <c:v>19.600000000000001</c:v>
                </c:pt>
                <c:pt idx="7">
                  <c:v>18.3</c:v>
                </c:pt>
                <c:pt idx="8">
                  <c:v>15.9</c:v>
                </c:pt>
                <c:pt idx="9">
                  <c:v>15.8</c:v>
                </c:pt>
                <c:pt idx="10">
                  <c:v>14.9</c:v>
                </c:pt>
                <c:pt idx="11">
                  <c:v>13.8</c:v>
                </c:pt>
                <c:pt idx="12">
                  <c:v>11.8</c:v>
                </c:pt>
                <c:pt idx="13">
                  <c:v>11.7</c:v>
                </c:pt>
                <c:pt idx="14">
                  <c:v>10.7</c:v>
                </c:pt>
                <c:pt idx="15">
                  <c:v>10.1</c:v>
                </c:pt>
                <c:pt idx="16">
                  <c:v>10</c:v>
                </c:pt>
                <c:pt idx="17">
                  <c:v>9.9</c:v>
                </c:pt>
                <c:pt idx="18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7-4A60-A66E-4D50C4202199}"/>
            </c:ext>
          </c:extLst>
        </c:ser>
        <c:ser>
          <c:idx val="1"/>
          <c:order val="1"/>
          <c:tx>
            <c:strRef>
              <c:f>Sheet4!$G$1</c:f>
              <c:strCache>
                <c:ptCount val="1"/>
                <c:pt idx="0">
                  <c:v>Non-Agricultural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Sheet4!$E$2:$E$20</c:f>
              <c:strCache>
                <c:ptCount val="19"/>
                <c:pt idx="0">
                  <c:v>Korea</c:v>
                </c:pt>
                <c:pt idx="1">
                  <c:v>India</c:v>
                </c:pt>
                <c:pt idx="2">
                  <c:v>Algeria</c:v>
                </c:pt>
                <c:pt idx="3">
                  <c:v>Ethiopia</c:v>
                </c:pt>
                <c:pt idx="4">
                  <c:v>Guyana</c:v>
                </c:pt>
                <c:pt idx="5">
                  <c:v>Kenya</c:v>
                </c:pt>
                <c:pt idx="6">
                  <c:v>Zambia</c:v>
                </c:pt>
                <c:pt idx="7">
                  <c:v>Jordan</c:v>
                </c:pt>
                <c:pt idx="8">
                  <c:v>Canada</c:v>
                </c:pt>
                <c:pt idx="9">
                  <c:v>Côte d'Ivoire</c:v>
                </c:pt>
                <c:pt idx="10">
                  <c:v>Japan</c:v>
                </c:pt>
                <c:pt idx="11">
                  <c:v>China</c:v>
                </c:pt>
                <c:pt idx="12">
                  <c:v>El Salvador</c:v>
                </c:pt>
                <c:pt idx="13">
                  <c:v>European Union</c:v>
                </c:pt>
                <c:pt idx="14">
                  <c:v>Saudi Arabia</c:v>
                </c:pt>
                <c:pt idx="15">
                  <c:v>Brazil</c:v>
                </c:pt>
                <c:pt idx="16">
                  <c:v>United Kingdom</c:v>
                </c:pt>
                <c:pt idx="17">
                  <c:v>Philippines</c:v>
                </c:pt>
                <c:pt idx="18">
                  <c:v>United States</c:v>
                </c:pt>
              </c:strCache>
            </c:strRef>
          </c:cat>
          <c:val>
            <c:numRef>
              <c:f>Sheet4!$G$2:$G$20</c:f>
              <c:numCache>
                <c:formatCode>General</c:formatCode>
                <c:ptCount val="19"/>
                <c:pt idx="0">
                  <c:v>6.6</c:v>
                </c:pt>
                <c:pt idx="1">
                  <c:v>14.9</c:v>
                </c:pt>
                <c:pt idx="2">
                  <c:v>18.2</c:v>
                </c:pt>
                <c:pt idx="3">
                  <c:v>16.100000000000001</c:v>
                </c:pt>
                <c:pt idx="4">
                  <c:v>10</c:v>
                </c:pt>
                <c:pt idx="5">
                  <c:v>12.1</c:v>
                </c:pt>
                <c:pt idx="6">
                  <c:v>13.8</c:v>
                </c:pt>
                <c:pt idx="7">
                  <c:v>8.8000000000000007</c:v>
                </c:pt>
                <c:pt idx="8">
                  <c:v>2.1</c:v>
                </c:pt>
                <c:pt idx="9">
                  <c:v>11.5</c:v>
                </c:pt>
                <c:pt idx="10">
                  <c:v>2.5</c:v>
                </c:pt>
                <c:pt idx="11">
                  <c:v>6.5</c:v>
                </c:pt>
                <c:pt idx="12">
                  <c:v>5.0999999999999996</c:v>
                </c:pt>
                <c:pt idx="13">
                  <c:v>4.0999999999999996</c:v>
                </c:pt>
                <c:pt idx="14">
                  <c:v>5.6</c:v>
                </c:pt>
                <c:pt idx="15">
                  <c:v>13.8</c:v>
                </c:pt>
                <c:pt idx="16">
                  <c:v>3</c:v>
                </c:pt>
                <c:pt idx="17">
                  <c:v>5.5</c:v>
                </c:pt>
                <c:pt idx="18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87-4A60-A66E-4D50C4202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9438968"/>
        <c:axId val="349440928"/>
      </c:barChart>
      <c:catAx>
        <c:axId val="349438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40928"/>
        <c:crosses val="autoZero"/>
        <c:auto val="1"/>
        <c:lblAlgn val="ctr"/>
        <c:lblOffset val="100"/>
        <c:noMultiLvlLbl val="0"/>
      </c:catAx>
      <c:valAx>
        <c:axId val="3494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3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151667339659468"/>
          <c:y val="0.61343284116844066"/>
          <c:w val="0.23636836260852004"/>
          <c:h val="0.135003421626831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C3BBFFD-D559-4E5E-B23B-08207B3A3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327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1D3B2-B71C-48BA-806F-AE74A89B48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70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0C51A-A33A-4346-B4F8-F8D5156444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29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39F27-E9FA-40D5-94D8-5A056D29F3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70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42242-262E-4672-B393-AC57F694C6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25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130FD-AF16-4F06-8C71-0008C75D39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40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D7359-5953-404D-932A-AB0020D977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2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BA6AC-C61A-416C-BC5D-71095898C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51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69383-8893-4D3A-9DB4-7A21E22511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8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4CC57-9B68-473A-AF75-7BFB1C59A9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15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288C5-CE4F-4ADE-BB9A-CCBB4933EF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95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5B1CE-710F-4B70-856F-DD6E044998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71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ECB70E-D279-4CDF-B729-DA27592F57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7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5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4B61A-659F-44F0-95DF-1736001D43A7}"/>
              </a:ext>
            </a:extLst>
          </p:cNvPr>
          <p:cNvSpPr txBox="1"/>
          <p:nvPr/>
        </p:nvSpPr>
        <p:spPr>
          <a:xfrm>
            <a:off x="-76200" y="0"/>
            <a:ext cx="1082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Trade in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FFB53-6618-4E4E-914A-3D2F570F35DF}"/>
              </a:ext>
            </a:extLst>
          </p:cNvPr>
          <p:cNvSpPr txBox="1"/>
          <p:nvPr/>
        </p:nvSpPr>
        <p:spPr>
          <a:xfrm>
            <a:off x="1" y="830997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Craig VanGrasstek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1524000" y="2102035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The Economic Transition and Its</a:t>
            </a:r>
            <a:b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</a:br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Impact on Countries’ Interests</a:t>
            </a:r>
          </a:p>
        </p:txBody>
      </p:sp>
    </p:spTree>
    <p:extLst>
      <p:ext uri="{BB962C8B-B14F-4D97-AF65-F5344CB8AC3E}">
        <p14:creationId xmlns:p14="http://schemas.microsoft.com/office/powerpoint/2010/main" val="207454414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376611" y="152399"/>
            <a:ext cx="128186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The Economic Transition:</a:t>
            </a:r>
            <a:b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</a:br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Shares of Global Employment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719707"/>
              </p:ext>
            </p:extLst>
          </p:nvPr>
        </p:nvGraphicFramePr>
        <p:xfrm>
          <a:off x="457200" y="1491227"/>
          <a:ext cx="11430000" cy="483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09021" y="1981200"/>
            <a:ext cx="145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Services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04593" y="4800600"/>
            <a:ext cx="188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9900"/>
                </a:solidFill>
              </a:rPr>
              <a:t>Agriculture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200" y="6596390"/>
            <a:ext cx="11963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1100" i="1" dirty="0">
                <a:solidFill>
                  <a:srgbClr val="663300"/>
                </a:solidFill>
                <a:latin typeface="Tahoma" panose="020B0604030504040204" pitchFamily="34" charset="0"/>
              </a:rPr>
              <a:t>Source: Calculated from World Bank data at https://data.worldbank.org/indicator/SL.AGR.EMPL.ZS and https://data.worldbank.org/indicator/SL.SRV.EMPL.ZS. </a:t>
            </a:r>
          </a:p>
        </p:txBody>
      </p:sp>
    </p:spTree>
    <p:extLst>
      <p:ext uri="{BB962C8B-B14F-4D97-AF65-F5344CB8AC3E}">
        <p14:creationId xmlns:p14="http://schemas.microsoft.com/office/powerpoint/2010/main" val="3667730893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376611" y="152399"/>
            <a:ext cx="128186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Shares of Employment in </a:t>
            </a:r>
            <a:b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</a:br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High-Income Countries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200" y="6596390"/>
            <a:ext cx="11963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1100" i="1" dirty="0">
                <a:solidFill>
                  <a:srgbClr val="663300"/>
                </a:solidFill>
                <a:latin typeface="Tahoma" panose="020B0604030504040204" pitchFamily="34" charset="0"/>
              </a:rPr>
              <a:t>Source: Calculated from World Bank data at https://data.worldbank.org/indicator/SL.AGR.EMPL.ZS and https://data.worldbank.org/indicator/SL.SRV.EMPL.ZS.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049188"/>
              </p:ext>
            </p:extLst>
          </p:nvPr>
        </p:nvGraphicFramePr>
        <p:xfrm>
          <a:off x="533400" y="1538883"/>
          <a:ext cx="11201400" cy="493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171936" y="1905000"/>
            <a:ext cx="145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Services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82312" y="5334000"/>
            <a:ext cx="188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9900"/>
                </a:solidFill>
              </a:rPr>
              <a:t>Agriculture</a:t>
            </a:r>
          </a:p>
        </p:txBody>
      </p:sp>
    </p:spTree>
    <p:extLst>
      <p:ext uri="{BB962C8B-B14F-4D97-AF65-F5344CB8AC3E}">
        <p14:creationId xmlns:p14="http://schemas.microsoft.com/office/powerpoint/2010/main" val="86815702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376611" y="152399"/>
            <a:ext cx="128186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Shares of Employment in </a:t>
            </a:r>
          </a:p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Least-Developed Countries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3203" y="4343400"/>
            <a:ext cx="145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Services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200" y="6596390"/>
            <a:ext cx="11963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1100" i="1" dirty="0">
                <a:solidFill>
                  <a:srgbClr val="663300"/>
                </a:solidFill>
                <a:latin typeface="Tahoma" panose="020B0604030504040204" pitchFamily="34" charset="0"/>
              </a:rPr>
              <a:t>Source: Calculated from World Bank data at https://data.worldbank.org/indicator/SL.AGR.EMPL.ZS and https://data.worldbank.org/indicator/SL.SRV.EMPL.ZS.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748493"/>
              </p:ext>
            </p:extLst>
          </p:nvPr>
        </p:nvGraphicFramePr>
        <p:xfrm>
          <a:off x="376611" y="1538883"/>
          <a:ext cx="11662988" cy="493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283203" y="3228945"/>
            <a:ext cx="188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9900"/>
                </a:solidFill>
              </a:rPr>
              <a:t>Agriculture</a:t>
            </a:r>
          </a:p>
        </p:txBody>
      </p:sp>
    </p:spTree>
    <p:extLst>
      <p:ext uri="{BB962C8B-B14F-4D97-AF65-F5344CB8AC3E}">
        <p14:creationId xmlns:p14="http://schemas.microsoft.com/office/powerpoint/2010/main" val="369914262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376611" y="152399"/>
            <a:ext cx="128186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Agricultural Share of National Exports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200" y="6596390"/>
            <a:ext cx="11963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1100" i="1" dirty="0">
                <a:solidFill>
                  <a:srgbClr val="663300"/>
                </a:solidFill>
                <a:latin typeface="Tahoma" panose="020B0604030504040204" pitchFamily="34" charset="0"/>
              </a:rPr>
              <a:t>Source: Calculated from World Bank data. Based on raw agricultural materials.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8DD54DB-AB41-2DF0-0203-31B53476C3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528013"/>
              </p:ext>
            </p:extLst>
          </p:nvPr>
        </p:nvGraphicFramePr>
        <p:xfrm>
          <a:off x="457200" y="1066800"/>
          <a:ext cx="11353800" cy="552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601200" y="3919842"/>
            <a:ext cx="188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United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States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A8238-EC82-FBCD-DB3F-9DF6893FEE70}"/>
              </a:ext>
            </a:extLst>
          </p:cNvPr>
          <p:cNvSpPr txBox="1"/>
          <p:nvPr/>
        </p:nvSpPr>
        <p:spPr>
          <a:xfrm>
            <a:off x="9891639" y="4635295"/>
            <a:ext cx="188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World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0D1401-1AB0-99AC-9BBC-43B783862448}"/>
              </a:ext>
            </a:extLst>
          </p:cNvPr>
          <p:cNvSpPr txBox="1"/>
          <p:nvPr/>
        </p:nvSpPr>
        <p:spPr>
          <a:xfrm>
            <a:off x="9933553" y="5391090"/>
            <a:ext cx="188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China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701C8-03BE-6865-ACE8-3A3183247A6F}"/>
              </a:ext>
            </a:extLst>
          </p:cNvPr>
          <p:cNvSpPr txBox="1"/>
          <p:nvPr/>
        </p:nvSpPr>
        <p:spPr>
          <a:xfrm>
            <a:off x="9846868" y="1969293"/>
            <a:ext cx="188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Brazil</a:t>
            </a:r>
          </a:p>
        </p:txBody>
      </p:sp>
    </p:spTree>
    <p:extLst>
      <p:ext uri="{BB962C8B-B14F-4D97-AF65-F5344CB8AC3E}">
        <p14:creationId xmlns:p14="http://schemas.microsoft.com/office/powerpoint/2010/main" val="387093261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1524000" y="2090172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The Higher and Sustained</a:t>
            </a:r>
            <a:b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</a:br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Levels of Agricultural Protection</a:t>
            </a:r>
          </a:p>
        </p:txBody>
      </p:sp>
    </p:spTree>
    <p:extLst>
      <p:ext uri="{BB962C8B-B14F-4D97-AF65-F5344CB8AC3E}">
        <p14:creationId xmlns:p14="http://schemas.microsoft.com/office/powerpoint/2010/main" val="367256498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373813" y="1"/>
            <a:ext cx="102750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We (Mostly) Protect Agriculture More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8857" y="6512212"/>
            <a:ext cx="6764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1200" i="1" dirty="0">
                <a:solidFill>
                  <a:srgbClr val="663300"/>
                </a:solidFill>
                <a:latin typeface="Tahoma" panose="020B0604030504040204" pitchFamily="34" charset="0"/>
              </a:rPr>
              <a:t>Source: Calculated from WTO, </a:t>
            </a:r>
            <a:r>
              <a:rPr lang="en-US" altLang="en-US" sz="1200" dirty="0">
                <a:solidFill>
                  <a:srgbClr val="663300"/>
                </a:solidFill>
                <a:latin typeface="Tahoma" panose="020B0604030504040204" pitchFamily="34" charset="0"/>
              </a:rPr>
              <a:t>World Tariff Profiles 2022</a:t>
            </a:r>
            <a:r>
              <a:rPr lang="en-US" altLang="en-US" sz="1200" i="1" dirty="0">
                <a:solidFill>
                  <a:srgbClr val="663300"/>
                </a:solidFill>
                <a:latin typeface="Tahoma" panose="020B0604030504040204" pitchFamily="34" charset="0"/>
              </a:rPr>
              <a:t>.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699163"/>
              </p:ext>
            </p:extLst>
          </p:nvPr>
        </p:nvGraphicFramePr>
        <p:xfrm>
          <a:off x="228600" y="838200"/>
          <a:ext cx="11887200" cy="567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400800" y="2041797"/>
            <a:ext cx="42480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400" dirty="0">
                <a:latin typeface="Goudy Old Style" panose="02020502050305020303" pitchFamily="18" charset="0"/>
              </a:rPr>
              <a:t>Most countries have significantly higher average applied MFN tariffs on agricultural than on non-agricultural products. </a:t>
            </a:r>
          </a:p>
        </p:txBody>
      </p:sp>
    </p:spTree>
    <p:extLst>
      <p:ext uri="{BB962C8B-B14F-4D97-AF65-F5344CB8AC3E}">
        <p14:creationId xmlns:p14="http://schemas.microsoft.com/office/powerpoint/2010/main" val="1386882236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365437" y="152400"/>
            <a:ext cx="1122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Other Unique Aspects of Agricultural Tariffs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A648B-F209-4EE7-9362-52E629D1B2B8}"/>
              </a:ext>
            </a:extLst>
          </p:cNvPr>
          <p:cNvSpPr txBox="1"/>
          <p:nvPr/>
        </p:nvSpPr>
        <p:spPr>
          <a:xfrm>
            <a:off x="838200" y="1676400"/>
            <a:ext cx="108601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By comparison with non-agricultural products, tariffs tend to be not only high but also: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Either unbound in a country’s WTO schedule, or bound at a </a:t>
            </a:r>
            <a:r>
              <a:rPr lang="en-US" sz="3200" i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very </a:t>
            </a: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high level with lots of water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Subject to tariff-rate quotas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Denominated as specific tariffs or (less often) compound tariffs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Agricultural products are also defined, for WTO purposes, in a somewhat surprising way.</a:t>
            </a:r>
          </a:p>
        </p:txBody>
      </p:sp>
    </p:spTree>
    <p:extLst>
      <p:ext uri="{BB962C8B-B14F-4D97-AF65-F5344CB8AC3E}">
        <p14:creationId xmlns:p14="http://schemas.microsoft.com/office/powerpoint/2010/main" val="2113560959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ncsmoking.org/wp-content/uploads/2009/09/Pack-of-cigarettes-close-up-by-smits.s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34" y="4389068"/>
            <a:ext cx="3427078" cy="257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www.annafergusson.com/slices/banan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217">
            <a:off x="6924920" y="4423206"/>
            <a:ext cx="3192806" cy="330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http://www.karoon.com/services/ecards/cards_web/misc/Red_Tulip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18" y="4815928"/>
            <a:ext cx="2231249" cy="2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http://nickobeano.files.wordpress.com/2008/01/cheese_oh_chees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26" b="2954"/>
          <a:stretch/>
        </p:blipFill>
        <p:spPr bwMode="auto">
          <a:xfrm rot="20258262">
            <a:off x="4370107" y="2015802"/>
            <a:ext cx="1964985" cy="172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2" descr="http://www.elpasoinfo.com/Merchant2/graphics/00000002/Cowhide_BlkWht-brindl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94" y="2533044"/>
            <a:ext cx="2011901" cy="259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http://www.spanalaskasales.com/media/Del-Monte-Cream-Corn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8" b="5648"/>
          <a:stretch/>
        </p:blipFill>
        <p:spPr bwMode="auto">
          <a:xfrm>
            <a:off x="3376977" y="941398"/>
            <a:ext cx="929476" cy="140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http://www.daylesfordorganic.com/content/ebiz/lightmaker/invt/organicporkchops/Pork_Cho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5" y="438025"/>
            <a:ext cx="2331573" cy="214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 descr="http://tennesseeguy.files.wordpress.com/2008/06/whitelilyflour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r="18559"/>
          <a:stretch/>
        </p:blipFill>
        <p:spPr bwMode="auto">
          <a:xfrm>
            <a:off x="46727" y="2709435"/>
            <a:ext cx="1403666" cy="212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http://www.maxwaugh.com/images/500mm01/goa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71" y="797622"/>
            <a:ext cx="2569441" cy="243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http://4.bp.blogspot.com/_7wd12zq5Tos/SV_yi_Hr1TI/AAAAAAAAAnU/JK04TJ9Fo58/s400/41tvdinne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46" y="2878663"/>
            <a:ext cx="2448856" cy="195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http://www.gridindo.com/images/Products/corn-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21" y="601398"/>
            <a:ext cx="2086999" cy="181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ttp://4.bp.blogspot.com/_30-sk8zaaQM/S6ttq8DzqZI/AAAAAAAACvU/JjkQqdZ7DBc/s1600/gordon_gin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r="12452"/>
          <a:stretch/>
        </p:blipFill>
        <p:spPr bwMode="auto">
          <a:xfrm>
            <a:off x="10856448" y="3353495"/>
            <a:ext cx="1285154" cy="417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 descr="http://4.bp.blogspot.com/_xNH3RuEjBfQ/S48HSX0BtOI/AAAAAAAAQF4/wOjCkXunxgs/s200/spd_20070611152759_b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28572"/>
          <a:stretch/>
        </p:blipFill>
        <p:spPr bwMode="auto">
          <a:xfrm>
            <a:off x="10091617" y="41089"/>
            <a:ext cx="1734148" cy="8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228601" y="41089"/>
            <a:ext cx="128515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Which of These Are “Agricultural Products”?</a:t>
            </a:r>
          </a:p>
        </p:txBody>
      </p:sp>
      <p:pic>
        <p:nvPicPr>
          <p:cNvPr id="25" name="Picture 22" descr="http://www.springwater.nl/download/perrier_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3225" r="14486" b="3555"/>
          <a:stretch/>
        </p:blipFill>
        <p:spPr bwMode="auto">
          <a:xfrm>
            <a:off x="6246846" y="774177"/>
            <a:ext cx="1220754" cy="381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1CA5CD-699E-4F6B-BC95-74EC7EB9D979}"/>
              </a:ext>
            </a:extLst>
          </p:cNvPr>
          <p:cNvSpPr/>
          <p:nvPr/>
        </p:nvSpPr>
        <p:spPr>
          <a:xfrm>
            <a:off x="4051413" y="3085926"/>
            <a:ext cx="4704356" cy="131029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1B5E80-BC2C-4ADC-ACED-61B8EAD19F1D}"/>
              </a:ext>
            </a:extLst>
          </p:cNvPr>
          <p:cNvSpPr txBox="1"/>
          <p:nvPr/>
        </p:nvSpPr>
        <p:spPr>
          <a:xfrm>
            <a:off x="4306453" y="3116304"/>
            <a:ext cx="431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Goudy Old Style" panose="02020502050305020303" pitchFamily="18" charset="0"/>
              </a:rPr>
              <a:t>All </a:t>
            </a: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of these products fall within the WTO definition in Annex 1 of the Agreement on Agriculture. </a:t>
            </a:r>
            <a:endParaRPr lang="en-US" sz="2400" i="1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40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E666A-89A6-471F-84F9-F13CC4E78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47" y="4876800"/>
            <a:ext cx="3009153" cy="1993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1752601" y="152401"/>
            <a:ext cx="91439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Note However that </a:t>
            </a:r>
            <a:r>
              <a:rPr lang="en-US" sz="4050" b="1" i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None </a:t>
            </a:r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of These Are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523999" y="1143001"/>
            <a:ext cx="9144000" cy="5747587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4" descr="http://www.katoby.com/store/images/P/drassel%20canned%20cat%20food%20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81" y="1268889"/>
            <a:ext cx="2446635" cy="244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nvo.com/louisvuitton/nss-folder/feb2006/ac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064" y="4296236"/>
            <a:ext cx="1506034" cy="146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http://www.bhsdesignlimited.com/sushi/images/menu_large/sushi_king_salm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039">
            <a:off x="1267991" y="4344167"/>
            <a:ext cx="2455063" cy="184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hoto of Nature's Bounty Fish Oil Omega-3, 1200mg - 60 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819" y="3814190"/>
            <a:ext cx="1140826" cy="17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baylobsters.com/store/images/LOBB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3357">
            <a:off x="8736951" y="913571"/>
            <a:ext cx="2825237" cy="214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http://2.bp.blogspot.com/_mf84E_UwppQ/TGEBTHrGY1I/AAAAAAAABfM/TxieF7NeMds/s1600/alaska-rainbow-trou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617">
            <a:off x="3629075" y="1528587"/>
            <a:ext cx="2945624" cy="150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3.bp.blogspot.com/_goFwk4fz6Ew/SP9vBD952OI/AAAAAAAAA0g/WQQpgZUx_JI/s320/161360_LUTEFISK_TV_DINNER_14_OZ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47" y="4261196"/>
            <a:ext cx="2472083" cy="200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52306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248575" y="152401"/>
            <a:ext cx="124768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 Few Questions to Frame Our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A648B-F209-4EE7-9362-52E629D1B2B8}"/>
              </a:ext>
            </a:extLst>
          </p:cNvPr>
          <p:cNvSpPr txBox="1"/>
          <p:nvPr/>
        </p:nvSpPr>
        <p:spPr>
          <a:xfrm>
            <a:off x="546296" y="1131838"/>
            <a:ext cx="1149330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How many of you 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Grew up on and/or currently live on a farm? </a:t>
            </a:r>
            <a:endParaRPr lang="en-US" sz="2800" dirty="0">
              <a:solidFill>
                <a:srgbClr val="003300"/>
              </a:solidFill>
              <a:latin typeface="Goudy Old Style" panose="02020502050305020303" pitchFamily="18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8617346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1752601" y="152401"/>
            <a:ext cx="91439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WTO Definition (Annex 1)</a:t>
            </a:r>
          </a:p>
        </p:txBody>
      </p:sp>
      <p:graphicFrame>
        <p:nvGraphicFramePr>
          <p:cNvPr id="5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738164"/>
              </p:ext>
            </p:extLst>
          </p:nvPr>
        </p:nvGraphicFramePr>
        <p:xfrm>
          <a:off x="1676400" y="1000329"/>
          <a:ext cx="9296399" cy="5413385"/>
        </p:xfrm>
        <a:graphic>
          <a:graphicData uri="http://schemas.openxmlformats.org/drawingml/2006/table">
            <a:tbl>
              <a:tblPr/>
              <a:tblGrid>
                <a:gridCol w="753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9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081">
                <a:tc>
                  <a:txBody>
                    <a:bodyPr/>
                    <a:lstStyle/>
                    <a:p>
                      <a:endParaRPr lang="en-US" dirty="0">
                        <a:latin typeface="Goudy Old Style" panose="02020502050305020303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HS Chapters 1 to 24 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less fish and fish products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plus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endParaRPr lang="en-US" dirty="0">
                        <a:latin typeface="Goudy Old Style" panose="02020502050305020303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2905.43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(mannitol)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2905.44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(sorbitol)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33.01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(essential oils)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35.01 to 35.05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(albuminoidal substances, modified starches, glues)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3809.10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(finishing agents)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3823.60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(sorbitol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n.e.p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.)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41.01 to 41.03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(hides and skins)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43.01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(raw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furskins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50.01 to 50.03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(raw silk and silk waste)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51.01 to 51.03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(wool and animal hair)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52.01 to 52.03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(raw cotton, waste and cotton </a:t>
                      </a:r>
                      <a:b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carded or combed)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53.01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(raw flax)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53.02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(raw hemp)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635016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838200" y="152401"/>
            <a:ext cx="91439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Chapters 1-24 of the Harmonized System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34714" y="806970"/>
            <a:ext cx="8915400" cy="6096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1 Live animals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2 Meat and edible meat offal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solidFill>
                  <a:srgbClr val="FF0000"/>
                </a:solidFill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3 Fish and crustaceans, </a:t>
            </a:r>
            <a:r>
              <a:rPr lang="en-US" altLang="en-US" sz="1500" dirty="0" err="1">
                <a:solidFill>
                  <a:srgbClr val="FF0000"/>
                </a:solidFill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molluscs</a:t>
            </a:r>
            <a:r>
              <a:rPr lang="en-US" altLang="en-US" sz="1500" dirty="0">
                <a:solidFill>
                  <a:srgbClr val="FF0000"/>
                </a:solidFill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and other aquatic invertebrates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4 Dairy produce; birds eggs; natural honey; edible products of animal origin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5 Products of animal origin, not elsewhere specified or included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6 Live trees and other plants; bulbs, roots and the like; cut flowers and ornamental foliage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7 Edible vegetables and certain roots and tubers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8 Edible fruit and nuts; peel of citrus fruit or melons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9 Coffee, tea, </a:t>
            </a:r>
            <a:r>
              <a:rPr lang="en-US" altLang="en-US" sz="1500" dirty="0" err="1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maté</a:t>
            </a: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and spices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10 Cereals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11 Products of the milling industry; malt; starches; inulin; wheat gluten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12 Oil seeds &amp; fruits; misc. grains, seeds &amp; fruits; industrial or medicinal plants; straw &amp; fodder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13 Lac; gums, resins and other vegetable saps and extracts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14 Vegetable plaiting materials; vegetable products not elsewhere specified or included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15 Animal or vegetable fats and oils 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16 Preparations of meat, </a:t>
            </a:r>
            <a:r>
              <a:rPr lang="en-US" altLang="en-US" sz="1500" dirty="0">
                <a:solidFill>
                  <a:srgbClr val="FF0000"/>
                </a:solidFill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of fish or of crustaceans, </a:t>
            </a:r>
            <a:r>
              <a:rPr lang="en-US" altLang="en-US" sz="1500" dirty="0" err="1">
                <a:solidFill>
                  <a:srgbClr val="FF0000"/>
                </a:solidFill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molluscs</a:t>
            </a:r>
            <a:r>
              <a:rPr lang="en-US" altLang="en-US" sz="1500" dirty="0">
                <a:solidFill>
                  <a:srgbClr val="FF0000"/>
                </a:solidFill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or other aquatic invertebrates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17 Sugars and sugar confectionery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18 Cocoa and cocoa preparations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19 Preparations of cereals, flour, starch or milk; bakers' wares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20 Preparations of vegetables, fruit, nuts or other parts of plants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21 Miscellaneous edible preparations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22 Beverages, spirits and vinegar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23 Residues and waste from the food industries; prepared animal feed</a:t>
            </a:r>
          </a:p>
          <a:p>
            <a:pPr marL="349250" indent="-34925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500" dirty="0"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24 Tobacco and manufactured tobacco substitutes</a:t>
            </a:r>
          </a:p>
        </p:txBody>
      </p:sp>
    </p:spTree>
    <p:extLst>
      <p:ext uri="{BB962C8B-B14F-4D97-AF65-F5344CB8AC3E}">
        <p14:creationId xmlns:p14="http://schemas.microsoft.com/office/powerpoint/2010/main" val="835209553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1524000" y="198120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Why We Should Not Expect Much</a:t>
            </a:r>
            <a:b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</a:br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Progress in the Foreseeable Future</a:t>
            </a:r>
          </a:p>
        </p:txBody>
      </p:sp>
    </p:spTree>
    <p:extLst>
      <p:ext uri="{BB962C8B-B14F-4D97-AF65-F5344CB8AC3E}">
        <p14:creationId xmlns:p14="http://schemas.microsoft.com/office/powerpoint/2010/main" val="837769960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415797" y="152401"/>
            <a:ext cx="104808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Necessary but not Sufficient Condition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A648B-F209-4EE7-9362-52E629D1B2B8}"/>
              </a:ext>
            </a:extLst>
          </p:cNvPr>
          <p:cNvSpPr txBox="1"/>
          <p:nvPr/>
        </p:nvSpPr>
        <p:spPr>
          <a:xfrm>
            <a:off x="1295400" y="2304505"/>
            <a:ext cx="998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Since the establishment of the EU’s Common Agricultural Policy (CAP), the single greatest determinant of the success of a GATT or WTO round has been the degree of cooperation or conflict in US-EU agricultural negotiations.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168" y="1467439"/>
            <a:ext cx="10210800" cy="3714161"/>
          </a:xfrm>
          <a:prstGeom prst="rect">
            <a:avLst/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171450">
              <a:spcAft>
                <a:spcPts val="6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Goudy Old Style" panose="02020502050305020303" pitchFamily="18" charset="0"/>
                <a:cs typeface="Arial" charset="0"/>
              </a:rPr>
              <a:t>One could argue that reaching transatlantic agricultural concurrence was both a necessary and a sufficient condition for ending the Kennedy (1962-1967), Tokyo (1974-1979), and Uruguay (1986-1994) rounds. At Cancún (2003), however, we learned that it remains necessary but far from sufficient. Both pro-trade and protectionist developing countries were unhappy with the U.S.-E.U. terms.</a:t>
            </a:r>
          </a:p>
          <a:p>
            <a:pPr marL="171450">
              <a:spcAft>
                <a:spcPts val="6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Goudy Old Style" panose="02020502050305020303" pitchFamily="18" charset="0"/>
                <a:cs typeface="Arial" charset="0"/>
              </a:rPr>
              <a:t>Since then, the larger coalitions dealing with agricultural trade </a:t>
            </a:r>
            <a:br>
              <a:rPr lang="en-US" sz="2800" dirty="0">
                <a:solidFill>
                  <a:schemeClr val="bg1"/>
                </a:solidFill>
                <a:latin typeface="Goudy Old Style" panose="02020502050305020303" pitchFamily="18" charset="0"/>
                <a:cs typeface="Arial" charset="0"/>
              </a:rPr>
            </a:br>
            <a:r>
              <a:rPr lang="en-US" sz="2800" dirty="0">
                <a:solidFill>
                  <a:schemeClr val="bg1"/>
                </a:solidFill>
                <a:latin typeface="Goudy Old Style" panose="02020502050305020303" pitchFamily="18" charset="0"/>
                <a:cs typeface="Arial" charset="0"/>
              </a:rPr>
              <a:t>have been problematic.</a:t>
            </a:r>
          </a:p>
        </p:txBody>
      </p:sp>
    </p:spTree>
    <p:extLst>
      <p:ext uri="{BB962C8B-B14F-4D97-AF65-F5344CB8AC3E}">
        <p14:creationId xmlns:p14="http://schemas.microsoft.com/office/powerpoint/2010/main" val="3291392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152400" y="150741"/>
            <a:ext cx="91439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Offensive Coalitions in the Doha Round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7391400" cy="401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5482467"/>
            <a:ext cx="1135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800" dirty="0">
                <a:latin typeface="Goudy Old Style" panose="02020502050305020303" pitchFamily="18" charset="0"/>
              </a:rPr>
              <a:t>These countries constitute 35 of the 164 members of the WTO (and just a few of the smaller developed members).</a:t>
            </a:r>
          </a:p>
        </p:txBody>
      </p:sp>
    </p:spTree>
    <p:extLst>
      <p:ext uri="{BB962C8B-B14F-4D97-AF65-F5344CB8AC3E}">
        <p14:creationId xmlns:p14="http://schemas.microsoft.com/office/powerpoint/2010/main" val="1826942762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228600" y="165831"/>
            <a:ext cx="91439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Defensive Coalitions in the Doha Round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15748"/>
            <a:ext cx="7543800" cy="394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5564028"/>
            <a:ext cx="1158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800" dirty="0">
                <a:latin typeface="Goudy Old Style" panose="02020502050305020303" pitchFamily="18" charset="0"/>
              </a:rPr>
              <a:t>These countries constitute 60 of the 164 members of the WTO — and include 15 of the 35 countries that are also in the offensive coalitions.</a:t>
            </a:r>
          </a:p>
        </p:txBody>
      </p:sp>
    </p:spTree>
    <p:extLst>
      <p:ext uri="{BB962C8B-B14F-4D97-AF65-F5344CB8AC3E}">
        <p14:creationId xmlns:p14="http://schemas.microsoft.com/office/powerpoint/2010/main" val="412295030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365437" y="152400"/>
            <a:ext cx="1122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Limited Uruguay Round Accomplishments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A648B-F209-4EE7-9362-52E629D1B2B8}"/>
              </a:ext>
            </a:extLst>
          </p:cNvPr>
          <p:cNvSpPr txBox="1"/>
          <p:nvPr/>
        </p:nvSpPr>
        <p:spPr>
          <a:xfrm>
            <a:off x="1295400" y="2133600"/>
            <a:ext cx="96011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Agricultural tariffs remain very high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Quotas were largely transformed to TRQs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The domestic support agreement provides a framework by which truly liberalizing commitments </a:t>
            </a:r>
            <a:r>
              <a:rPr lang="en-US" sz="3200" i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might</a:t>
            </a: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 be made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436172399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76200" y="16327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The Doha Round’s Proposed Tariff Cuts</a:t>
            </a:r>
          </a:p>
        </p:txBody>
      </p:sp>
      <p:graphicFrame>
        <p:nvGraphicFramePr>
          <p:cNvPr id="5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274305"/>
              </p:ext>
            </p:extLst>
          </p:nvPr>
        </p:nvGraphicFramePr>
        <p:xfrm>
          <a:off x="1600200" y="1619211"/>
          <a:ext cx="8686800" cy="4663440"/>
        </p:xfrm>
        <a:graphic>
          <a:graphicData uri="http://schemas.openxmlformats.org/drawingml/2006/table">
            <a:tbl>
              <a:tblPr/>
              <a:tblGrid>
                <a:gridCol w="1966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7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BA0003"/>
                          </a:solidFill>
                          <a:effectLst/>
                          <a:latin typeface="Goudy Old Style" panose="02020502050305020303" pitchFamily="18" charset="0"/>
                        </a:rPr>
                        <a:t>Developed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3"/>
                          </a:solidFill>
                          <a:effectLst/>
                          <a:latin typeface="Goudy Old Style" panose="02020502050305020303" pitchFamily="18" charset="0"/>
                        </a:rPr>
                        <a:t>Developing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Average cut for all products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Tiered reductions from 50% for those 0-20% to 70% for those ≥75%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Tiered reductions from 33.3% for those 0-30% to 46.7% for those ≥130%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Min. average cut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54%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36%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Phase-in period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Six steps, five years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Eleven steps, ten years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Sensitive products (deviations ⅓-⅔)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Up to 4% of tariff lines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Up to 5.3% of tariff lines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Tariff quotas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New access opportunities as % of domestic consumption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⅔ of what the developed countries must do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Special agricultural safeguard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1% of tariff lines, eliminated in 7 years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2.5% of lines; for SVEs reduced to 5% over 12 years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5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Special products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[None]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Up to 12% of lines may be self-selected, of which 5% will not be cut; overall cut of 11%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1752601"/>
            <a:ext cx="9829800" cy="3429000"/>
          </a:xfrm>
          <a:prstGeom prst="rect">
            <a:avLst/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171450">
              <a:spcAft>
                <a:spcPts val="600"/>
              </a:spcAft>
              <a:defRPr/>
            </a:pPr>
            <a:r>
              <a:rPr lang="en-US" sz="2600" dirty="0">
                <a:solidFill>
                  <a:schemeClr val="bg1"/>
                </a:solidFill>
                <a:latin typeface="Goudy Old Style" panose="02020502050305020303" pitchFamily="18" charset="0"/>
                <a:cs typeface="Arial" charset="0"/>
              </a:rPr>
              <a:t>How ambitious can the final results be if:</a:t>
            </a:r>
          </a:p>
          <a:p>
            <a:pPr marL="62865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bg1"/>
                </a:solidFill>
                <a:latin typeface="Goudy Old Style" panose="02020502050305020303" pitchFamily="18" charset="0"/>
                <a:cs typeface="Arial" charset="0"/>
              </a:rPr>
              <a:t>We are cutting on the basis of bound rates,</a:t>
            </a:r>
          </a:p>
          <a:p>
            <a:pPr marL="62865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bg1"/>
                </a:solidFill>
                <a:latin typeface="Goudy Old Style" panose="02020502050305020303" pitchFamily="18" charset="0"/>
                <a:cs typeface="Arial" charset="0"/>
              </a:rPr>
              <a:t>The formula is tiered-linear rather than Swiss,</a:t>
            </a:r>
          </a:p>
          <a:p>
            <a:pPr marL="62865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bg1"/>
                </a:solidFill>
                <a:latin typeface="Goudy Old Style" panose="02020502050305020303" pitchFamily="18" charset="0"/>
                <a:cs typeface="Arial" charset="0"/>
              </a:rPr>
              <a:t>Industrialized countries can isolate some sensitive products,</a:t>
            </a:r>
          </a:p>
          <a:p>
            <a:pPr marL="62865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bg1"/>
                </a:solidFill>
                <a:latin typeface="Goudy Old Style" panose="02020502050305020303" pitchFamily="18" charset="0"/>
                <a:cs typeface="Arial" charset="0"/>
              </a:rPr>
              <a:t>Developing countries can do the same for both sensitive and special products, and</a:t>
            </a:r>
          </a:p>
          <a:p>
            <a:pPr marL="62865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bg1"/>
                </a:solidFill>
                <a:latin typeface="Goudy Old Style" panose="02020502050305020303" pitchFamily="18" charset="0"/>
                <a:cs typeface="Arial" charset="0"/>
              </a:rPr>
              <a:t>Developing countries may have recourse to special safeguards?</a:t>
            </a:r>
          </a:p>
        </p:txBody>
      </p:sp>
    </p:spTree>
    <p:extLst>
      <p:ext uri="{BB962C8B-B14F-4D97-AF65-F5344CB8AC3E}">
        <p14:creationId xmlns:p14="http://schemas.microsoft.com/office/powerpoint/2010/main" val="740366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76200" y="20744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The Doha Round’s Proposed Subsidy Cuts</a:t>
            </a:r>
          </a:p>
        </p:txBody>
      </p:sp>
      <p:graphicFrame>
        <p:nvGraphicFramePr>
          <p:cNvPr id="5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947456"/>
              </p:ext>
            </p:extLst>
          </p:nvPr>
        </p:nvGraphicFramePr>
        <p:xfrm>
          <a:off x="914400" y="1707559"/>
          <a:ext cx="9829799" cy="4801911"/>
        </p:xfrm>
        <a:graphic>
          <a:graphicData uri="http://schemas.openxmlformats.org/drawingml/2006/table">
            <a:tbl>
              <a:tblPr/>
              <a:tblGrid>
                <a:gridCol w="250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9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9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anose="02020502050305020303" pitchFamily="18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BA0003"/>
                          </a:solidFill>
                          <a:effectLst/>
                          <a:latin typeface="Goudy Old Style" panose="02020502050305020303" pitchFamily="18" charset="0"/>
                        </a:rPr>
                        <a:t>Developed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3"/>
                          </a:solidFill>
                          <a:effectLst/>
                          <a:latin typeface="Goudy Old Style" panose="02020502050305020303" pitchFamily="18" charset="0"/>
                        </a:rPr>
                        <a:t>Developing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Overall Trade-Distorting Domestic Support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Final bound AMS from UR plus 10% of agricultural production plus average notified blue box payments; further adjustment for developing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Formula for OTDS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A tiered reduction formula ranging from a 40% cut for those with OTDS of ≤$10 bn. to 80% when OTDS ≥$60 bn., with S&amp;D and RAM provisions 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Phase-in period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Six steps, five years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Nine steps, eight years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Formula for AMS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A tiered reduction formula ranging from a 45% cut for those with OTDS of ≤$15 bn. to 70% when OTDS ≥$40 bn., with S&amp;D and RAM provisions 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Phase-in period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Six steps, five years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Nine steps, eight years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Product-Specific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</a:rPr>
                        <a:t>Limits are to be scheduled in monetary terms.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348826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201387" y="152401"/>
            <a:ext cx="106952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Problems with Agriculture in FTAs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A648B-F209-4EE7-9362-52E629D1B2B8}"/>
              </a:ext>
            </a:extLst>
          </p:cNvPr>
          <p:cNvSpPr txBox="1"/>
          <p:nvPr/>
        </p:nvSpPr>
        <p:spPr>
          <a:xfrm>
            <a:off x="647700" y="1676400"/>
            <a:ext cx="10896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Until recently, it was often taken off the table altogether (especially by the EU, but also in  developing country partial scope of agreements)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This is the area where the United States has, in its FTAs, back-</a:t>
            </a:r>
            <a:r>
              <a:rPr lang="en-US" sz="3200" dirty="0" err="1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slided</a:t>
            </a: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 into special restrictions (as will discuss in the session on special treatment)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Discriminatory agreements cannot definitively address </a:t>
            </a:r>
            <a:b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</a:b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production subsidies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D3F193-B7C5-4077-B3C1-B78E8AAD7307}"/>
              </a:ext>
            </a:extLst>
          </p:cNvPr>
          <p:cNvSpPr/>
          <p:nvPr/>
        </p:nvSpPr>
        <p:spPr>
          <a:xfrm>
            <a:off x="2743200" y="1676401"/>
            <a:ext cx="6629400" cy="299210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C4FDA-02A6-4331-B71F-891B51123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816580"/>
            <a:ext cx="624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Goudy Old Style" panose="02020502050305020303" pitchFamily="18" charset="0"/>
              </a:rPr>
              <a:t>Remember always that an FTA is not just a smaller version of a WTO deal. There are important qualitative differences in which some issues are easier to deal with in an FTA (e.g., labor rights) and others are harder (e.g., agricultural subsidies).</a:t>
            </a:r>
          </a:p>
        </p:txBody>
      </p:sp>
    </p:spTree>
    <p:extLst>
      <p:ext uri="{BB962C8B-B14F-4D97-AF65-F5344CB8AC3E}">
        <p14:creationId xmlns:p14="http://schemas.microsoft.com/office/powerpoint/2010/main" val="1459862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248575" y="152401"/>
            <a:ext cx="124768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 Few Questions to Frame Our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A648B-F209-4EE7-9362-52E629D1B2B8}"/>
              </a:ext>
            </a:extLst>
          </p:cNvPr>
          <p:cNvSpPr txBox="1"/>
          <p:nvPr/>
        </p:nvSpPr>
        <p:spPr>
          <a:xfrm>
            <a:off x="546296" y="1131838"/>
            <a:ext cx="1149330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How many of you 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Grew up on and/or currently live on a farm?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Have at least one parent who did that?</a:t>
            </a:r>
            <a:endParaRPr lang="en-US" sz="2800" dirty="0">
              <a:solidFill>
                <a:srgbClr val="003300"/>
              </a:solidFill>
              <a:latin typeface="Goudy Old Style" panose="02020502050305020303" pitchFamily="18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4457656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167" b="-3297"/>
          <a:stretch/>
        </p:blipFill>
        <p:spPr bwMode="auto">
          <a:xfrm>
            <a:off x="0" y="-1"/>
            <a:ext cx="12420600" cy="83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84B61A-659F-44F0-95DF-1736001D43A7}"/>
              </a:ext>
            </a:extLst>
          </p:cNvPr>
          <p:cNvSpPr txBox="1"/>
          <p:nvPr/>
        </p:nvSpPr>
        <p:spPr>
          <a:xfrm>
            <a:off x="0" y="1"/>
            <a:ext cx="12268200" cy="830997"/>
          </a:xfrm>
          <a:prstGeom prst="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have time left for questions?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76772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248575" y="152401"/>
            <a:ext cx="124768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 Few Questions to Frame Our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A648B-F209-4EE7-9362-52E629D1B2B8}"/>
              </a:ext>
            </a:extLst>
          </p:cNvPr>
          <p:cNvSpPr txBox="1"/>
          <p:nvPr/>
        </p:nvSpPr>
        <p:spPr>
          <a:xfrm>
            <a:off x="546296" y="1131838"/>
            <a:ext cx="1149330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How many of you 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Grew up on and/or currently live on a farm?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Have at least one parent who did that?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Have at least one grand-parent who did that?</a:t>
            </a:r>
            <a:endParaRPr lang="en-US" sz="2800" dirty="0">
              <a:solidFill>
                <a:srgbClr val="003300"/>
              </a:solidFill>
              <a:latin typeface="Goudy Old Style" panose="02020502050305020303" pitchFamily="18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259923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248575" y="152401"/>
            <a:ext cx="124768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 Few Questions to Frame Our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A648B-F209-4EE7-9362-52E629D1B2B8}"/>
              </a:ext>
            </a:extLst>
          </p:cNvPr>
          <p:cNvSpPr txBox="1"/>
          <p:nvPr/>
        </p:nvSpPr>
        <p:spPr>
          <a:xfrm>
            <a:off x="546296" y="1131838"/>
            <a:ext cx="1149330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How many of you 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Grew up on and/or currently live on a farm?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Have at least one parent who did that?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Have at least one grand-parent who did that?</a:t>
            </a:r>
            <a:endParaRPr lang="en-US" sz="2800" dirty="0">
              <a:solidFill>
                <a:srgbClr val="003300"/>
              </a:solidFill>
              <a:latin typeface="Goudy Old Style" panose="02020502050305020303" pitchFamily="18" charset="0"/>
              <a:cs typeface="Narkisim" panose="020E0502050101010101" pitchFamily="34" charset="-79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0D4BC7-55C7-B061-5F77-C98DC44A4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42156"/>
              </p:ext>
            </p:extLst>
          </p:nvPr>
        </p:nvGraphicFramePr>
        <p:xfrm>
          <a:off x="3352800" y="3270885"/>
          <a:ext cx="8610600" cy="316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44009D-CCC9-F4A9-FB7C-C5CB86A336D4}"/>
              </a:ext>
            </a:extLst>
          </p:cNvPr>
          <p:cNvSpPr txBox="1"/>
          <p:nvPr/>
        </p:nvSpPr>
        <p:spPr>
          <a:xfrm>
            <a:off x="838200" y="3583473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Share of Employment in Agriculture, 1992-2022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8804F-F2EE-376D-7F57-E9A554EF3840}"/>
              </a:ext>
            </a:extLst>
          </p:cNvPr>
          <p:cNvSpPr txBox="1"/>
          <p:nvPr/>
        </p:nvSpPr>
        <p:spPr>
          <a:xfrm>
            <a:off x="457200" y="6408334"/>
            <a:ext cx="5188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Source: https://data.worldbank.org/indicator/SL.AGR.EMPL.ZS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86ED2-A089-B3A5-C972-C4825695BC62}"/>
              </a:ext>
            </a:extLst>
          </p:cNvPr>
          <p:cNvSpPr txBox="1"/>
          <p:nvPr/>
        </p:nvSpPr>
        <p:spPr>
          <a:xfrm>
            <a:off x="4724400" y="349365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China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D0A90-5008-8748-B830-DCD74ADFC788}"/>
              </a:ext>
            </a:extLst>
          </p:cNvPr>
          <p:cNvSpPr txBox="1"/>
          <p:nvPr/>
        </p:nvSpPr>
        <p:spPr>
          <a:xfrm>
            <a:off x="4752109" y="435889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oudy Old Style" panose="02020502050305020303" pitchFamily="18" charset="0"/>
                <a:cs typeface="Narkisim" panose="020E0502050101010101" pitchFamily="34" charset="-79"/>
              </a:rPr>
              <a:t>World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3D420-1BA8-A428-AC20-A1375DF86038}"/>
              </a:ext>
            </a:extLst>
          </p:cNvPr>
          <p:cNvSpPr txBox="1"/>
          <p:nvPr/>
        </p:nvSpPr>
        <p:spPr>
          <a:xfrm>
            <a:off x="4724400" y="553451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United States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8C86BA-E342-04F2-FABD-F48685B3B6D7}"/>
              </a:ext>
            </a:extLst>
          </p:cNvPr>
          <p:cNvSpPr/>
          <p:nvPr/>
        </p:nvSpPr>
        <p:spPr>
          <a:xfrm>
            <a:off x="457200" y="928324"/>
            <a:ext cx="7772402" cy="2348276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8D605-D744-7124-1C92-C16EFA573E59}"/>
              </a:ext>
            </a:extLst>
          </p:cNvPr>
          <p:cNvSpPr txBox="1"/>
          <p:nvPr/>
        </p:nvSpPr>
        <p:spPr>
          <a:xfrm>
            <a:off x="708656" y="1005319"/>
            <a:ext cx="7368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Can we conclude from these data that the agricultural sector is less important in U.S. trade policy than it is in either China or the world as a whole?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EDBE2B-8FC4-E393-9FB2-5447B84D8AB4}"/>
              </a:ext>
            </a:extLst>
          </p:cNvPr>
          <p:cNvSpPr/>
          <p:nvPr/>
        </p:nvSpPr>
        <p:spPr>
          <a:xfrm>
            <a:off x="5029200" y="3867711"/>
            <a:ext cx="6756400" cy="189456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CB0C18-D7EB-072B-9929-A24016E39415}"/>
              </a:ext>
            </a:extLst>
          </p:cNvPr>
          <p:cNvSpPr txBox="1"/>
          <p:nvPr/>
        </p:nvSpPr>
        <p:spPr>
          <a:xfrm>
            <a:off x="5207000" y="3922455"/>
            <a:ext cx="675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Theory suggests that as farmers become a smaller group, it is easier for them to organize in support of their demands. </a:t>
            </a:r>
          </a:p>
        </p:txBody>
      </p:sp>
    </p:spTree>
    <p:extLst>
      <p:ext uri="{BB962C8B-B14F-4D97-AF65-F5344CB8AC3E}">
        <p14:creationId xmlns:p14="http://schemas.microsoft.com/office/powerpoint/2010/main" val="2549317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248575" y="152401"/>
            <a:ext cx="124768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 Few Questions to Frame Our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A648B-F209-4EE7-9362-52E629D1B2B8}"/>
              </a:ext>
            </a:extLst>
          </p:cNvPr>
          <p:cNvSpPr txBox="1"/>
          <p:nvPr/>
        </p:nvSpPr>
        <p:spPr>
          <a:xfrm>
            <a:off x="546296" y="1131838"/>
            <a:ext cx="1149330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How many of you 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Grew up on and/or currently live on a farm?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Have at least one parent who did that?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Have at least one grand-parent who did that?</a:t>
            </a:r>
            <a:endParaRPr lang="en-US" sz="2800" dirty="0">
              <a:solidFill>
                <a:srgbClr val="003300"/>
              </a:solidFill>
              <a:latin typeface="Goudy Old Style" panose="02020502050305020303" pitchFamily="18" charset="0"/>
              <a:cs typeface="Narkisim" panose="020E0502050101010101" pitchFamily="34" charset="-79"/>
            </a:endParaRPr>
          </a:p>
        </p:txBody>
      </p:sp>
      <p:pic>
        <p:nvPicPr>
          <p:cNvPr id="1026" name="Picture 2" descr="The 5 Canons of Classical Rhetoric">
            <a:extLst>
              <a:ext uri="{FF2B5EF4-FFF2-40B4-BE49-F238E27FC236}">
                <a16:creationId xmlns:a16="http://schemas.microsoft.com/office/drawing/2014/main" id="{A279C697-B521-EFF7-0E20-ABF2A02E9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429000"/>
            <a:ext cx="49911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Life and Philosophies of Confucius">
            <a:extLst>
              <a:ext uri="{FF2B5EF4-FFF2-40B4-BE49-F238E27FC236}">
                <a16:creationId xmlns:a16="http://schemas.microsoft.com/office/drawing/2014/main" id="{33DCCDEB-6CBF-0988-4887-9F93F1F71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4290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4151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248575" y="152401"/>
            <a:ext cx="124768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 Few Questions to Frame Our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A648B-F209-4EE7-9362-52E629D1B2B8}"/>
              </a:ext>
            </a:extLst>
          </p:cNvPr>
          <p:cNvSpPr txBox="1"/>
          <p:nvPr/>
        </p:nvSpPr>
        <p:spPr>
          <a:xfrm>
            <a:off x="546296" y="1131838"/>
            <a:ext cx="1149330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How many of you 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Grew up on and/or currently live on a farm?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Have at least one parent who did that?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Have at least one grand-parent who did that?</a:t>
            </a:r>
            <a:endParaRPr lang="en-US" sz="2800" dirty="0">
              <a:solidFill>
                <a:srgbClr val="003300"/>
              </a:solidFill>
              <a:latin typeface="Goudy Old Style" panose="02020502050305020303" pitchFamily="18" charset="0"/>
              <a:cs typeface="Narkisim" panose="020E0502050101010101" pitchFamily="34" charset="-79"/>
            </a:endParaRPr>
          </a:p>
        </p:txBody>
      </p:sp>
      <p:pic>
        <p:nvPicPr>
          <p:cNvPr id="1026" name="Picture 2" descr="The 5 Canons of Classical Rhetoric">
            <a:extLst>
              <a:ext uri="{FF2B5EF4-FFF2-40B4-BE49-F238E27FC236}">
                <a16:creationId xmlns:a16="http://schemas.microsoft.com/office/drawing/2014/main" id="{A279C697-B521-EFF7-0E20-ABF2A02E9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429000"/>
            <a:ext cx="49911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Life and Philosophies of Confucius">
            <a:extLst>
              <a:ext uri="{FF2B5EF4-FFF2-40B4-BE49-F238E27FC236}">
                <a16:creationId xmlns:a16="http://schemas.microsoft.com/office/drawing/2014/main" id="{33DCCDEB-6CBF-0988-4887-9F93F1F71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4290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779DE6-6C69-856B-BBEA-FCD6D9E1B5CA}"/>
              </a:ext>
            </a:extLst>
          </p:cNvPr>
          <p:cNvSpPr/>
          <p:nvPr/>
        </p:nvSpPr>
        <p:spPr>
          <a:xfrm>
            <a:off x="6206650" y="3432160"/>
            <a:ext cx="2937350" cy="338554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5A9C6-3BC1-3DD1-18A9-5D820E6B9DBA}"/>
              </a:ext>
            </a:extLst>
          </p:cNvPr>
          <p:cNvSpPr txBox="1"/>
          <p:nvPr/>
        </p:nvSpPr>
        <p:spPr>
          <a:xfrm>
            <a:off x="6206650" y="3429000"/>
            <a:ext cx="313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Confucius (</a:t>
            </a:r>
            <a:r>
              <a:rPr lang="en-US" sz="1600" b="1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Kongzi</a:t>
            </a:r>
            <a:r>
              <a:rPr lang="en-US" sz="16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), 551-479 BCE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489C1B-F16D-47A6-748C-86FC12D7AAE2}"/>
              </a:ext>
            </a:extLst>
          </p:cNvPr>
          <p:cNvSpPr/>
          <p:nvPr/>
        </p:nvSpPr>
        <p:spPr>
          <a:xfrm>
            <a:off x="723900" y="3417839"/>
            <a:ext cx="1866900" cy="338554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C85DA-ED68-3CFA-BA22-ED997844D660}"/>
              </a:ext>
            </a:extLst>
          </p:cNvPr>
          <p:cNvSpPr txBox="1"/>
          <p:nvPr/>
        </p:nvSpPr>
        <p:spPr>
          <a:xfrm>
            <a:off x="752250" y="3429000"/>
            <a:ext cx="1914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Cicero, 106-43 BCE </a:t>
            </a:r>
          </a:p>
        </p:txBody>
      </p:sp>
    </p:spTree>
    <p:extLst>
      <p:ext uri="{BB962C8B-B14F-4D97-AF65-F5344CB8AC3E}">
        <p14:creationId xmlns:p14="http://schemas.microsoft.com/office/powerpoint/2010/main" val="1299408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248575" y="152401"/>
            <a:ext cx="124768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 Few Questions to Frame Our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A648B-F209-4EE7-9362-52E629D1B2B8}"/>
              </a:ext>
            </a:extLst>
          </p:cNvPr>
          <p:cNvSpPr txBox="1"/>
          <p:nvPr/>
        </p:nvSpPr>
        <p:spPr>
          <a:xfrm>
            <a:off x="546296" y="1131838"/>
            <a:ext cx="1149330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Give me your best estimates of these numbers:</a:t>
            </a:r>
          </a:p>
          <a:p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Agricultural raw materials (grains, meat, cotton, tobacco, etc.)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as a share of global trade in goods?  ____%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as a share of Chinese exports? ____%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as a share of U.S. exports? ____%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as a share of Australian exports? ____%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as a share of Brazilian exports? ____?</a:t>
            </a:r>
          </a:p>
          <a:p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Agricultural products as a share of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disputes taken to the WTO Dispute Settlement Body? ____?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the difficulties in concluding trade agreements? ____?</a:t>
            </a:r>
            <a:endParaRPr lang="en-US" sz="2800" dirty="0">
              <a:solidFill>
                <a:srgbClr val="003300"/>
              </a:solidFill>
              <a:latin typeface="Goudy Old Style" panose="02020502050305020303" pitchFamily="18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786866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C595A-F4EA-44B4-BF4D-E529FB1027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3F587">
                  <a:tint val="66000"/>
                  <a:satMod val="160000"/>
                </a:srgbClr>
              </a:gs>
              <a:gs pos="50000">
                <a:srgbClr val="D3F587">
                  <a:tint val="44500"/>
                  <a:satMod val="160000"/>
                </a:srgbClr>
              </a:gs>
              <a:gs pos="100000">
                <a:srgbClr val="D3F58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36" y="0"/>
            <a:ext cx="2020064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400AB-3EA6-4873-833D-C070DC7D0A0A}"/>
              </a:ext>
            </a:extLst>
          </p:cNvPr>
          <p:cNvSpPr txBox="1"/>
          <p:nvPr/>
        </p:nvSpPr>
        <p:spPr>
          <a:xfrm>
            <a:off x="248575" y="152401"/>
            <a:ext cx="124768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 Few Questions to Frame Our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A648B-F209-4EE7-9362-52E629D1B2B8}"/>
              </a:ext>
            </a:extLst>
          </p:cNvPr>
          <p:cNvSpPr txBox="1"/>
          <p:nvPr/>
        </p:nvSpPr>
        <p:spPr>
          <a:xfrm>
            <a:off x="546296" y="1131838"/>
            <a:ext cx="1149330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Give me your best estimates of these numbers:</a:t>
            </a:r>
          </a:p>
          <a:p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Agricultural raw materials (grains, meat, cotton, tobacco, etc.)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as a share of global trade in goods?  1.1%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as a share of Chinese exports? 0.4%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as a share of U.S. exports? 1.7%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as a share of Australian exports? 1.8%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as a share of Brazilian exports? 4.2%</a:t>
            </a:r>
          </a:p>
          <a:p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Agricultural products as a share of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disputes taken to the WTO Dispute Settlement Body? 36.7%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00"/>
                </a:solidFill>
                <a:latin typeface="Goudy Old Style" panose="02020502050305020303" pitchFamily="18" charset="0"/>
                <a:cs typeface="Narkisim" panose="020E0502050101010101" pitchFamily="34" charset="-79"/>
              </a:rPr>
              <a:t>… the difficulties in concluding trade agreements? Incalculable.</a:t>
            </a:r>
            <a:endParaRPr lang="en-US" sz="2800" dirty="0">
              <a:solidFill>
                <a:srgbClr val="003300"/>
              </a:solidFill>
              <a:latin typeface="Goudy Old Style" panose="02020502050305020303" pitchFamily="18" charset="0"/>
              <a:cs typeface="Narkisim" panose="020E0502050101010101" pitchFamily="34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E7AA72-669D-441E-BBEF-212E1808C907}"/>
              </a:ext>
            </a:extLst>
          </p:cNvPr>
          <p:cNvSpPr/>
          <p:nvPr/>
        </p:nvSpPr>
        <p:spPr>
          <a:xfrm>
            <a:off x="533400" y="1295400"/>
            <a:ext cx="9296400" cy="48768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A44766-5D8A-430E-B102-7978838B82EB}"/>
              </a:ext>
            </a:extLst>
          </p:cNvPr>
          <p:cNvSpPr txBox="1"/>
          <p:nvPr/>
        </p:nvSpPr>
        <p:spPr>
          <a:xfrm>
            <a:off x="762000" y="1371600"/>
            <a:ext cx="8763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Agricultural liberalization was the origin of the modern trading system (see the British repeal of the Corn Laws in 1846). But it has been more troublesome since then.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Developments attributable to agricultural frictions: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Enactment of the Hawley-Smoot Tariff Act of 1930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Poor Kennedy Round GATT results (1962-1967)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Declining trust in GATT dispute-settlement system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Failed WTO Cancun Ministerial Conference (2003)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Failed WTO “mini-ministerial” (2008)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Agricultural issues almost always have a disproportionately high weight in negotiations over FTAs.</a:t>
            </a:r>
          </a:p>
        </p:txBody>
      </p:sp>
    </p:spTree>
    <p:extLst>
      <p:ext uri="{BB962C8B-B14F-4D97-AF65-F5344CB8AC3E}">
        <p14:creationId xmlns:p14="http://schemas.microsoft.com/office/powerpoint/2010/main" val="4096101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7980</TotalTime>
  <Words>2101</Words>
  <Application>Microsoft Office PowerPoint</Application>
  <PresentationFormat>Widescreen</PresentationFormat>
  <Paragraphs>232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Goudy Old Style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VanGrasstek</dc:creator>
  <cp:lastModifiedBy>Craig VanGrasstek</cp:lastModifiedBy>
  <cp:revision>747</cp:revision>
  <cp:lastPrinted>1601-01-01T00:00:00Z</cp:lastPrinted>
  <dcterms:created xsi:type="dcterms:W3CDTF">2005-09-04T22:01:04Z</dcterms:created>
  <dcterms:modified xsi:type="dcterms:W3CDTF">2024-07-11T04:34:17Z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TC010721591033</vt:lpwstr>
  </property>
</Properties>
</file>