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716" r:id="rId2"/>
    <p:sldId id="715" r:id="rId3"/>
    <p:sldId id="738" r:id="rId4"/>
    <p:sldId id="907" r:id="rId5"/>
    <p:sldId id="904" r:id="rId6"/>
    <p:sldId id="905" r:id="rId7"/>
    <p:sldId id="736" r:id="rId8"/>
    <p:sldId id="906" r:id="rId9"/>
    <p:sldId id="908" r:id="rId10"/>
    <p:sldId id="884" r:id="rId11"/>
    <p:sldId id="717" r:id="rId12"/>
    <p:sldId id="363" r:id="rId13"/>
    <p:sldId id="364" r:id="rId14"/>
    <p:sldId id="365" r:id="rId15"/>
    <p:sldId id="366" r:id="rId16"/>
    <p:sldId id="367" r:id="rId17"/>
    <p:sldId id="368" r:id="rId18"/>
    <p:sldId id="369" r:id="rId19"/>
    <p:sldId id="739" r:id="rId20"/>
    <p:sldId id="720" r:id="rId21"/>
    <p:sldId id="710" r:id="rId22"/>
    <p:sldId id="712" r:id="rId23"/>
    <p:sldId id="711" r:id="rId24"/>
    <p:sldId id="742" r:id="rId25"/>
    <p:sldId id="743" r:id="rId26"/>
    <p:sldId id="731" r:id="rId27"/>
    <p:sldId id="732" r:id="rId28"/>
    <p:sldId id="734" r:id="rId29"/>
    <p:sldId id="74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88" d="100"/>
          <a:sy n="88" d="100"/>
        </p:scale>
        <p:origin x="72" y="393"/>
      </p:cViewPr>
      <p:guideLst/>
    </p:cSldViewPr>
  </p:slideViewPr>
  <p:notesTextViewPr>
    <p:cViewPr>
      <p:scale>
        <a:sx n="1" d="1"/>
        <a:sy n="1" d="1"/>
      </p:scale>
      <p:origin x="0" y="0"/>
    </p:cViewPr>
  </p:notesTextViewPr>
  <p:sorterViewPr>
    <p:cViewPr>
      <p:scale>
        <a:sx n="100" d="100"/>
        <a:sy n="100" d="100"/>
      </p:scale>
      <p:origin x="0" y="-95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VanGrasstek" userId="a1839c20f2d42322" providerId="LiveId" clId="{7F440318-8676-47F4-B5B1-8B805953C343}"/>
    <pc:docChg chg="modSld">
      <pc:chgData name="Craig VanGrasstek" userId="a1839c20f2d42322" providerId="LiveId" clId="{7F440318-8676-47F4-B5B1-8B805953C343}" dt="2024-07-02T14:58:43.712" v="0" actId="6549"/>
      <pc:docMkLst>
        <pc:docMk/>
      </pc:docMkLst>
      <pc:sldChg chg="modSp mod">
        <pc:chgData name="Craig VanGrasstek" userId="a1839c20f2d42322" providerId="LiveId" clId="{7F440318-8676-47F4-B5B1-8B805953C343}" dt="2024-07-02T14:58:43.712" v="0" actId="6549"/>
        <pc:sldMkLst>
          <pc:docMk/>
          <pc:sldMk cId="2866818182" sldId="739"/>
        </pc:sldMkLst>
        <pc:spChg chg="mod">
          <ac:chgData name="Craig VanGrasstek" userId="a1839c20f2d42322" providerId="LiveId" clId="{7F440318-8676-47F4-B5B1-8B805953C343}" dt="2024-07-02T14:58:43.712" v="0" actId="6549"/>
          <ac:spMkLst>
            <pc:docMk/>
            <pc:sldMk cId="2866818182" sldId="739"/>
            <ac:spMk id="3" creationId="{137A3498-0F9E-413C-B3D2-33CC8BBE86B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Craig\Documents\Geneva\UNCTAD\AGOAcomment\GlobalCalc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Craig\Documents\Geneva\UNCTAD\AGOAcomment\GlobalCalc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Janet\Downloads\API_TM.TAX.MRCH.WM.FN.ZS_DS2_en_excel_v2_4353645%20(1).xls"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73824914280534"/>
          <c:y val="0"/>
          <c:w val="0.79626181031578169"/>
          <c:h val="0.90215985098636864"/>
        </c:manualLayout>
      </c:layout>
      <c:barChart>
        <c:barDir val="bar"/>
        <c:grouping val="clustered"/>
        <c:varyColors val="0"/>
        <c:ser>
          <c:idx val="0"/>
          <c:order val="0"/>
          <c:tx>
            <c:strRef>
              <c:f>Sheet1!$B$11</c:f>
              <c:strCache>
                <c:ptCount val="1"/>
                <c:pt idx="0">
                  <c:v>Average Tariff</c:v>
                </c:pt>
              </c:strCache>
            </c:strRef>
          </c:tx>
          <c:spPr>
            <a:solidFill>
              <a:srgbClr val="0000FF"/>
            </a:solidFill>
            <a:ln>
              <a:solidFill>
                <a:schemeClr val="tx1"/>
              </a:solidFill>
            </a:ln>
            <a:effectLst/>
          </c:spPr>
          <c:invertIfNegative val="0"/>
          <c:cat>
            <c:strRef>
              <c:f>Sheet1!$A$12:$A$19</c:f>
              <c:strCache>
                <c:ptCount val="8"/>
                <c:pt idx="0">
                  <c:v>China</c:v>
                </c:pt>
                <c:pt idx="1">
                  <c:v>Other GSP</c:v>
                </c:pt>
                <c:pt idx="2">
                  <c:v>World</c:v>
                </c:pt>
                <c:pt idx="3">
                  <c:v>Rest of World</c:v>
                </c:pt>
                <c:pt idx="4">
                  <c:v>FTAs</c:v>
                </c:pt>
                <c:pt idx="5">
                  <c:v>Other Sub-Saharan</c:v>
                </c:pt>
                <c:pt idx="6">
                  <c:v>CBERA</c:v>
                </c:pt>
                <c:pt idx="7">
                  <c:v>AGOA</c:v>
                </c:pt>
              </c:strCache>
            </c:strRef>
          </c:cat>
          <c:val>
            <c:numRef>
              <c:f>Sheet1!$B$12:$B$19</c:f>
              <c:numCache>
                <c:formatCode>General</c:formatCode>
                <c:ptCount val="8"/>
                <c:pt idx="0">
                  <c:v>3.69</c:v>
                </c:pt>
                <c:pt idx="1">
                  <c:v>2.87</c:v>
                </c:pt>
                <c:pt idx="2">
                  <c:v>1.69</c:v>
                </c:pt>
                <c:pt idx="3">
                  <c:v>1.55</c:v>
                </c:pt>
                <c:pt idx="4">
                  <c:v>0.24</c:v>
                </c:pt>
                <c:pt idx="5">
                  <c:v>0.24</c:v>
                </c:pt>
                <c:pt idx="6">
                  <c:v>0.2</c:v>
                </c:pt>
                <c:pt idx="7">
                  <c:v>0.1</c:v>
                </c:pt>
              </c:numCache>
            </c:numRef>
          </c:val>
          <c:extLst>
            <c:ext xmlns:c16="http://schemas.microsoft.com/office/drawing/2014/chart" uri="{C3380CC4-5D6E-409C-BE32-E72D297353CC}">
              <c16:uniqueId val="{00000000-2767-4420-9500-20D56C2C6516}"/>
            </c:ext>
          </c:extLst>
        </c:ser>
        <c:dLbls>
          <c:showLegendKey val="0"/>
          <c:showVal val="0"/>
          <c:showCatName val="0"/>
          <c:showSerName val="0"/>
          <c:showPercent val="0"/>
          <c:showBubbleSize val="0"/>
        </c:dLbls>
        <c:gapWidth val="182"/>
        <c:axId val="488416240"/>
        <c:axId val="488410752"/>
      </c:barChart>
      <c:catAx>
        <c:axId val="488416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88410752"/>
        <c:crosses val="autoZero"/>
        <c:auto val="1"/>
        <c:lblAlgn val="ctr"/>
        <c:lblOffset val="100"/>
        <c:noMultiLvlLbl val="0"/>
      </c:catAx>
      <c:valAx>
        <c:axId val="488410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88416240"/>
        <c:crosses val="autoZero"/>
        <c:crossBetween val="between"/>
      </c:valAx>
      <c:spPr>
        <a:noFill/>
        <a:ln>
          <a:noFill/>
        </a:ln>
        <a:effectLst/>
      </c:spPr>
    </c:plotArea>
    <c:legend>
      <c:legendPos val="b"/>
      <c:layout>
        <c:manualLayout>
          <c:xMode val="edge"/>
          <c:yMode val="edge"/>
          <c:x val="0.7139113781295352"/>
          <c:y val="0.46199358854237127"/>
          <c:w val="0.28212987197308387"/>
          <c:h val="0.134926718231017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73824914280534"/>
          <c:y val="0"/>
          <c:w val="0.79626181031578169"/>
          <c:h val="0.90215985098636864"/>
        </c:manualLayout>
      </c:layout>
      <c:barChart>
        <c:barDir val="bar"/>
        <c:grouping val="clustered"/>
        <c:varyColors val="0"/>
        <c:ser>
          <c:idx val="0"/>
          <c:order val="0"/>
          <c:tx>
            <c:strRef>
              <c:f>Sheet1!$B$11</c:f>
              <c:strCache>
                <c:ptCount val="1"/>
                <c:pt idx="0">
                  <c:v>Average Tariff</c:v>
                </c:pt>
              </c:strCache>
            </c:strRef>
          </c:tx>
          <c:spPr>
            <a:solidFill>
              <a:srgbClr val="0000FF"/>
            </a:solidFill>
            <a:ln>
              <a:solidFill>
                <a:schemeClr val="tx1"/>
              </a:solidFill>
            </a:ln>
            <a:effectLst/>
          </c:spPr>
          <c:invertIfNegative val="0"/>
          <c:cat>
            <c:strRef>
              <c:f>Sheet1!$A$12:$A$19</c:f>
              <c:strCache>
                <c:ptCount val="8"/>
                <c:pt idx="0">
                  <c:v>China</c:v>
                </c:pt>
                <c:pt idx="1">
                  <c:v>Other GSP</c:v>
                </c:pt>
                <c:pt idx="2">
                  <c:v>World</c:v>
                </c:pt>
                <c:pt idx="3">
                  <c:v>Rest of World</c:v>
                </c:pt>
                <c:pt idx="4">
                  <c:v>FTAs</c:v>
                </c:pt>
                <c:pt idx="5">
                  <c:v>Other Sub-Saharan</c:v>
                </c:pt>
                <c:pt idx="6">
                  <c:v>CBERA</c:v>
                </c:pt>
                <c:pt idx="7">
                  <c:v>AGOA</c:v>
                </c:pt>
              </c:strCache>
            </c:strRef>
          </c:cat>
          <c:val>
            <c:numRef>
              <c:f>Sheet1!$B$12:$B$19</c:f>
              <c:numCache>
                <c:formatCode>General</c:formatCode>
                <c:ptCount val="8"/>
                <c:pt idx="0">
                  <c:v>3.69</c:v>
                </c:pt>
                <c:pt idx="1">
                  <c:v>2.87</c:v>
                </c:pt>
                <c:pt idx="2">
                  <c:v>1.69</c:v>
                </c:pt>
                <c:pt idx="3">
                  <c:v>1.55</c:v>
                </c:pt>
                <c:pt idx="4">
                  <c:v>0.24</c:v>
                </c:pt>
                <c:pt idx="5">
                  <c:v>0.24</c:v>
                </c:pt>
                <c:pt idx="6">
                  <c:v>0.2</c:v>
                </c:pt>
                <c:pt idx="7">
                  <c:v>0.1</c:v>
                </c:pt>
              </c:numCache>
            </c:numRef>
          </c:val>
          <c:extLst>
            <c:ext xmlns:c16="http://schemas.microsoft.com/office/drawing/2014/chart" uri="{C3380CC4-5D6E-409C-BE32-E72D297353CC}">
              <c16:uniqueId val="{00000000-ECDB-4A82-BD68-C1D088D0977C}"/>
            </c:ext>
          </c:extLst>
        </c:ser>
        <c:ser>
          <c:idx val="1"/>
          <c:order val="1"/>
          <c:tx>
            <c:strRef>
              <c:f>Sheet1!$C$11</c:f>
              <c:strCache>
                <c:ptCount val="1"/>
                <c:pt idx="0">
                  <c:v>Compound Annual Growth Rate</c:v>
                </c:pt>
              </c:strCache>
            </c:strRef>
          </c:tx>
          <c:spPr>
            <a:solidFill>
              <a:srgbClr val="FF0000"/>
            </a:solidFill>
            <a:ln>
              <a:solidFill>
                <a:schemeClr val="tx1"/>
              </a:solidFill>
            </a:ln>
            <a:effectLst/>
          </c:spPr>
          <c:invertIfNegative val="0"/>
          <c:cat>
            <c:strRef>
              <c:f>Sheet1!$A$12:$A$19</c:f>
              <c:strCache>
                <c:ptCount val="8"/>
                <c:pt idx="0">
                  <c:v>China</c:v>
                </c:pt>
                <c:pt idx="1">
                  <c:v>Other GSP</c:v>
                </c:pt>
                <c:pt idx="2">
                  <c:v>World</c:v>
                </c:pt>
                <c:pt idx="3">
                  <c:v>Rest of World</c:v>
                </c:pt>
                <c:pt idx="4">
                  <c:v>FTAs</c:v>
                </c:pt>
                <c:pt idx="5">
                  <c:v>Other Sub-Saharan</c:v>
                </c:pt>
                <c:pt idx="6">
                  <c:v>CBERA</c:v>
                </c:pt>
                <c:pt idx="7">
                  <c:v>AGOA</c:v>
                </c:pt>
              </c:strCache>
            </c:strRef>
          </c:cat>
          <c:val>
            <c:numRef>
              <c:f>Sheet1!$C$12:$C$19</c:f>
              <c:numCache>
                <c:formatCode>0.00</c:formatCode>
                <c:ptCount val="8"/>
                <c:pt idx="0">
                  <c:v>6.61</c:v>
                </c:pt>
                <c:pt idx="1">
                  <c:v>4.62</c:v>
                </c:pt>
                <c:pt idx="2">
                  <c:v>4.67</c:v>
                </c:pt>
                <c:pt idx="3">
                  <c:v>4.41</c:v>
                </c:pt>
                <c:pt idx="4">
                  <c:v>3.99</c:v>
                </c:pt>
                <c:pt idx="5">
                  <c:v>2.44</c:v>
                </c:pt>
                <c:pt idx="6">
                  <c:v>2.67</c:v>
                </c:pt>
                <c:pt idx="7">
                  <c:v>1.39</c:v>
                </c:pt>
              </c:numCache>
            </c:numRef>
          </c:val>
          <c:extLst>
            <c:ext xmlns:c16="http://schemas.microsoft.com/office/drawing/2014/chart" uri="{C3380CC4-5D6E-409C-BE32-E72D297353CC}">
              <c16:uniqueId val="{00000001-ECDB-4A82-BD68-C1D088D0977C}"/>
            </c:ext>
          </c:extLst>
        </c:ser>
        <c:dLbls>
          <c:showLegendKey val="0"/>
          <c:showVal val="0"/>
          <c:showCatName val="0"/>
          <c:showSerName val="0"/>
          <c:showPercent val="0"/>
          <c:showBubbleSize val="0"/>
        </c:dLbls>
        <c:gapWidth val="182"/>
        <c:axId val="488413888"/>
        <c:axId val="488414280"/>
      </c:barChart>
      <c:catAx>
        <c:axId val="488413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88414280"/>
        <c:crosses val="autoZero"/>
        <c:auto val="1"/>
        <c:lblAlgn val="ctr"/>
        <c:lblOffset val="100"/>
        <c:noMultiLvlLbl val="0"/>
      </c:catAx>
      <c:valAx>
        <c:axId val="4884142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88413888"/>
        <c:crosses val="autoZero"/>
        <c:crossBetween val="between"/>
      </c:valAx>
      <c:spPr>
        <a:noFill/>
        <a:ln>
          <a:noFill/>
        </a:ln>
        <a:effectLst/>
      </c:spPr>
    </c:plotArea>
    <c:legend>
      <c:legendPos val="b"/>
      <c:layout>
        <c:manualLayout>
          <c:xMode val="edge"/>
          <c:yMode val="edge"/>
          <c:x val="0.7139113781295352"/>
          <c:y val="0.46199358854237127"/>
          <c:w val="0.28212987197308387"/>
          <c:h val="0.134926718231017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Dutiable Imports</c:v>
                </c:pt>
              </c:strCache>
            </c:strRef>
          </c:tx>
          <c:spPr>
            <a:ln w="38100" cap="rnd">
              <a:solidFill>
                <a:srgbClr val="FF0000"/>
              </a:solidFill>
              <a:round/>
            </a:ln>
            <a:effectLst/>
          </c:spPr>
          <c:marker>
            <c:symbol val="none"/>
          </c:marker>
          <c:cat>
            <c:numRef>
              <c:f>Sheet1!$A$2:$A$19</c:f>
              <c:numCache>
                <c:formatCode>General</c:formatCode>
                <c:ptCount val="18"/>
                <c:pt idx="0">
                  <c:v>1935</c:v>
                </c:pt>
                <c:pt idx="1">
                  <c:v>1940</c:v>
                </c:pt>
                <c:pt idx="2">
                  <c:v>1945</c:v>
                </c:pt>
                <c:pt idx="3">
                  <c:v>1950</c:v>
                </c:pt>
                <c:pt idx="4">
                  <c:v>1955</c:v>
                </c:pt>
                <c:pt idx="5">
                  <c:v>1960</c:v>
                </c:pt>
                <c:pt idx="6">
                  <c:v>1965</c:v>
                </c:pt>
                <c:pt idx="7">
                  <c:v>1970</c:v>
                </c:pt>
                <c:pt idx="8">
                  <c:v>1975</c:v>
                </c:pt>
                <c:pt idx="9">
                  <c:v>1980</c:v>
                </c:pt>
                <c:pt idx="10">
                  <c:v>1985</c:v>
                </c:pt>
                <c:pt idx="11">
                  <c:v>1990</c:v>
                </c:pt>
                <c:pt idx="12">
                  <c:v>1995</c:v>
                </c:pt>
                <c:pt idx="13">
                  <c:v>2000</c:v>
                </c:pt>
                <c:pt idx="14">
                  <c:v>2005</c:v>
                </c:pt>
                <c:pt idx="15">
                  <c:v>2010</c:v>
                </c:pt>
                <c:pt idx="16">
                  <c:v>2015</c:v>
                </c:pt>
                <c:pt idx="17">
                  <c:v>2020</c:v>
                </c:pt>
              </c:numCache>
            </c:numRef>
          </c:cat>
          <c:val>
            <c:numRef>
              <c:f>Sheet1!$B$2:$B$19</c:f>
              <c:numCache>
                <c:formatCode>General</c:formatCode>
                <c:ptCount val="18"/>
                <c:pt idx="0">
                  <c:v>42.9</c:v>
                </c:pt>
                <c:pt idx="1">
                  <c:v>35.6</c:v>
                </c:pt>
                <c:pt idx="2">
                  <c:v>29</c:v>
                </c:pt>
                <c:pt idx="3">
                  <c:v>13.2</c:v>
                </c:pt>
                <c:pt idx="4">
                  <c:v>12.6</c:v>
                </c:pt>
                <c:pt idx="5">
                  <c:v>12.2</c:v>
                </c:pt>
                <c:pt idx="6">
                  <c:v>11.7</c:v>
                </c:pt>
                <c:pt idx="7">
                  <c:v>10</c:v>
                </c:pt>
                <c:pt idx="8">
                  <c:v>5.8</c:v>
                </c:pt>
                <c:pt idx="9">
                  <c:v>5.6</c:v>
                </c:pt>
                <c:pt idx="10">
                  <c:v>5.5</c:v>
                </c:pt>
                <c:pt idx="11">
                  <c:v>5</c:v>
                </c:pt>
                <c:pt idx="12">
                  <c:v>5</c:v>
                </c:pt>
                <c:pt idx="13">
                  <c:v>4.8</c:v>
                </c:pt>
                <c:pt idx="14">
                  <c:v>4.5999999999999996</c:v>
                </c:pt>
                <c:pt idx="15">
                  <c:v>4.5999999999999996</c:v>
                </c:pt>
                <c:pt idx="16">
                  <c:v>4.9000000000000004</c:v>
                </c:pt>
                <c:pt idx="17">
                  <c:v>8.8000000000000007</c:v>
                </c:pt>
              </c:numCache>
            </c:numRef>
          </c:val>
          <c:smooth val="0"/>
          <c:extLst>
            <c:ext xmlns:c16="http://schemas.microsoft.com/office/drawing/2014/chart" uri="{C3380CC4-5D6E-409C-BE32-E72D297353CC}">
              <c16:uniqueId val="{00000000-0EA4-4591-921D-E4DD7D2A8EB0}"/>
            </c:ext>
          </c:extLst>
        </c:ser>
        <c:ser>
          <c:idx val="1"/>
          <c:order val="1"/>
          <c:tx>
            <c:strRef>
              <c:f>Sheet1!$C$1</c:f>
              <c:strCache>
                <c:ptCount val="1"/>
                <c:pt idx="0">
                  <c:v>Total Imports</c:v>
                </c:pt>
              </c:strCache>
            </c:strRef>
          </c:tx>
          <c:spPr>
            <a:ln w="38100" cap="rnd">
              <a:solidFill>
                <a:srgbClr val="0000FF"/>
              </a:solidFill>
              <a:round/>
            </a:ln>
            <a:effectLst/>
          </c:spPr>
          <c:marker>
            <c:symbol val="none"/>
          </c:marker>
          <c:cat>
            <c:numRef>
              <c:f>Sheet1!$A$2:$A$19</c:f>
              <c:numCache>
                <c:formatCode>General</c:formatCode>
                <c:ptCount val="18"/>
                <c:pt idx="0">
                  <c:v>1935</c:v>
                </c:pt>
                <c:pt idx="1">
                  <c:v>1940</c:v>
                </c:pt>
                <c:pt idx="2">
                  <c:v>1945</c:v>
                </c:pt>
                <c:pt idx="3">
                  <c:v>1950</c:v>
                </c:pt>
                <c:pt idx="4">
                  <c:v>1955</c:v>
                </c:pt>
                <c:pt idx="5">
                  <c:v>1960</c:v>
                </c:pt>
                <c:pt idx="6">
                  <c:v>1965</c:v>
                </c:pt>
                <c:pt idx="7">
                  <c:v>1970</c:v>
                </c:pt>
                <c:pt idx="8">
                  <c:v>1975</c:v>
                </c:pt>
                <c:pt idx="9">
                  <c:v>1980</c:v>
                </c:pt>
                <c:pt idx="10">
                  <c:v>1985</c:v>
                </c:pt>
                <c:pt idx="11">
                  <c:v>1990</c:v>
                </c:pt>
                <c:pt idx="12">
                  <c:v>1995</c:v>
                </c:pt>
                <c:pt idx="13">
                  <c:v>2000</c:v>
                </c:pt>
                <c:pt idx="14">
                  <c:v>2005</c:v>
                </c:pt>
                <c:pt idx="15">
                  <c:v>2010</c:v>
                </c:pt>
                <c:pt idx="16">
                  <c:v>2015</c:v>
                </c:pt>
                <c:pt idx="17">
                  <c:v>2020</c:v>
                </c:pt>
              </c:numCache>
            </c:numRef>
          </c:cat>
          <c:val>
            <c:numRef>
              <c:f>Sheet1!$C$2:$C$19</c:f>
              <c:numCache>
                <c:formatCode>General</c:formatCode>
                <c:ptCount val="18"/>
                <c:pt idx="0">
                  <c:v>17.5</c:v>
                </c:pt>
                <c:pt idx="1">
                  <c:v>12.5</c:v>
                </c:pt>
                <c:pt idx="2">
                  <c:v>9.6</c:v>
                </c:pt>
                <c:pt idx="3">
                  <c:v>6.1</c:v>
                </c:pt>
                <c:pt idx="4">
                  <c:v>5.9</c:v>
                </c:pt>
                <c:pt idx="5">
                  <c:v>7.2</c:v>
                </c:pt>
                <c:pt idx="6">
                  <c:v>7.6</c:v>
                </c:pt>
                <c:pt idx="7">
                  <c:v>6.5</c:v>
                </c:pt>
                <c:pt idx="8">
                  <c:v>3.9</c:v>
                </c:pt>
                <c:pt idx="9">
                  <c:v>3.1</c:v>
                </c:pt>
                <c:pt idx="10">
                  <c:v>3.8</c:v>
                </c:pt>
                <c:pt idx="11">
                  <c:v>3.3</c:v>
                </c:pt>
                <c:pt idx="12">
                  <c:v>2.5</c:v>
                </c:pt>
                <c:pt idx="13">
                  <c:v>1.6</c:v>
                </c:pt>
                <c:pt idx="14">
                  <c:v>1.4</c:v>
                </c:pt>
                <c:pt idx="15">
                  <c:v>1.4</c:v>
                </c:pt>
                <c:pt idx="16">
                  <c:v>1.5</c:v>
                </c:pt>
                <c:pt idx="17">
                  <c:v>2.8</c:v>
                </c:pt>
              </c:numCache>
            </c:numRef>
          </c:val>
          <c:smooth val="0"/>
          <c:extLst>
            <c:ext xmlns:c16="http://schemas.microsoft.com/office/drawing/2014/chart" uri="{C3380CC4-5D6E-409C-BE32-E72D297353CC}">
              <c16:uniqueId val="{00000001-0EA4-4591-921D-E4DD7D2A8EB0}"/>
            </c:ext>
          </c:extLst>
        </c:ser>
        <c:dLbls>
          <c:showLegendKey val="0"/>
          <c:showVal val="0"/>
          <c:showCatName val="0"/>
          <c:showSerName val="0"/>
          <c:showPercent val="0"/>
          <c:showBubbleSize val="0"/>
        </c:dLbls>
        <c:smooth val="0"/>
        <c:axId val="426110176"/>
        <c:axId val="426112528"/>
      </c:lineChart>
      <c:catAx>
        <c:axId val="42611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26112528"/>
        <c:crosses val="autoZero"/>
        <c:auto val="1"/>
        <c:lblAlgn val="ctr"/>
        <c:lblOffset val="100"/>
        <c:noMultiLvlLbl val="0"/>
      </c:catAx>
      <c:valAx>
        <c:axId val="426112528"/>
        <c:scaling>
          <c:orientation val="minMax"/>
          <c:max val="4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26110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20673665791776"/>
          <c:y val="0"/>
          <c:w val="0.81046001749781282"/>
          <c:h val="0.91062099008457276"/>
        </c:manualLayout>
      </c:layout>
      <c:barChart>
        <c:barDir val="bar"/>
        <c:grouping val="clustered"/>
        <c:varyColors val="0"/>
        <c:ser>
          <c:idx val="0"/>
          <c:order val="0"/>
          <c:tx>
            <c:strRef>
              <c:f>'[API_TM.TAX.MRCH.WM.FN.ZS_DS2_en_excel_v2_4353645 (1).xls]Sheet1'!$B$1</c:f>
              <c:strCache>
                <c:ptCount val="1"/>
                <c:pt idx="0">
                  <c:v>1994</c:v>
                </c:pt>
              </c:strCache>
            </c:strRef>
          </c:tx>
          <c:spPr>
            <a:solidFill>
              <a:srgbClr val="0000FF"/>
            </a:solidFill>
            <a:ln>
              <a:solidFill>
                <a:schemeClr val="tx1"/>
              </a:solidFill>
            </a:ln>
            <a:effectLst/>
          </c:spPr>
          <c:invertIfNegative val="0"/>
          <c:cat>
            <c:strRef>
              <c:f>'[API_TM.TAX.MRCH.WM.FN.ZS_DS2_en_excel_v2_4353645 (1).xls]Sheet1'!$A$2:$A$14</c:f>
              <c:strCache>
                <c:ptCount val="13"/>
                <c:pt idx="0">
                  <c:v>China</c:v>
                </c:pt>
                <c:pt idx="1">
                  <c:v>India</c:v>
                </c:pt>
                <c:pt idx="2">
                  <c:v>Kenya</c:v>
                </c:pt>
                <c:pt idx="3">
                  <c:v>Guyana</c:v>
                </c:pt>
                <c:pt idx="4">
                  <c:v>Brazil</c:v>
                </c:pt>
                <c:pt idx="5">
                  <c:v>Saudi Arabia</c:v>
                </c:pt>
                <c:pt idx="6">
                  <c:v>Russia</c:v>
                </c:pt>
                <c:pt idx="7">
                  <c:v>El Salvador</c:v>
                </c:pt>
                <c:pt idx="8">
                  <c:v>South Africa</c:v>
                </c:pt>
                <c:pt idx="9">
                  <c:v>European Union</c:v>
                </c:pt>
                <c:pt idx="10">
                  <c:v>United Kingdom</c:v>
                </c:pt>
                <c:pt idx="11">
                  <c:v>Japan</c:v>
                </c:pt>
                <c:pt idx="12">
                  <c:v>United States</c:v>
                </c:pt>
              </c:strCache>
            </c:strRef>
          </c:cat>
          <c:val>
            <c:numRef>
              <c:f>'[API_TM.TAX.MRCH.WM.FN.ZS_DS2_en_excel_v2_4353645 (1).xls]Sheet1'!$B$2:$B$14</c:f>
              <c:numCache>
                <c:formatCode>General</c:formatCode>
                <c:ptCount val="13"/>
                <c:pt idx="0">
                  <c:v>27.93</c:v>
                </c:pt>
                <c:pt idx="1">
                  <c:v>23.72</c:v>
                </c:pt>
                <c:pt idx="2">
                  <c:v>20.99</c:v>
                </c:pt>
                <c:pt idx="3">
                  <c:v>18.71</c:v>
                </c:pt>
                <c:pt idx="4">
                  <c:v>13.27</c:v>
                </c:pt>
                <c:pt idx="5">
                  <c:v>10.72</c:v>
                </c:pt>
                <c:pt idx="6">
                  <c:v>9.82</c:v>
                </c:pt>
                <c:pt idx="7">
                  <c:v>9.15</c:v>
                </c:pt>
                <c:pt idx="8">
                  <c:v>8.5500000000000007</c:v>
                </c:pt>
                <c:pt idx="9">
                  <c:v>5.87</c:v>
                </c:pt>
                <c:pt idx="10">
                  <c:v>5.87</c:v>
                </c:pt>
                <c:pt idx="11">
                  <c:v>5.45</c:v>
                </c:pt>
                <c:pt idx="12">
                  <c:v>4.1100000000000003</c:v>
                </c:pt>
              </c:numCache>
            </c:numRef>
          </c:val>
          <c:extLst>
            <c:ext xmlns:c16="http://schemas.microsoft.com/office/drawing/2014/chart" uri="{C3380CC4-5D6E-409C-BE32-E72D297353CC}">
              <c16:uniqueId val="{00000000-8154-40CB-B895-A2ECEE9F4E7F}"/>
            </c:ext>
          </c:extLst>
        </c:ser>
        <c:ser>
          <c:idx val="1"/>
          <c:order val="1"/>
          <c:tx>
            <c:strRef>
              <c:f>'[API_TM.TAX.MRCH.WM.FN.ZS_DS2_en_excel_v2_4353645 (1).xls]Sheet1'!$C$1</c:f>
              <c:strCache>
                <c:ptCount val="1"/>
                <c:pt idx="0">
                  <c:v>2020</c:v>
                </c:pt>
              </c:strCache>
            </c:strRef>
          </c:tx>
          <c:spPr>
            <a:solidFill>
              <a:srgbClr val="FF0000"/>
            </a:solidFill>
            <a:ln>
              <a:solidFill>
                <a:schemeClr val="tx1"/>
              </a:solidFill>
            </a:ln>
            <a:effectLst/>
          </c:spPr>
          <c:invertIfNegative val="0"/>
          <c:cat>
            <c:strRef>
              <c:f>'[API_TM.TAX.MRCH.WM.FN.ZS_DS2_en_excel_v2_4353645 (1).xls]Sheet1'!$A$2:$A$14</c:f>
              <c:strCache>
                <c:ptCount val="13"/>
                <c:pt idx="0">
                  <c:v>China</c:v>
                </c:pt>
                <c:pt idx="1">
                  <c:v>India</c:v>
                </c:pt>
                <c:pt idx="2">
                  <c:v>Kenya</c:v>
                </c:pt>
                <c:pt idx="3">
                  <c:v>Guyana</c:v>
                </c:pt>
                <c:pt idx="4">
                  <c:v>Brazil</c:v>
                </c:pt>
                <c:pt idx="5">
                  <c:v>Saudi Arabia</c:v>
                </c:pt>
                <c:pt idx="6">
                  <c:v>Russia</c:v>
                </c:pt>
                <c:pt idx="7">
                  <c:v>El Salvador</c:v>
                </c:pt>
                <c:pt idx="8">
                  <c:v>South Africa</c:v>
                </c:pt>
                <c:pt idx="9">
                  <c:v>European Union</c:v>
                </c:pt>
                <c:pt idx="10">
                  <c:v>United Kingdom</c:v>
                </c:pt>
                <c:pt idx="11">
                  <c:v>Japan</c:v>
                </c:pt>
                <c:pt idx="12">
                  <c:v>United States</c:v>
                </c:pt>
              </c:strCache>
            </c:strRef>
          </c:cat>
          <c:val>
            <c:numRef>
              <c:f>'[API_TM.TAX.MRCH.WM.FN.ZS_DS2_en_excel_v2_4353645 (1).xls]Sheet1'!$C$2:$C$14</c:f>
              <c:numCache>
                <c:formatCode>General</c:formatCode>
                <c:ptCount val="13"/>
                <c:pt idx="0">
                  <c:v>3.31</c:v>
                </c:pt>
                <c:pt idx="1">
                  <c:v>7.65</c:v>
                </c:pt>
                <c:pt idx="2">
                  <c:v>12.02</c:v>
                </c:pt>
                <c:pt idx="3">
                  <c:v>9.3699999999999992</c:v>
                </c:pt>
                <c:pt idx="4">
                  <c:v>10.25</c:v>
                </c:pt>
                <c:pt idx="5">
                  <c:v>5.19</c:v>
                </c:pt>
                <c:pt idx="6">
                  <c:v>4.87</c:v>
                </c:pt>
                <c:pt idx="7">
                  <c:v>8.42</c:v>
                </c:pt>
                <c:pt idx="8">
                  <c:v>6.48</c:v>
                </c:pt>
                <c:pt idx="9">
                  <c:v>2.8</c:v>
                </c:pt>
                <c:pt idx="10">
                  <c:v>2.14</c:v>
                </c:pt>
                <c:pt idx="11">
                  <c:v>3.23</c:v>
                </c:pt>
                <c:pt idx="12">
                  <c:v>2.56</c:v>
                </c:pt>
              </c:numCache>
            </c:numRef>
          </c:val>
          <c:extLst>
            <c:ext xmlns:c16="http://schemas.microsoft.com/office/drawing/2014/chart" uri="{C3380CC4-5D6E-409C-BE32-E72D297353CC}">
              <c16:uniqueId val="{00000001-8154-40CB-B895-A2ECEE9F4E7F}"/>
            </c:ext>
          </c:extLst>
        </c:ser>
        <c:dLbls>
          <c:showLegendKey val="0"/>
          <c:showVal val="0"/>
          <c:showCatName val="0"/>
          <c:showSerName val="0"/>
          <c:showPercent val="0"/>
          <c:showBubbleSize val="0"/>
        </c:dLbls>
        <c:gapWidth val="182"/>
        <c:axId val="488411144"/>
        <c:axId val="488410360"/>
      </c:barChart>
      <c:catAx>
        <c:axId val="488411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88410360"/>
        <c:crosses val="autoZero"/>
        <c:auto val="1"/>
        <c:lblAlgn val="ctr"/>
        <c:lblOffset val="100"/>
        <c:noMultiLvlLbl val="0"/>
      </c:catAx>
      <c:valAx>
        <c:axId val="4884103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88411144"/>
        <c:crosses val="autoZero"/>
        <c:crossBetween val="between"/>
      </c:valAx>
      <c:spPr>
        <a:noFill/>
        <a:ln>
          <a:noFill/>
        </a:ln>
        <a:effectLst/>
      </c:spPr>
    </c:plotArea>
    <c:legend>
      <c:legendPos val="b"/>
      <c:layout>
        <c:manualLayout>
          <c:xMode val="edge"/>
          <c:yMode val="edge"/>
          <c:x val="0.81982162018615234"/>
          <c:y val="0.59906623651210267"/>
          <c:w val="0.11783940635059773"/>
          <c:h val="0.1528990159597446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50891561190955"/>
          <c:y val="3.2604393533255151E-2"/>
          <c:w val="0.75973260938155518"/>
          <c:h val="0.90372685185185186"/>
        </c:manualLayout>
      </c:layout>
      <c:barChart>
        <c:barDir val="bar"/>
        <c:grouping val="clustered"/>
        <c:varyColors val="0"/>
        <c:ser>
          <c:idx val="0"/>
          <c:order val="0"/>
          <c:tx>
            <c:strRef>
              <c:f>Sheet1!$B$24</c:f>
              <c:strCache>
                <c:ptCount val="1"/>
                <c:pt idx="0">
                  <c:v>Average</c:v>
                </c:pt>
              </c:strCache>
            </c:strRef>
          </c:tx>
          <c:spPr>
            <a:solidFill>
              <a:srgbClr val="C00000"/>
            </a:solidFill>
            <a:ln>
              <a:noFill/>
            </a:ln>
            <a:effectLst/>
          </c:spPr>
          <c:invertIfNegative val="0"/>
          <c:dPt>
            <c:idx val="5"/>
            <c:invertIfNegative val="0"/>
            <c:bubble3D val="0"/>
            <c:spPr>
              <a:solidFill>
                <a:srgbClr val="0033CC"/>
              </a:solidFill>
              <a:ln>
                <a:noFill/>
              </a:ln>
              <a:effectLst/>
            </c:spPr>
            <c:extLst>
              <c:ext xmlns:c16="http://schemas.microsoft.com/office/drawing/2014/chart" uri="{C3380CC4-5D6E-409C-BE32-E72D297353CC}">
                <c16:uniqueId val="{00000001-C92E-4A97-93CA-E97FD74DD581}"/>
              </c:ext>
            </c:extLst>
          </c:dPt>
          <c:cat>
            <c:strRef>
              <c:f>Sheet1!$A$25:$A$44</c:f>
              <c:strCache>
                <c:ptCount val="20"/>
                <c:pt idx="0">
                  <c:v>Apparel</c:v>
                </c:pt>
                <c:pt idx="1">
                  <c:v>Fabricated Metal Products</c:v>
                </c:pt>
                <c:pt idx="2">
                  <c:v>Motor Vehicles</c:v>
                </c:pt>
                <c:pt idx="3">
                  <c:v>Basic Chemicals</c:v>
                </c:pt>
                <c:pt idx="4">
                  <c:v>Motor Vehicle Parts</c:v>
                </c:pt>
                <c:pt idx="5">
                  <c:v>All Products</c:v>
                </c:pt>
                <c:pt idx="6">
                  <c:v>Misc. Manufactures</c:v>
                </c:pt>
                <c:pt idx="7">
                  <c:v>Scientific Instruments, etc.</c:v>
                </c:pt>
                <c:pt idx="8">
                  <c:v>Nonferrous Metals</c:v>
                </c:pt>
                <c:pt idx="9">
                  <c:v>Other Machinery</c:v>
                </c:pt>
                <c:pt idx="10">
                  <c:v>Medical Equipment</c:v>
                </c:pt>
                <c:pt idx="11">
                  <c:v>Semiconductors</c:v>
                </c:pt>
                <c:pt idx="12">
                  <c:v>Petroleum and Coal Derivatives</c:v>
                </c:pt>
                <c:pt idx="13">
                  <c:v>Iron and Steel</c:v>
                </c:pt>
                <c:pt idx="14">
                  <c:v>Communications Equipment</c:v>
                </c:pt>
                <c:pt idx="15">
                  <c:v>Agricultural Machinery</c:v>
                </c:pt>
                <c:pt idx="16">
                  <c:v>Medicines</c:v>
                </c:pt>
                <c:pt idx="17">
                  <c:v>Oil and Gas</c:v>
                </c:pt>
                <c:pt idx="18">
                  <c:v>Aerospace Products</c:v>
                </c:pt>
                <c:pt idx="19">
                  <c:v>Computers</c:v>
                </c:pt>
              </c:strCache>
            </c:strRef>
          </c:cat>
          <c:val>
            <c:numRef>
              <c:f>Sheet1!$B$25:$B$44</c:f>
              <c:numCache>
                <c:formatCode>0</c:formatCode>
                <c:ptCount val="20"/>
                <c:pt idx="0">
                  <c:v>16.703820027361349</c:v>
                </c:pt>
                <c:pt idx="1">
                  <c:v>2.7435675108442559</c:v>
                </c:pt>
                <c:pt idx="2">
                  <c:v>2.62159655088817</c:v>
                </c:pt>
                <c:pt idx="3">
                  <c:v>2.0642664263539836</c:v>
                </c:pt>
                <c:pt idx="4">
                  <c:v>1.9165331648501378</c:v>
                </c:pt>
                <c:pt idx="5">
                  <c:v>1.7510321903813026</c:v>
                </c:pt>
                <c:pt idx="6">
                  <c:v>1.3975347376884231</c:v>
                </c:pt>
                <c:pt idx="7">
                  <c:v>0.81916769267812772</c:v>
                </c:pt>
                <c:pt idx="8">
                  <c:v>0.51933253578543515</c:v>
                </c:pt>
                <c:pt idx="9">
                  <c:v>0.35736289367604257</c:v>
                </c:pt>
                <c:pt idx="10">
                  <c:v>0.33437295128096117</c:v>
                </c:pt>
                <c:pt idx="11">
                  <c:v>0.22301261566824265</c:v>
                </c:pt>
                <c:pt idx="12">
                  <c:v>0.12624404193474933</c:v>
                </c:pt>
                <c:pt idx="13">
                  <c:v>8.5362794055945962E-2</c:v>
                </c:pt>
                <c:pt idx="14">
                  <c:v>6.9755485667868655E-2</c:v>
                </c:pt>
                <c:pt idx="15">
                  <c:v>6.2162357543488873E-2</c:v>
                </c:pt>
                <c:pt idx="16">
                  <c:v>6.0490281206297299E-2</c:v>
                </c:pt>
                <c:pt idx="17">
                  <c:v>5.9283158383531313E-2</c:v>
                </c:pt>
                <c:pt idx="18">
                  <c:v>6.240367910121003E-3</c:v>
                </c:pt>
                <c:pt idx="19">
                  <c:v>5.7236723188439586E-5</c:v>
                </c:pt>
              </c:numCache>
            </c:numRef>
          </c:val>
          <c:extLst>
            <c:ext xmlns:c16="http://schemas.microsoft.com/office/drawing/2014/chart" uri="{C3380CC4-5D6E-409C-BE32-E72D297353CC}">
              <c16:uniqueId val="{00000002-C92E-4A97-93CA-E97FD74DD581}"/>
            </c:ext>
          </c:extLst>
        </c:ser>
        <c:dLbls>
          <c:showLegendKey val="0"/>
          <c:showVal val="0"/>
          <c:showCatName val="0"/>
          <c:showSerName val="0"/>
          <c:showPercent val="0"/>
          <c:showBubbleSize val="0"/>
        </c:dLbls>
        <c:gapWidth val="182"/>
        <c:axId val="412816008"/>
        <c:axId val="412808952"/>
      </c:barChart>
      <c:catAx>
        <c:axId val="412816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n-US"/>
          </a:p>
        </c:txPr>
        <c:crossAx val="412808952"/>
        <c:crosses val="autoZero"/>
        <c:auto val="1"/>
        <c:lblAlgn val="ctr"/>
        <c:lblOffset val="100"/>
        <c:noMultiLvlLbl val="0"/>
      </c:catAx>
      <c:valAx>
        <c:axId val="412808952"/>
        <c:scaling>
          <c:orientation val="minMax"/>
          <c:max val="1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12816008"/>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D24CF-0C05-49B9-A92B-05B1A4F20244}"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2B030-5C78-4598-AF8D-C6EE596AF1CF}" type="slidenum">
              <a:rPr lang="en-US" smtClean="0"/>
              <a:t>‹#›</a:t>
            </a:fld>
            <a:endParaRPr lang="en-US"/>
          </a:p>
        </p:txBody>
      </p:sp>
    </p:spTree>
    <p:extLst>
      <p:ext uri="{BB962C8B-B14F-4D97-AF65-F5344CB8AC3E}">
        <p14:creationId xmlns:p14="http://schemas.microsoft.com/office/powerpoint/2010/main" val="349058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9B111E9-EDE4-3307-FEC3-2DEBF74B9797}"/>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9BBB9F4B-1E04-0922-C51B-CFB9ECDFD2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Slide Number Placeholder 3">
            <a:extLst>
              <a:ext uri="{FF2B5EF4-FFF2-40B4-BE49-F238E27FC236}">
                <a16:creationId xmlns:a16="http://schemas.microsoft.com/office/drawing/2014/main" id="{0FB3382F-D64A-C064-85FA-9879382797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5DE7F3-7C4B-4787-A805-A02A7A7CBE06}" type="slidenum">
              <a:rPr lang="en-GB" altLang="en-US" smtClean="0">
                <a:solidFill>
                  <a:srgbClr val="000000"/>
                </a:solidFill>
                <a:latin typeface="Times New Roman" panose="02020603050405020304" pitchFamily="18" charset="0"/>
              </a:rPr>
              <a:pPr/>
              <a:t>10</a:t>
            </a:fld>
            <a:endParaRPr lang="en-GB" altLang="en-US">
              <a:solidFill>
                <a:srgbClr val="000000"/>
              </a:solidFill>
              <a:latin typeface="Times New Roman" panose="02020603050405020304" pitchFamily="18" charset="0"/>
            </a:endParaRPr>
          </a:p>
        </p:txBody>
      </p:sp>
      <p:sp>
        <p:nvSpPr>
          <p:cNvPr id="65541" name="Header Placeholder 5">
            <a:extLst>
              <a:ext uri="{FF2B5EF4-FFF2-40B4-BE49-F238E27FC236}">
                <a16:creationId xmlns:a16="http://schemas.microsoft.com/office/drawing/2014/main" id="{EE0A7E80-9CDF-9F2E-42BE-B597DCD9712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65542" name="Footer Placeholder 4">
            <a:extLst>
              <a:ext uri="{FF2B5EF4-FFF2-40B4-BE49-F238E27FC236}">
                <a16:creationId xmlns:a16="http://schemas.microsoft.com/office/drawing/2014/main" id="{2B2ECD40-0714-9685-F636-7F5B9153F55E}"/>
              </a:ext>
            </a:extLst>
          </p:cNvPr>
          <p:cNvSpPr txBox="1">
            <a:spLocks/>
          </p:cNvSpPr>
          <p:nvPr/>
        </p:nvSpPr>
        <p:spPr bwMode="auto">
          <a:xfrm>
            <a:off x="87313" y="9750425"/>
            <a:ext cx="30638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6" tIns="47468" rIns="94936" bIns="4746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en-US">
                <a:solidFill>
                  <a:srgbClr val="000000"/>
                </a:solidFill>
                <a:latin typeface="Calibri" panose="020F0502020204030204" pitchFamily="34" charset="0"/>
              </a:rPr>
              <a:t>Deep Dive: Public Procurement</a:t>
            </a:r>
          </a:p>
          <a:p>
            <a:pPr eaLnBrk="1" hangingPunct="1">
              <a:spcBef>
                <a:spcPct val="0"/>
              </a:spcBef>
            </a:pPr>
            <a:r>
              <a:rPr lang="en-GB" altLang="en-US">
                <a:solidFill>
                  <a:srgbClr val="000000"/>
                </a:solidFill>
                <a:latin typeface="Calibri" panose="020F0502020204030204" pitchFamily="34" charset="0"/>
              </a:rPr>
              <a:t>Day Two Presentation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2720E3-3833-43DB-8865-A5771278BEF7}"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A61FF-B76A-44EA-BB56-C99347964D71}" type="slidenum">
              <a:rPr lang="en-US" smtClean="0"/>
              <a:t>‹#›</a:t>
            </a:fld>
            <a:endParaRPr lang="en-US"/>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8323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2720E3-3833-43DB-8865-A5771278BEF7}"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A61FF-B76A-44EA-BB56-C99347964D71}" type="slidenum">
              <a:rPr lang="en-US" smtClean="0"/>
              <a:t>‹#›</a:t>
            </a:fld>
            <a:endParaRPr lang="en-US"/>
          </a:p>
        </p:txBody>
      </p:sp>
    </p:spTree>
    <p:extLst>
      <p:ext uri="{BB962C8B-B14F-4D97-AF65-F5344CB8AC3E}">
        <p14:creationId xmlns:p14="http://schemas.microsoft.com/office/powerpoint/2010/main" val="226408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2720E3-3833-43DB-8865-A5771278BEF7}"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A61FF-B76A-44EA-BB56-C99347964D71}" type="slidenum">
              <a:rPr lang="en-US" smtClean="0"/>
              <a:t>‹#›</a:t>
            </a:fld>
            <a:endParaRPr lang="en-US"/>
          </a:p>
        </p:txBody>
      </p:sp>
    </p:spTree>
    <p:extLst>
      <p:ext uri="{BB962C8B-B14F-4D97-AF65-F5344CB8AC3E}">
        <p14:creationId xmlns:p14="http://schemas.microsoft.com/office/powerpoint/2010/main" val="237316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2720E3-3833-43DB-8865-A5771278BEF7}"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A61FF-B76A-44EA-BB56-C99347964D71}" type="slidenum">
              <a:rPr lang="en-US" smtClean="0"/>
              <a:t>‹#›</a:t>
            </a:fld>
            <a:endParaRPr lang="en-US"/>
          </a:p>
        </p:txBody>
      </p:sp>
    </p:spTree>
    <p:extLst>
      <p:ext uri="{BB962C8B-B14F-4D97-AF65-F5344CB8AC3E}">
        <p14:creationId xmlns:p14="http://schemas.microsoft.com/office/powerpoint/2010/main" val="1057009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2720E3-3833-43DB-8865-A5771278BEF7}"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A61FF-B76A-44EA-BB56-C99347964D71}" type="slidenum">
              <a:rPr lang="en-US" smtClean="0"/>
              <a:t>‹#›</a:t>
            </a:fld>
            <a:endParaRPr lang="en-US"/>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6329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2720E3-3833-43DB-8865-A5771278BEF7}"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A61FF-B76A-44EA-BB56-C99347964D71}" type="slidenum">
              <a:rPr lang="en-US" smtClean="0"/>
              <a:t>‹#›</a:t>
            </a:fld>
            <a:endParaRPr lang="en-US"/>
          </a:p>
        </p:txBody>
      </p:sp>
    </p:spTree>
    <p:extLst>
      <p:ext uri="{BB962C8B-B14F-4D97-AF65-F5344CB8AC3E}">
        <p14:creationId xmlns:p14="http://schemas.microsoft.com/office/powerpoint/2010/main" val="366547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2720E3-3833-43DB-8865-A5771278BEF7}" type="datetimeFigureOut">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A61FF-B76A-44EA-BB56-C99347964D71}" type="slidenum">
              <a:rPr lang="en-US" smtClean="0"/>
              <a:t>‹#›</a:t>
            </a:fld>
            <a:endParaRPr lang="en-US"/>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99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2720E3-3833-43DB-8865-A5771278BEF7}" type="datetimeFigureOut">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A61FF-B76A-44EA-BB56-C99347964D71}" type="slidenum">
              <a:rPr lang="en-US" smtClean="0"/>
              <a:t>‹#›</a:t>
            </a:fld>
            <a:endParaRPr lang="en-US"/>
          </a:p>
        </p:txBody>
      </p:sp>
    </p:spTree>
    <p:extLst>
      <p:ext uri="{BB962C8B-B14F-4D97-AF65-F5344CB8AC3E}">
        <p14:creationId xmlns:p14="http://schemas.microsoft.com/office/powerpoint/2010/main" val="369774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720E3-3833-43DB-8865-A5771278BEF7}" type="datetimeFigureOut">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A61FF-B76A-44EA-BB56-C99347964D71}" type="slidenum">
              <a:rPr lang="en-US" smtClean="0"/>
              <a:t>‹#›</a:t>
            </a:fld>
            <a:endParaRPr lang="en-US"/>
          </a:p>
        </p:txBody>
      </p:sp>
    </p:spTree>
    <p:extLst>
      <p:ext uri="{BB962C8B-B14F-4D97-AF65-F5344CB8AC3E}">
        <p14:creationId xmlns:p14="http://schemas.microsoft.com/office/powerpoint/2010/main" val="27586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2720E3-3833-43DB-8865-A5771278BEF7}"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A61FF-B76A-44EA-BB56-C99347964D71}" type="slidenum">
              <a:rPr lang="en-US" smtClean="0"/>
              <a:t>‹#›</a:t>
            </a:fld>
            <a:endParaRPr lang="en-US"/>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29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2720E3-3833-43DB-8865-A5771278BEF7}"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A61FF-B76A-44EA-BB56-C99347964D71}" type="slidenum">
              <a:rPr lang="en-US" smtClean="0"/>
              <a:t>‹#›</a:t>
            </a:fld>
            <a:endParaRPr lang="en-US"/>
          </a:p>
        </p:txBody>
      </p:sp>
    </p:spTree>
    <p:extLst>
      <p:ext uri="{BB962C8B-B14F-4D97-AF65-F5344CB8AC3E}">
        <p14:creationId xmlns:p14="http://schemas.microsoft.com/office/powerpoint/2010/main" val="402903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A2720E3-3833-43DB-8865-A5771278BEF7}" type="datetimeFigureOut">
              <a:rPr lang="en-US" smtClean="0"/>
              <a:t>7/10/2024</a:t>
            </a:fld>
            <a:endParaRPr lang="en-US"/>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ACA61FF-B76A-44EA-BB56-C99347964D71}" type="slidenum">
              <a:rPr lang="en-US" smtClean="0"/>
              <a:t>‹#›</a:t>
            </a:fld>
            <a:endParaRPr lang="en-US"/>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72470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data.worldbank.org/indicator/TM.TAX.MRCH.WM.FN.Z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6000" y="5497286"/>
            <a:ext cx="10058400" cy="533400"/>
          </a:xfrm>
        </p:spPr>
        <p:txBody>
          <a:bodyPr>
            <a:normAutofit/>
          </a:bodyPr>
          <a:lstStyle/>
          <a:p>
            <a:pPr algn="r"/>
            <a:r>
              <a:rPr lang="en-US" i="1" dirty="0">
                <a:latin typeface="Corbel" panose="020B0503020204020204" pitchFamily="34" charset="0"/>
              </a:rPr>
              <a:t>Craig </a:t>
            </a:r>
            <a:r>
              <a:rPr lang="en-US" i="1" dirty="0" err="1">
                <a:latin typeface="Corbel" panose="020B0503020204020204" pitchFamily="34" charset="0"/>
              </a:rPr>
              <a:t>VanGrasstek</a:t>
            </a:r>
            <a:endParaRPr lang="en-US" i="1" dirty="0">
              <a:latin typeface="Corbel" panose="020B0503020204020204" pitchFamily="34" charset="0"/>
            </a:endParaRPr>
          </a:p>
        </p:txBody>
      </p:sp>
      <p:sp>
        <p:nvSpPr>
          <p:cNvPr id="4" name="TextBox 3"/>
          <p:cNvSpPr txBox="1"/>
          <p:nvPr/>
        </p:nvSpPr>
        <p:spPr>
          <a:xfrm>
            <a:off x="1016000" y="651026"/>
            <a:ext cx="10058400"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Calibri Light" pitchFamily="34" charset="0"/>
                <a:ea typeface="+mn-ea"/>
                <a:cs typeface="Arial" charset="0"/>
              </a:rPr>
              <a:t>Trade Creation,</a:t>
            </a:r>
            <a:r>
              <a:rPr kumimoji="0" lang="en-US" sz="4700" b="1" i="0" u="none" strike="noStrike" kern="1200" cap="none" spc="0" normalizeH="0" noProof="0" dirty="0">
                <a:ln>
                  <a:noFill/>
                </a:ln>
                <a:solidFill>
                  <a:prstClr val="white"/>
                </a:solidFill>
                <a:effectLst/>
                <a:uLnTx/>
                <a:uFillTx/>
                <a:latin typeface="Calibri Light" pitchFamily="34" charset="0"/>
                <a:ea typeface="+mn-ea"/>
                <a:cs typeface="Arial" charset="0"/>
              </a:rPr>
              <a:t> Trade Diversion, and</a:t>
            </a:r>
            <a:br>
              <a:rPr kumimoji="0" lang="en-US" sz="4700" b="1" i="0" u="none" strike="noStrike" kern="1200" cap="none" spc="0" normalizeH="0" noProof="0" dirty="0">
                <a:ln>
                  <a:noFill/>
                </a:ln>
                <a:solidFill>
                  <a:prstClr val="white"/>
                </a:solidFill>
                <a:effectLst/>
                <a:uLnTx/>
                <a:uFillTx/>
                <a:latin typeface="Calibri Light" pitchFamily="34" charset="0"/>
                <a:ea typeface="+mn-ea"/>
                <a:cs typeface="Arial" charset="0"/>
              </a:rPr>
            </a:br>
            <a:r>
              <a:rPr kumimoji="0" lang="en-US" sz="4700" b="1" i="0" u="none" strike="noStrike" kern="1200" cap="none" spc="0" normalizeH="0" noProof="0" dirty="0">
                <a:ln>
                  <a:noFill/>
                </a:ln>
                <a:solidFill>
                  <a:prstClr val="white"/>
                </a:solidFill>
                <a:effectLst/>
                <a:uLnTx/>
                <a:uFillTx/>
                <a:latin typeface="Calibri Light" pitchFamily="34" charset="0"/>
                <a:ea typeface="+mn-ea"/>
                <a:cs typeface="Arial" charset="0"/>
              </a:rPr>
              <a:t>the Economics of the Second Best</a:t>
            </a:r>
            <a:endParaRPr kumimoji="0" lang="en-US" sz="4700" b="1" i="0" u="none" strike="noStrike" kern="1200" cap="none" spc="0" normalizeH="0" baseline="0" noProof="0" dirty="0">
              <a:ln>
                <a:noFill/>
              </a:ln>
              <a:solidFill>
                <a:prstClr val="white"/>
              </a:solidFill>
              <a:effectLst/>
              <a:uLnTx/>
              <a:uFillTx/>
              <a:latin typeface="Calibri Light" pitchFamily="34" charset="0"/>
              <a:ea typeface="+mn-ea"/>
              <a:cs typeface="Arial" charset="0"/>
            </a:endParaRPr>
          </a:p>
        </p:txBody>
      </p:sp>
    </p:spTree>
    <p:extLst>
      <p:ext uri="{BB962C8B-B14F-4D97-AF65-F5344CB8AC3E}">
        <p14:creationId xmlns:p14="http://schemas.microsoft.com/office/powerpoint/2010/main" val="13650783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680712"/>
            <a:ext cx="10058400"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Calibri Light" pitchFamily="34" charset="0"/>
                <a:ea typeface="+mn-ea"/>
                <a:cs typeface="Arial" charset="0"/>
              </a:rPr>
              <a:t>A</a:t>
            </a:r>
            <a:r>
              <a:rPr kumimoji="0" lang="en-US" sz="4700" b="1" i="0" u="none" strike="noStrike" kern="1200" cap="none" spc="0" normalizeH="0" noProof="0" dirty="0">
                <a:ln>
                  <a:noFill/>
                </a:ln>
                <a:solidFill>
                  <a:prstClr val="white"/>
                </a:solidFill>
                <a:effectLst/>
                <a:uLnTx/>
                <a:uFillTx/>
                <a:latin typeface="Calibri Light" pitchFamily="34" charset="0"/>
                <a:ea typeface="+mn-ea"/>
                <a:cs typeface="Arial" charset="0"/>
              </a:rPr>
              <a:t> Hypothetical Example of</a:t>
            </a:r>
            <a:br>
              <a:rPr kumimoji="0" lang="en-US" sz="4700" b="1" i="0" u="none" strike="noStrike" kern="1200" cap="none" spc="0" normalizeH="0" noProof="0" dirty="0">
                <a:ln>
                  <a:noFill/>
                </a:ln>
                <a:solidFill>
                  <a:prstClr val="white"/>
                </a:solidFill>
                <a:effectLst/>
                <a:uLnTx/>
                <a:uFillTx/>
                <a:latin typeface="Calibri Light" pitchFamily="34" charset="0"/>
                <a:ea typeface="+mn-ea"/>
                <a:cs typeface="Arial" charset="0"/>
              </a:rPr>
            </a:br>
            <a:r>
              <a:rPr kumimoji="0" lang="en-US" sz="4700" b="1" i="0" u="none" strike="noStrike" kern="1200" cap="none" spc="0" normalizeH="0" baseline="0" noProof="0" dirty="0">
                <a:ln>
                  <a:noFill/>
                </a:ln>
                <a:solidFill>
                  <a:prstClr val="white"/>
                </a:solidFill>
                <a:effectLst/>
                <a:uLnTx/>
                <a:uFillTx/>
                <a:latin typeface="Calibri Light" pitchFamily="34" charset="0"/>
                <a:ea typeface="+mn-ea"/>
                <a:cs typeface="Arial" charset="0"/>
              </a:rPr>
              <a:t>Trade Creation</a:t>
            </a:r>
            <a:r>
              <a:rPr kumimoji="0" lang="en-US" sz="4700" b="1" i="0" u="none" strike="noStrike" kern="1200" cap="none" spc="0" normalizeH="0" noProof="0" dirty="0">
                <a:ln>
                  <a:noFill/>
                </a:ln>
                <a:solidFill>
                  <a:prstClr val="white"/>
                </a:solidFill>
                <a:effectLst/>
                <a:uLnTx/>
                <a:uFillTx/>
                <a:latin typeface="Calibri Light" pitchFamily="34" charset="0"/>
                <a:ea typeface="+mn-ea"/>
                <a:cs typeface="Arial" charset="0"/>
              </a:rPr>
              <a:t> and Trade Diversion</a:t>
            </a:r>
            <a:endParaRPr kumimoji="0" lang="en-US" sz="4700" b="1" i="0" u="none" strike="noStrike" kern="1200" cap="none" spc="0" normalizeH="0" baseline="0" noProof="0" dirty="0">
              <a:ln>
                <a:noFill/>
              </a:ln>
              <a:solidFill>
                <a:prstClr val="white"/>
              </a:solidFill>
              <a:effectLst/>
              <a:uLnTx/>
              <a:uFillTx/>
              <a:latin typeface="Calibri Light" pitchFamily="34" charset="0"/>
              <a:ea typeface="+mn-ea"/>
              <a:cs typeface="Arial" charset="0"/>
            </a:endParaRPr>
          </a:p>
        </p:txBody>
      </p:sp>
    </p:spTree>
    <p:extLst>
      <p:ext uri="{BB962C8B-B14F-4D97-AF65-F5344CB8AC3E}">
        <p14:creationId xmlns:p14="http://schemas.microsoft.com/office/powerpoint/2010/main" val="347371388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3F9-C7A8-4097-B090-AAE532599370}"/>
              </a:ext>
            </a:extLst>
          </p:cNvPr>
          <p:cNvSpPr>
            <a:spLocks noGrp="1"/>
          </p:cNvSpPr>
          <p:nvPr>
            <p:ph type="title"/>
          </p:nvPr>
        </p:nvSpPr>
        <p:spPr>
          <a:xfrm>
            <a:off x="1016000" y="4572000"/>
            <a:ext cx="10368280" cy="1600200"/>
          </a:xfrm>
        </p:spPr>
        <p:txBody>
          <a:bodyPr>
            <a:normAutofit/>
          </a:bodyPr>
          <a:lstStyle/>
          <a:p>
            <a:r>
              <a:rPr lang="en-US" sz="3600" b="1" dirty="0">
                <a:solidFill>
                  <a:schemeClr val="tx1"/>
                </a:solidFill>
                <a:latin typeface="Corbel" panose="020B0503020204020204" pitchFamily="34" charset="0"/>
              </a:rPr>
              <a:t>Unit Cost of Widgets Sold in the United States</a:t>
            </a:r>
            <a:br>
              <a:rPr lang="en-US" sz="3600" b="1" dirty="0">
                <a:solidFill>
                  <a:schemeClr val="tx1"/>
                </a:solidFill>
                <a:latin typeface="Corbel" panose="020B0503020204020204" pitchFamily="34" charset="0"/>
              </a:rPr>
            </a:br>
            <a:r>
              <a:rPr lang="en-US" sz="3600" b="1" dirty="0">
                <a:solidFill>
                  <a:schemeClr val="tx1"/>
                </a:solidFill>
                <a:latin typeface="Corbel" panose="020B0503020204020204" pitchFamily="34" charset="0"/>
              </a:rPr>
              <a:t>Prior to FTA Negotiations</a:t>
            </a:r>
          </a:p>
        </p:txBody>
      </p:sp>
      <p:graphicFrame>
        <p:nvGraphicFramePr>
          <p:cNvPr id="4" name="Content Placeholder 3">
            <a:extLst>
              <a:ext uri="{FF2B5EF4-FFF2-40B4-BE49-F238E27FC236}">
                <a16:creationId xmlns:a16="http://schemas.microsoft.com/office/drawing/2014/main" id="{E7F46EF1-51FB-40E4-83DE-A48B9A759995}"/>
              </a:ext>
            </a:extLst>
          </p:cNvPr>
          <p:cNvGraphicFramePr>
            <a:graphicFrameLocks noGrp="1"/>
          </p:cNvGraphicFramePr>
          <p:nvPr>
            <p:ph idx="1"/>
            <p:extLst>
              <p:ext uri="{D42A27DB-BD31-4B8C-83A1-F6EECF244321}">
                <p14:modId xmlns:p14="http://schemas.microsoft.com/office/powerpoint/2010/main" val="501001046"/>
              </p:ext>
            </p:extLst>
          </p:nvPr>
        </p:nvGraphicFramePr>
        <p:xfrm>
          <a:off x="1016001" y="640080"/>
          <a:ext cx="10078721" cy="4084320"/>
        </p:xfrm>
        <a:graphic>
          <a:graphicData uri="http://schemas.openxmlformats.org/drawingml/2006/table">
            <a:tbl>
              <a:tblPr firstRow="1" bandRow="1">
                <a:tableStyleId>{5C22544A-7EE6-4342-B048-85BDC9FD1C3A}</a:tableStyleId>
              </a:tblPr>
              <a:tblGrid>
                <a:gridCol w="2672801">
                  <a:extLst>
                    <a:ext uri="{9D8B030D-6E8A-4147-A177-3AD203B41FA5}">
                      <a16:colId xmlns:a16="http://schemas.microsoft.com/office/drawing/2014/main" val="2425151444"/>
                    </a:ext>
                  </a:extLst>
                </a:gridCol>
                <a:gridCol w="2468640">
                  <a:extLst>
                    <a:ext uri="{9D8B030D-6E8A-4147-A177-3AD203B41FA5}">
                      <a16:colId xmlns:a16="http://schemas.microsoft.com/office/drawing/2014/main" val="2987591456"/>
                    </a:ext>
                  </a:extLst>
                </a:gridCol>
                <a:gridCol w="2468640">
                  <a:extLst>
                    <a:ext uri="{9D8B030D-6E8A-4147-A177-3AD203B41FA5}">
                      <a16:colId xmlns:a16="http://schemas.microsoft.com/office/drawing/2014/main" val="2139376472"/>
                    </a:ext>
                  </a:extLst>
                </a:gridCol>
                <a:gridCol w="2468640">
                  <a:extLst>
                    <a:ext uri="{9D8B030D-6E8A-4147-A177-3AD203B41FA5}">
                      <a16:colId xmlns:a16="http://schemas.microsoft.com/office/drawing/2014/main" val="2054597348"/>
                    </a:ext>
                  </a:extLst>
                </a:gridCol>
              </a:tblGrid>
              <a:tr h="370840">
                <a:tc>
                  <a:txBody>
                    <a:bodyPr/>
                    <a:lstStyle/>
                    <a:p>
                      <a:endParaRPr lang="en-US" sz="2400" dirty="0">
                        <a:latin typeface="Corbel" panose="020B0503020204020204" pitchFamily="34" charset="0"/>
                      </a:endParaRPr>
                    </a:p>
                  </a:txBody>
                  <a:tcPr/>
                </a:tc>
                <a:tc>
                  <a:txBody>
                    <a:bodyPr/>
                    <a:lstStyle/>
                    <a:p>
                      <a:pPr algn="r"/>
                      <a:r>
                        <a:rPr lang="en-US" sz="2400" dirty="0">
                          <a:latin typeface="Corbel" panose="020B0503020204020204" pitchFamily="34" charset="0"/>
                        </a:rPr>
                        <a:t>United States</a:t>
                      </a:r>
                    </a:p>
                  </a:txBody>
                  <a:tcPr/>
                </a:tc>
                <a:tc>
                  <a:txBody>
                    <a:bodyPr/>
                    <a:lstStyle/>
                    <a:p>
                      <a:pPr algn="r"/>
                      <a:r>
                        <a:rPr lang="en-US" sz="2400" dirty="0">
                          <a:latin typeface="Corbel" panose="020B0503020204020204" pitchFamily="34" charset="0"/>
                        </a:rPr>
                        <a:t>Canada</a:t>
                      </a:r>
                    </a:p>
                  </a:txBody>
                  <a:tcPr/>
                </a:tc>
                <a:tc>
                  <a:txBody>
                    <a:bodyPr/>
                    <a:lstStyle/>
                    <a:p>
                      <a:pPr algn="r"/>
                      <a:r>
                        <a:rPr lang="en-US" sz="2400" dirty="0">
                          <a:latin typeface="Corbel" panose="020B0503020204020204" pitchFamily="34" charset="0"/>
                        </a:rPr>
                        <a:t>Mexico</a:t>
                      </a:r>
                    </a:p>
                  </a:txBody>
                  <a:tcPr/>
                </a:tc>
                <a:extLst>
                  <a:ext uri="{0D108BD9-81ED-4DB2-BD59-A6C34878D82A}">
                    <a16:rowId xmlns:a16="http://schemas.microsoft.com/office/drawing/2014/main" val="377753872"/>
                  </a:ext>
                </a:extLst>
              </a:tr>
              <a:tr h="370840">
                <a:tc>
                  <a:txBody>
                    <a:bodyPr/>
                    <a:lstStyle/>
                    <a:p>
                      <a:r>
                        <a:rPr lang="en-US" sz="2400" dirty="0">
                          <a:latin typeface="Corbel" panose="020B0503020204020204" pitchFamily="34" charset="0"/>
                        </a:rPr>
                        <a:t>Cost of Production</a:t>
                      </a: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extLst>
                  <a:ext uri="{0D108BD9-81ED-4DB2-BD59-A6C34878D82A}">
                    <a16:rowId xmlns:a16="http://schemas.microsoft.com/office/drawing/2014/main" val="3356738236"/>
                  </a:ext>
                </a:extLst>
              </a:tr>
              <a:tr h="370840">
                <a:tc>
                  <a:txBody>
                    <a:bodyPr/>
                    <a:lstStyle/>
                    <a:p>
                      <a:r>
                        <a:rPr lang="en-US" sz="2400" dirty="0">
                          <a:latin typeface="Corbel" panose="020B0503020204020204" pitchFamily="34" charset="0"/>
                        </a:rPr>
                        <a:t>    Widget parts</a:t>
                      </a:r>
                    </a:p>
                  </a:txBody>
                  <a:tcPr/>
                </a:tc>
                <a:tc>
                  <a:txBody>
                    <a:bodyPr/>
                    <a:lstStyle/>
                    <a:p>
                      <a:pPr algn="r"/>
                      <a:r>
                        <a:rPr lang="en-US" sz="2800" dirty="0">
                          <a:latin typeface="Corbel" panose="020B0503020204020204" pitchFamily="34" charset="0"/>
                        </a:rPr>
                        <a:t>$160</a:t>
                      </a:r>
                    </a:p>
                  </a:txBody>
                  <a:tcPr/>
                </a:tc>
                <a:tc>
                  <a:txBody>
                    <a:bodyPr/>
                    <a:lstStyle/>
                    <a:p>
                      <a:pPr algn="r"/>
                      <a:r>
                        <a:rPr lang="en-US" sz="2800" dirty="0">
                          <a:latin typeface="Corbel" panose="020B0503020204020204" pitchFamily="34" charset="0"/>
                        </a:rPr>
                        <a:t>$150</a:t>
                      </a:r>
                    </a:p>
                  </a:txBody>
                  <a:tcPr/>
                </a:tc>
                <a:tc>
                  <a:txBody>
                    <a:bodyPr/>
                    <a:lstStyle/>
                    <a:p>
                      <a:pPr algn="r"/>
                      <a:r>
                        <a:rPr lang="en-US" sz="2800" dirty="0">
                          <a:latin typeface="Corbel" panose="020B0503020204020204" pitchFamily="34" charset="0"/>
                        </a:rPr>
                        <a:t>$150</a:t>
                      </a:r>
                    </a:p>
                  </a:txBody>
                  <a:tcPr/>
                </a:tc>
                <a:extLst>
                  <a:ext uri="{0D108BD9-81ED-4DB2-BD59-A6C34878D82A}">
                    <a16:rowId xmlns:a16="http://schemas.microsoft.com/office/drawing/2014/main" val="1067945980"/>
                  </a:ext>
                </a:extLst>
              </a:tr>
              <a:tr h="370840">
                <a:tc>
                  <a:txBody>
                    <a:bodyPr/>
                    <a:lstStyle/>
                    <a:p>
                      <a:r>
                        <a:rPr lang="en-US" sz="2400" dirty="0">
                          <a:latin typeface="Corbel" panose="020B0503020204020204" pitchFamily="34" charset="0"/>
                        </a:rPr>
                        <a:t>    Labor</a:t>
                      </a:r>
                    </a:p>
                  </a:txBody>
                  <a:tcPr/>
                </a:tc>
                <a:tc>
                  <a:txBody>
                    <a:bodyPr/>
                    <a:lstStyle/>
                    <a:p>
                      <a:pPr algn="r"/>
                      <a:r>
                        <a:rPr lang="en-US" sz="2800" dirty="0">
                          <a:latin typeface="Corbel" panose="020B0503020204020204" pitchFamily="34" charset="0"/>
                        </a:rPr>
                        <a:t>$115</a:t>
                      </a:r>
                    </a:p>
                  </a:txBody>
                  <a:tcPr/>
                </a:tc>
                <a:tc>
                  <a:txBody>
                    <a:bodyPr/>
                    <a:lstStyle/>
                    <a:p>
                      <a:pPr algn="r"/>
                      <a:r>
                        <a:rPr lang="en-US" sz="2800" dirty="0">
                          <a:latin typeface="Corbel" panose="020B0503020204020204" pitchFamily="34" charset="0"/>
                        </a:rPr>
                        <a:t>$100</a:t>
                      </a:r>
                    </a:p>
                  </a:txBody>
                  <a:tcPr/>
                </a:tc>
                <a:tc>
                  <a:txBody>
                    <a:bodyPr/>
                    <a:lstStyle/>
                    <a:p>
                      <a:pPr algn="r"/>
                      <a:r>
                        <a:rPr lang="en-US" sz="2800" dirty="0">
                          <a:latin typeface="Corbel" panose="020B0503020204020204" pitchFamily="34" charset="0"/>
                        </a:rPr>
                        <a:t>$50</a:t>
                      </a:r>
                    </a:p>
                  </a:txBody>
                  <a:tcPr/>
                </a:tc>
                <a:extLst>
                  <a:ext uri="{0D108BD9-81ED-4DB2-BD59-A6C34878D82A}">
                    <a16:rowId xmlns:a16="http://schemas.microsoft.com/office/drawing/2014/main" val="2296784296"/>
                  </a:ext>
                </a:extLst>
              </a:tr>
              <a:tr h="370840">
                <a:tc>
                  <a:txBody>
                    <a:bodyPr/>
                    <a:lstStyle/>
                    <a:p>
                      <a:r>
                        <a:rPr lang="en-US" sz="2400" i="1" dirty="0">
                          <a:latin typeface="Corbel" panose="020B0503020204020204" pitchFamily="34" charset="0"/>
                        </a:rPr>
                        <a:t>Subtotal</a:t>
                      </a:r>
                    </a:p>
                  </a:txBody>
                  <a:tcPr/>
                </a:tc>
                <a:tc>
                  <a:txBody>
                    <a:bodyPr/>
                    <a:lstStyle/>
                    <a:p>
                      <a:pPr algn="r"/>
                      <a:r>
                        <a:rPr lang="en-US" sz="2800" i="1" dirty="0">
                          <a:latin typeface="Corbel" panose="020B0503020204020204" pitchFamily="34" charset="0"/>
                        </a:rPr>
                        <a:t>$275</a:t>
                      </a:r>
                    </a:p>
                  </a:txBody>
                  <a:tcPr/>
                </a:tc>
                <a:tc>
                  <a:txBody>
                    <a:bodyPr/>
                    <a:lstStyle/>
                    <a:p>
                      <a:pPr algn="r"/>
                      <a:r>
                        <a:rPr lang="en-US" sz="2800" i="1" dirty="0">
                          <a:latin typeface="Corbel" panose="020B0503020204020204" pitchFamily="34" charset="0"/>
                        </a:rPr>
                        <a:t>$250</a:t>
                      </a:r>
                    </a:p>
                  </a:txBody>
                  <a:tcPr/>
                </a:tc>
                <a:tc>
                  <a:txBody>
                    <a:bodyPr/>
                    <a:lstStyle/>
                    <a:p>
                      <a:pPr algn="r"/>
                      <a:r>
                        <a:rPr lang="en-US" sz="2800" i="1" dirty="0">
                          <a:latin typeface="Corbel" panose="020B0503020204020204" pitchFamily="34" charset="0"/>
                        </a:rPr>
                        <a:t>$200</a:t>
                      </a:r>
                    </a:p>
                  </a:txBody>
                  <a:tcPr/>
                </a:tc>
                <a:extLst>
                  <a:ext uri="{0D108BD9-81ED-4DB2-BD59-A6C34878D82A}">
                    <a16:rowId xmlns:a16="http://schemas.microsoft.com/office/drawing/2014/main" val="507778215"/>
                  </a:ext>
                </a:extLst>
              </a:tr>
              <a:tr h="370840">
                <a:tc>
                  <a:txBody>
                    <a:bodyPr/>
                    <a:lstStyle/>
                    <a:p>
                      <a:r>
                        <a:rPr lang="en-US" sz="2400" dirty="0">
                          <a:latin typeface="Corbel" panose="020B0503020204020204" pitchFamily="34" charset="0"/>
                        </a:rPr>
                        <a:t>MFN Tariff (30%)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$75</a:t>
                      </a:r>
                    </a:p>
                  </a:txBody>
                  <a:tcPr/>
                </a:tc>
                <a:tc>
                  <a:txBody>
                    <a:bodyPr/>
                    <a:lstStyle/>
                    <a:p>
                      <a:pPr algn="r"/>
                      <a:r>
                        <a:rPr lang="en-US" sz="2800" dirty="0">
                          <a:latin typeface="Corbel" panose="020B0503020204020204" pitchFamily="34" charset="0"/>
                        </a:rPr>
                        <a:t>$60</a:t>
                      </a:r>
                    </a:p>
                  </a:txBody>
                  <a:tcPr/>
                </a:tc>
                <a:extLst>
                  <a:ext uri="{0D108BD9-81ED-4DB2-BD59-A6C34878D82A}">
                    <a16:rowId xmlns:a16="http://schemas.microsoft.com/office/drawing/2014/main" val="380834892"/>
                  </a:ext>
                </a:extLst>
              </a:tr>
              <a:tr h="370840">
                <a:tc>
                  <a:txBody>
                    <a:bodyPr/>
                    <a:lstStyle/>
                    <a:p>
                      <a:r>
                        <a:rPr lang="en-US" sz="2400" dirty="0">
                          <a:latin typeface="Corbel" panose="020B0503020204020204" pitchFamily="34" charset="0"/>
                        </a:rPr>
                        <a:t>Shipping to USA</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$20</a:t>
                      </a:r>
                    </a:p>
                  </a:txBody>
                  <a:tcPr/>
                </a:tc>
                <a:tc>
                  <a:txBody>
                    <a:bodyPr/>
                    <a:lstStyle/>
                    <a:p>
                      <a:pPr algn="r"/>
                      <a:r>
                        <a:rPr lang="en-US" sz="2800" dirty="0">
                          <a:latin typeface="Corbel" panose="020B0503020204020204" pitchFamily="34" charset="0"/>
                        </a:rPr>
                        <a:t>$25</a:t>
                      </a:r>
                    </a:p>
                  </a:txBody>
                  <a:tcPr/>
                </a:tc>
                <a:extLst>
                  <a:ext uri="{0D108BD9-81ED-4DB2-BD59-A6C34878D82A}">
                    <a16:rowId xmlns:a16="http://schemas.microsoft.com/office/drawing/2014/main" val="3675936681"/>
                  </a:ext>
                </a:extLst>
              </a:tr>
              <a:tr h="370840">
                <a:tc>
                  <a:txBody>
                    <a:bodyPr/>
                    <a:lstStyle/>
                    <a:p>
                      <a:r>
                        <a:rPr lang="en-US" sz="2400" dirty="0">
                          <a:latin typeface="Corbel" panose="020B0503020204020204" pitchFamily="34" charset="0"/>
                        </a:rPr>
                        <a:t>Total Landed Cost</a:t>
                      </a:r>
                    </a:p>
                  </a:txBody>
                  <a:tcPr/>
                </a:tc>
                <a:tc>
                  <a:txBody>
                    <a:bodyPr/>
                    <a:lstStyle/>
                    <a:p>
                      <a:pPr algn="r"/>
                      <a:r>
                        <a:rPr lang="en-US" sz="2800" dirty="0">
                          <a:latin typeface="Corbel" panose="020B0503020204020204" pitchFamily="34" charset="0"/>
                        </a:rPr>
                        <a:t>$275</a:t>
                      </a:r>
                    </a:p>
                  </a:txBody>
                  <a:tcPr/>
                </a:tc>
                <a:tc>
                  <a:txBody>
                    <a:bodyPr/>
                    <a:lstStyle/>
                    <a:p>
                      <a:pPr algn="r"/>
                      <a:r>
                        <a:rPr lang="en-US" sz="2800" dirty="0">
                          <a:latin typeface="Corbel" panose="020B0503020204020204" pitchFamily="34" charset="0"/>
                        </a:rPr>
                        <a:t>$345</a:t>
                      </a:r>
                    </a:p>
                  </a:txBody>
                  <a:tcPr/>
                </a:tc>
                <a:tc>
                  <a:txBody>
                    <a:bodyPr/>
                    <a:lstStyle/>
                    <a:p>
                      <a:pPr algn="r"/>
                      <a:r>
                        <a:rPr lang="en-US" sz="2800" dirty="0">
                          <a:latin typeface="Corbel" panose="020B0503020204020204" pitchFamily="34" charset="0"/>
                        </a:rPr>
                        <a:t>$285</a:t>
                      </a:r>
                    </a:p>
                  </a:txBody>
                  <a:tcPr/>
                </a:tc>
                <a:extLst>
                  <a:ext uri="{0D108BD9-81ED-4DB2-BD59-A6C34878D82A}">
                    <a16:rowId xmlns:a16="http://schemas.microsoft.com/office/drawing/2014/main" val="806534845"/>
                  </a:ext>
                </a:extLst>
              </a:tr>
            </a:tbl>
          </a:graphicData>
        </a:graphic>
      </p:graphicFrame>
    </p:spTree>
    <p:extLst>
      <p:ext uri="{BB962C8B-B14F-4D97-AF65-F5344CB8AC3E}">
        <p14:creationId xmlns:p14="http://schemas.microsoft.com/office/powerpoint/2010/main" val="172361986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3F9-C7A8-4097-B090-AAE532599370}"/>
              </a:ext>
            </a:extLst>
          </p:cNvPr>
          <p:cNvSpPr>
            <a:spLocks noGrp="1"/>
          </p:cNvSpPr>
          <p:nvPr>
            <p:ph type="title"/>
          </p:nvPr>
        </p:nvSpPr>
        <p:spPr>
          <a:xfrm>
            <a:off x="1016000" y="4572000"/>
            <a:ext cx="10368280" cy="1600200"/>
          </a:xfrm>
        </p:spPr>
        <p:txBody>
          <a:bodyPr>
            <a:normAutofit/>
          </a:bodyPr>
          <a:lstStyle/>
          <a:p>
            <a:r>
              <a:rPr lang="en-US" sz="3600" b="1" dirty="0">
                <a:solidFill>
                  <a:schemeClr val="tx1"/>
                </a:solidFill>
                <a:latin typeface="Corbel" panose="020B0503020204020204" pitchFamily="34" charset="0"/>
              </a:rPr>
              <a:t>Unit Cost of Widgets Sold in the United States</a:t>
            </a:r>
            <a:br>
              <a:rPr lang="en-US" sz="3600" b="1" dirty="0">
                <a:solidFill>
                  <a:schemeClr val="tx1"/>
                </a:solidFill>
                <a:latin typeface="Corbel" panose="020B0503020204020204" pitchFamily="34" charset="0"/>
              </a:rPr>
            </a:br>
            <a:r>
              <a:rPr lang="en-US" sz="3600" b="1" dirty="0">
                <a:solidFill>
                  <a:schemeClr val="tx1"/>
                </a:solidFill>
                <a:latin typeface="Corbel" panose="020B0503020204020204" pitchFamily="34" charset="0"/>
              </a:rPr>
              <a:t>Prior to FTA Negotiations</a:t>
            </a:r>
          </a:p>
        </p:txBody>
      </p:sp>
      <p:graphicFrame>
        <p:nvGraphicFramePr>
          <p:cNvPr id="4" name="Content Placeholder 3">
            <a:extLst>
              <a:ext uri="{FF2B5EF4-FFF2-40B4-BE49-F238E27FC236}">
                <a16:creationId xmlns:a16="http://schemas.microsoft.com/office/drawing/2014/main" id="{E7F46EF1-51FB-40E4-83DE-A48B9A759995}"/>
              </a:ext>
            </a:extLst>
          </p:cNvPr>
          <p:cNvGraphicFramePr>
            <a:graphicFrameLocks noGrp="1"/>
          </p:cNvGraphicFramePr>
          <p:nvPr>
            <p:ph idx="1"/>
            <p:extLst>
              <p:ext uri="{D42A27DB-BD31-4B8C-83A1-F6EECF244321}">
                <p14:modId xmlns:p14="http://schemas.microsoft.com/office/powerpoint/2010/main" val="370116079"/>
              </p:ext>
            </p:extLst>
          </p:nvPr>
        </p:nvGraphicFramePr>
        <p:xfrm>
          <a:off x="1016001" y="640080"/>
          <a:ext cx="10078721" cy="4084320"/>
        </p:xfrm>
        <a:graphic>
          <a:graphicData uri="http://schemas.openxmlformats.org/drawingml/2006/table">
            <a:tbl>
              <a:tblPr firstRow="1" bandRow="1">
                <a:tableStyleId>{5C22544A-7EE6-4342-B048-85BDC9FD1C3A}</a:tableStyleId>
              </a:tblPr>
              <a:tblGrid>
                <a:gridCol w="2672801">
                  <a:extLst>
                    <a:ext uri="{9D8B030D-6E8A-4147-A177-3AD203B41FA5}">
                      <a16:colId xmlns:a16="http://schemas.microsoft.com/office/drawing/2014/main" val="2425151444"/>
                    </a:ext>
                  </a:extLst>
                </a:gridCol>
                <a:gridCol w="2468640">
                  <a:extLst>
                    <a:ext uri="{9D8B030D-6E8A-4147-A177-3AD203B41FA5}">
                      <a16:colId xmlns:a16="http://schemas.microsoft.com/office/drawing/2014/main" val="2987591456"/>
                    </a:ext>
                  </a:extLst>
                </a:gridCol>
                <a:gridCol w="2468640">
                  <a:extLst>
                    <a:ext uri="{9D8B030D-6E8A-4147-A177-3AD203B41FA5}">
                      <a16:colId xmlns:a16="http://schemas.microsoft.com/office/drawing/2014/main" val="2139376472"/>
                    </a:ext>
                  </a:extLst>
                </a:gridCol>
                <a:gridCol w="2468640">
                  <a:extLst>
                    <a:ext uri="{9D8B030D-6E8A-4147-A177-3AD203B41FA5}">
                      <a16:colId xmlns:a16="http://schemas.microsoft.com/office/drawing/2014/main" val="2054597348"/>
                    </a:ext>
                  </a:extLst>
                </a:gridCol>
              </a:tblGrid>
              <a:tr h="370840">
                <a:tc>
                  <a:txBody>
                    <a:bodyPr/>
                    <a:lstStyle/>
                    <a:p>
                      <a:endParaRPr lang="en-US" sz="2400" dirty="0">
                        <a:latin typeface="Corbel" panose="020B0503020204020204" pitchFamily="34" charset="0"/>
                      </a:endParaRPr>
                    </a:p>
                  </a:txBody>
                  <a:tcPr/>
                </a:tc>
                <a:tc>
                  <a:txBody>
                    <a:bodyPr/>
                    <a:lstStyle/>
                    <a:p>
                      <a:pPr algn="r"/>
                      <a:r>
                        <a:rPr lang="en-US" sz="2400" dirty="0">
                          <a:latin typeface="Corbel" panose="020B0503020204020204" pitchFamily="34" charset="0"/>
                        </a:rPr>
                        <a:t>United States</a:t>
                      </a:r>
                    </a:p>
                  </a:txBody>
                  <a:tcPr/>
                </a:tc>
                <a:tc>
                  <a:txBody>
                    <a:bodyPr/>
                    <a:lstStyle/>
                    <a:p>
                      <a:pPr algn="r"/>
                      <a:r>
                        <a:rPr lang="en-US" sz="2400" dirty="0">
                          <a:latin typeface="Corbel" panose="020B0503020204020204" pitchFamily="34" charset="0"/>
                        </a:rPr>
                        <a:t>Canada</a:t>
                      </a:r>
                    </a:p>
                  </a:txBody>
                  <a:tcPr/>
                </a:tc>
                <a:tc>
                  <a:txBody>
                    <a:bodyPr/>
                    <a:lstStyle/>
                    <a:p>
                      <a:pPr algn="r"/>
                      <a:r>
                        <a:rPr lang="en-US" sz="2400" dirty="0">
                          <a:latin typeface="Corbel" panose="020B0503020204020204" pitchFamily="34" charset="0"/>
                        </a:rPr>
                        <a:t>Mexico</a:t>
                      </a:r>
                    </a:p>
                  </a:txBody>
                  <a:tcPr/>
                </a:tc>
                <a:extLst>
                  <a:ext uri="{0D108BD9-81ED-4DB2-BD59-A6C34878D82A}">
                    <a16:rowId xmlns:a16="http://schemas.microsoft.com/office/drawing/2014/main" val="377753872"/>
                  </a:ext>
                </a:extLst>
              </a:tr>
              <a:tr h="370840">
                <a:tc>
                  <a:txBody>
                    <a:bodyPr/>
                    <a:lstStyle/>
                    <a:p>
                      <a:r>
                        <a:rPr lang="en-US" sz="2400" dirty="0">
                          <a:latin typeface="Corbel" panose="020B0503020204020204" pitchFamily="34" charset="0"/>
                        </a:rPr>
                        <a:t>Cost of Production</a:t>
                      </a: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extLst>
                  <a:ext uri="{0D108BD9-81ED-4DB2-BD59-A6C34878D82A}">
                    <a16:rowId xmlns:a16="http://schemas.microsoft.com/office/drawing/2014/main" val="3356738236"/>
                  </a:ext>
                </a:extLst>
              </a:tr>
              <a:tr h="370840">
                <a:tc>
                  <a:txBody>
                    <a:bodyPr/>
                    <a:lstStyle/>
                    <a:p>
                      <a:r>
                        <a:rPr lang="en-US" sz="2400" dirty="0">
                          <a:latin typeface="Corbel" panose="020B0503020204020204" pitchFamily="34" charset="0"/>
                        </a:rPr>
                        <a:t>    Widget parts</a:t>
                      </a:r>
                    </a:p>
                  </a:txBody>
                  <a:tcPr/>
                </a:tc>
                <a:tc>
                  <a:txBody>
                    <a:bodyPr/>
                    <a:lstStyle/>
                    <a:p>
                      <a:pPr algn="r"/>
                      <a:r>
                        <a:rPr lang="en-US" sz="2800" dirty="0">
                          <a:latin typeface="Corbel" panose="020B0503020204020204" pitchFamily="34" charset="0"/>
                        </a:rPr>
                        <a:t>$160</a:t>
                      </a:r>
                    </a:p>
                  </a:txBody>
                  <a:tcPr/>
                </a:tc>
                <a:tc>
                  <a:txBody>
                    <a:bodyPr/>
                    <a:lstStyle/>
                    <a:p>
                      <a:pPr algn="r"/>
                      <a:r>
                        <a:rPr lang="en-US" sz="2800" dirty="0">
                          <a:latin typeface="Corbel" panose="020B0503020204020204" pitchFamily="34" charset="0"/>
                        </a:rPr>
                        <a:t>$150</a:t>
                      </a:r>
                    </a:p>
                  </a:txBody>
                  <a:tcPr/>
                </a:tc>
                <a:tc>
                  <a:txBody>
                    <a:bodyPr/>
                    <a:lstStyle/>
                    <a:p>
                      <a:pPr algn="r"/>
                      <a:r>
                        <a:rPr lang="en-US" sz="2800" dirty="0">
                          <a:latin typeface="Corbel" panose="020B0503020204020204" pitchFamily="34" charset="0"/>
                        </a:rPr>
                        <a:t>$150</a:t>
                      </a:r>
                    </a:p>
                  </a:txBody>
                  <a:tcPr/>
                </a:tc>
                <a:extLst>
                  <a:ext uri="{0D108BD9-81ED-4DB2-BD59-A6C34878D82A}">
                    <a16:rowId xmlns:a16="http://schemas.microsoft.com/office/drawing/2014/main" val="1067945980"/>
                  </a:ext>
                </a:extLst>
              </a:tr>
              <a:tr h="370840">
                <a:tc>
                  <a:txBody>
                    <a:bodyPr/>
                    <a:lstStyle/>
                    <a:p>
                      <a:r>
                        <a:rPr lang="en-US" sz="2400" dirty="0">
                          <a:latin typeface="Corbel" panose="020B0503020204020204" pitchFamily="34" charset="0"/>
                        </a:rPr>
                        <a:t>    Labor</a:t>
                      </a:r>
                    </a:p>
                  </a:txBody>
                  <a:tcPr/>
                </a:tc>
                <a:tc>
                  <a:txBody>
                    <a:bodyPr/>
                    <a:lstStyle/>
                    <a:p>
                      <a:pPr algn="r"/>
                      <a:r>
                        <a:rPr lang="en-US" sz="2800" dirty="0">
                          <a:latin typeface="Corbel" panose="020B0503020204020204" pitchFamily="34" charset="0"/>
                        </a:rPr>
                        <a:t>$115</a:t>
                      </a:r>
                    </a:p>
                  </a:txBody>
                  <a:tcPr/>
                </a:tc>
                <a:tc>
                  <a:txBody>
                    <a:bodyPr/>
                    <a:lstStyle/>
                    <a:p>
                      <a:pPr algn="r"/>
                      <a:r>
                        <a:rPr lang="en-US" sz="2800" dirty="0">
                          <a:latin typeface="Corbel" panose="020B0503020204020204" pitchFamily="34" charset="0"/>
                        </a:rPr>
                        <a:t>$100</a:t>
                      </a:r>
                    </a:p>
                  </a:txBody>
                  <a:tcPr/>
                </a:tc>
                <a:tc>
                  <a:txBody>
                    <a:bodyPr/>
                    <a:lstStyle/>
                    <a:p>
                      <a:pPr algn="r"/>
                      <a:r>
                        <a:rPr lang="en-US" sz="2800" dirty="0">
                          <a:latin typeface="Corbel" panose="020B0503020204020204" pitchFamily="34" charset="0"/>
                        </a:rPr>
                        <a:t>$50</a:t>
                      </a:r>
                    </a:p>
                  </a:txBody>
                  <a:tcPr/>
                </a:tc>
                <a:extLst>
                  <a:ext uri="{0D108BD9-81ED-4DB2-BD59-A6C34878D82A}">
                    <a16:rowId xmlns:a16="http://schemas.microsoft.com/office/drawing/2014/main" val="2296784296"/>
                  </a:ext>
                </a:extLst>
              </a:tr>
              <a:tr h="370840">
                <a:tc>
                  <a:txBody>
                    <a:bodyPr/>
                    <a:lstStyle/>
                    <a:p>
                      <a:r>
                        <a:rPr lang="en-US" sz="2400" i="1" dirty="0">
                          <a:latin typeface="Corbel" panose="020B0503020204020204" pitchFamily="34" charset="0"/>
                        </a:rPr>
                        <a:t>Subtotal</a:t>
                      </a:r>
                    </a:p>
                  </a:txBody>
                  <a:tcPr/>
                </a:tc>
                <a:tc>
                  <a:txBody>
                    <a:bodyPr/>
                    <a:lstStyle/>
                    <a:p>
                      <a:pPr algn="r"/>
                      <a:r>
                        <a:rPr lang="en-US" sz="2800" i="1" dirty="0">
                          <a:latin typeface="Corbel" panose="020B0503020204020204" pitchFamily="34" charset="0"/>
                        </a:rPr>
                        <a:t>$275</a:t>
                      </a:r>
                    </a:p>
                  </a:txBody>
                  <a:tcPr/>
                </a:tc>
                <a:tc>
                  <a:txBody>
                    <a:bodyPr/>
                    <a:lstStyle/>
                    <a:p>
                      <a:pPr algn="r"/>
                      <a:r>
                        <a:rPr lang="en-US" sz="2800" i="1" dirty="0">
                          <a:latin typeface="Corbel" panose="020B0503020204020204" pitchFamily="34" charset="0"/>
                        </a:rPr>
                        <a:t>$250</a:t>
                      </a:r>
                    </a:p>
                  </a:txBody>
                  <a:tcPr/>
                </a:tc>
                <a:tc>
                  <a:txBody>
                    <a:bodyPr/>
                    <a:lstStyle/>
                    <a:p>
                      <a:pPr algn="r"/>
                      <a:r>
                        <a:rPr lang="en-US" sz="2800" i="1" dirty="0">
                          <a:latin typeface="Corbel" panose="020B0503020204020204" pitchFamily="34" charset="0"/>
                        </a:rPr>
                        <a:t>$200</a:t>
                      </a:r>
                    </a:p>
                  </a:txBody>
                  <a:tcPr/>
                </a:tc>
                <a:extLst>
                  <a:ext uri="{0D108BD9-81ED-4DB2-BD59-A6C34878D82A}">
                    <a16:rowId xmlns:a16="http://schemas.microsoft.com/office/drawing/2014/main" val="507778215"/>
                  </a:ext>
                </a:extLst>
              </a:tr>
              <a:tr h="370840">
                <a:tc>
                  <a:txBody>
                    <a:bodyPr/>
                    <a:lstStyle/>
                    <a:p>
                      <a:r>
                        <a:rPr lang="en-US" sz="2400" dirty="0">
                          <a:latin typeface="Corbel" panose="020B0503020204020204" pitchFamily="34" charset="0"/>
                        </a:rPr>
                        <a:t>MFN Tariff (30%)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$75</a:t>
                      </a:r>
                    </a:p>
                  </a:txBody>
                  <a:tcPr/>
                </a:tc>
                <a:tc>
                  <a:txBody>
                    <a:bodyPr/>
                    <a:lstStyle/>
                    <a:p>
                      <a:pPr algn="r"/>
                      <a:r>
                        <a:rPr lang="en-US" sz="2800" dirty="0">
                          <a:latin typeface="Corbel" panose="020B0503020204020204" pitchFamily="34" charset="0"/>
                        </a:rPr>
                        <a:t>$60</a:t>
                      </a:r>
                    </a:p>
                  </a:txBody>
                  <a:tcPr/>
                </a:tc>
                <a:extLst>
                  <a:ext uri="{0D108BD9-81ED-4DB2-BD59-A6C34878D82A}">
                    <a16:rowId xmlns:a16="http://schemas.microsoft.com/office/drawing/2014/main" val="380834892"/>
                  </a:ext>
                </a:extLst>
              </a:tr>
              <a:tr h="355600">
                <a:tc>
                  <a:txBody>
                    <a:bodyPr/>
                    <a:lstStyle/>
                    <a:p>
                      <a:r>
                        <a:rPr lang="en-US" sz="2400" dirty="0">
                          <a:latin typeface="Corbel" panose="020B0503020204020204" pitchFamily="34" charset="0"/>
                        </a:rPr>
                        <a:t>Shipping to USA</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$20</a:t>
                      </a:r>
                    </a:p>
                  </a:txBody>
                  <a:tcPr/>
                </a:tc>
                <a:tc>
                  <a:txBody>
                    <a:bodyPr/>
                    <a:lstStyle/>
                    <a:p>
                      <a:pPr algn="r"/>
                      <a:r>
                        <a:rPr lang="en-US" sz="2800" dirty="0">
                          <a:latin typeface="Corbel" panose="020B0503020204020204" pitchFamily="34" charset="0"/>
                        </a:rPr>
                        <a:t>$25</a:t>
                      </a:r>
                    </a:p>
                  </a:txBody>
                  <a:tcPr/>
                </a:tc>
                <a:extLst>
                  <a:ext uri="{0D108BD9-81ED-4DB2-BD59-A6C34878D82A}">
                    <a16:rowId xmlns:a16="http://schemas.microsoft.com/office/drawing/2014/main" val="3675936681"/>
                  </a:ext>
                </a:extLst>
              </a:tr>
              <a:tr h="370840">
                <a:tc>
                  <a:txBody>
                    <a:bodyPr/>
                    <a:lstStyle/>
                    <a:p>
                      <a:r>
                        <a:rPr lang="en-US" sz="2400" dirty="0">
                          <a:latin typeface="Corbel" panose="020B0503020204020204" pitchFamily="34" charset="0"/>
                        </a:rPr>
                        <a:t>Total Landed Cost</a:t>
                      </a:r>
                    </a:p>
                  </a:txBody>
                  <a:tcPr/>
                </a:tc>
                <a:tc>
                  <a:txBody>
                    <a:bodyPr/>
                    <a:lstStyle/>
                    <a:p>
                      <a:pPr algn="r"/>
                      <a:r>
                        <a:rPr lang="en-US" sz="2800" dirty="0">
                          <a:latin typeface="Corbel" panose="020B0503020204020204" pitchFamily="34" charset="0"/>
                        </a:rPr>
                        <a:t>$275</a:t>
                      </a:r>
                    </a:p>
                  </a:txBody>
                  <a:tcPr/>
                </a:tc>
                <a:tc>
                  <a:txBody>
                    <a:bodyPr/>
                    <a:lstStyle/>
                    <a:p>
                      <a:pPr algn="r"/>
                      <a:r>
                        <a:rPr lang="en-US" sz="2800" dirty="0">
                          <a:latin typeface="Corbel" panose="020B0503020204020204" pitchFamily="34" charset="0"/>
                        </a:rPr>
                        <a:t>$345</a:t>
                      </a:r>
                    </a:p>
                  </a:txBody>
                  <a:tcPr/>
                </a:tc>
                <a:tc>
                  <a:txBody>
                    <a:bodyPr/>
                    <a:lstStyle/>
                    <a:p>
                      <a:pPr algn="r"/>
                      <a:r>
                        <a:rPr lang="en-US" sz="2800" dirty="0">
                          <a:latin typeface="Corbel" panose="020B0503020204020204" pitchFamily="34" charset="0"/>
                        </a:rPr>
                        <a:t>$285</a:t>
                      </a:r>
                    </a:p>
                  </a:txBody>
                  <a:tcPr/>
                </a:tc>
                <a:extLst>
                  <a:ext uri="{0D108BD9-81ED-4DB2-BD59-A6C34878D82A}">
                    <a16:rowId xmlns:a16="http://schemas.microsoft.com/office/drawing/2014/main" val="806534845"/>
                  </a:ext>
                </a:extLst>
              </a:tr>
            </a:tbl>
          </a:graphicData>
        </a:graphic>
      </p:graphicFrame>
      <p:sp>
        <p:nvSpPr>
          <p:cNvPr id="5" name="Rectangle 4">
            <a:extLst>
              <a:ext uri="{FF2B5EF4-FFF2-40B4-BE49-F238E27FC236}">
                <a16:creationId xmlns:a16="http://schemas.microsoft.com/office/drawing/2014/main" id="{718519EB-221D-4DC9-B340-DCAA26D01E19}"/>
              </a:ext>
            </a:extLst>
          </p:cNvPr>
          <p:cNvSpPr/>
          <p:nvPr/>
        </p:nvSpPr>
        <p:spPr>
          <a:xfrm>
            <a:off x="4861560" y="4939574"/>
            <a:ext cx="6446520" cy="1766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DBAAE3-51B8-490B-8ADE-E01067A06AF6}"/>
              </a:ext>
            </a:extLst>
          </p:cNvPr>
          <p:cNvSpPr txBox="1"/>
          <p:nvPr/>
        </p:nvSpPr>
        <p:spPr>
          <a:xfrm>
            <a:off x="5052060" y="5015775"/>
            <a:ext cx="6088380" cy="1569660"/>
          </a:xfrm>
          <a:prstGeom prst="rect">
            <a:avLst/>
          </a:prstGeom>
          <a:noFill/>
        </p:spPr>
        <p:txBody>
          <a:bodyPr wrap="square" rtlCol="0">
            <a:spAutoFit/>
          </a:bodyPr>
          <a:lstStyle/>
          <a:p>
            <a:r>
              <a:rPr lang="en-US" sz="2400" b="1" dirty="0">
                <a:solidFill>
                  <a:schemeClr val="bg1"/>
                </a:solidFill>
                <a:latin typeface="Corbel" panose="020B0503020204020204" pitchFamily="34" charset="0"/>
              </a:rPr>
              <a:t>Note that the U.S. tariff is on the ex-factory price, not the CIF price, and thus does not include shipping. Canada and Mexico use the FOB value; most other countries use CIF.</a:t>
            </a:r>
          </a:p>
        </p:txBody>
      </p:sp>
      <p:sp>
        <p:nvSpPr>
          <p:cNvPr id="3" name="Curved Right Arrow 2"/>
          <p:cNvSpPr/>
          <p:nvPr/>
        </p:nvSpPr>
        <p:spPr>
          <a:xfrm>
            <a:off x="344384" y="2814452"/>
            <a:ext cx="534390" cy="73626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Brace 7"/>
          <p:cNvSpPr/>
          <p:nvPr/>
        </p:nvSpPr>
        <p:spPr>
          <a:xfrm>
            <a:off x="3467595" y="2814452"/>
            <a:ext cx="439387" cy="1235034"/>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906982" y="3194461"/>
            <a:ext cx="1409168" cy="461665"/>
          </a:xfrm>
          <a:prstGeom prst="rect">
            <a:avLst/>
          </a:prstGeom>
          <a:noFill/>
        </p:spPr>
        <p:txBody>
          <a:bodyPr wrap="none" rtlCol="0">
            <a:spAutoFit/>
          </a:bodyPr>
          <a:lstStyle/>
          <a:p>
            <a:r>
              <a:rPr lang="en-US" sz="2400" b="1" dirty="0">
                <a:solidFill>
                  <a:srgbClr val="C00000"/>
                </a:solidFill>
                <a:latin typeface="Corbel" panose="020B0503020204020204" pitchFamily="34" charset="0"/>
              </a:rPr>
              <a:t>CIF Value</a:t>
            </a:r>
          </a:p>
        </p:txBody>
      </p:sp>
    </p:spTree>
    <p:extLst>
      <p:ext uri="{BB962C8B-B14F-4D97-AF65-F5344CB8AC3E}">
        <p14:creationId xmlns:p14="http://schemas.microsoft.com/office/powerpoint/2010/main" val="172939659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3F9-C7A8-4097-B090-AAE532599370}"/>
              </a:ext>
            </a:extLst>
          </p:cNvPr>
          <p:cNvSpPr>
            <a:spLocks noGrp="1"/>
          </p:cNvSpPr>
          <p:nvPr>
            <p:ph type="title"/>
          </p:nvPr>
        </p:nvSpPr>
        <p:spPr>
          <a:xfrm>
            <a:off x="1016000" y="4572000"/>
            <a:ext cx="10368280" cy="1600200"/>
          </a:xfrm>
        </p:spPr>
        <p:txBody>
          <a:bodyPr>
            <a:normAutofit/>
          </a:bodyPr>
          <a:lstStyle/>
          <a:p>
            <a:r>
              <a:rPr lang="en-US" sz="3600" b="1" dirty="0">
                <a:solidFill>
                  <a:schemeClr val="tx1"/>
                </a:solidFill>
                <a:latin typeface="Corbel" panose="020B0503020204020204" pitchFamily="34" charset="0"/>
              </a:rPr>
              <a:t>Unit Cost of Widgets Sold in the United States </a:t>
            </a:r>
            <a:br>
              <a:rPr lang="en-US" sz="3600" b="1" dirty="0">
                <a:solidFill>
                  <a:schemeClr val="tx1"/>
                </a:solidFill>
                <a:latin typeface="Corbel" panose="020B0503020204020204" pitchFamily="34" charset="0"/>
              </a:rPr>
            </a:br>
            <a:r>
              <a:rPr lang="en-US" sz="3600" b="1" dirty="0">
                <a:solidFill>
                  <a:schemeClr val="tx1"/>
                </a:solidFill>
                <a:latin typeface="Corbel" panose="020B0503020204020204" pitchFamily="34" charset="0"/>
              </a:rPr>
              <a:t>Prior to FTA Negotiations</a:t>
            </a:r>
          </a:p>
        </p:txBody>
      </p:sp>
      <p:graphicFrame>
        <p:nvGraphicFramePr>
          <p:cNvPr id="4" name="Content Placeholder 3">
            <a:extLst>
              <a:ext uri="{FF2B5EF4-FFF2-40B4-BE49-F238E27FC236}">
                <a16:creationId xmlns:a16="http://schemas.microsoft.com/office/drawing/2014/main" id="{E7F46EF1-51FB-40E4-83DE-A48B9A759995}"/>
              </a:ext>
            </a:extLst>
          </p:cNvPr>
          <p:cNvGraphicFramePr>
            <a:graphicFrameLocks noGrp="1"/>
          </p:cNvGraphicFramePr>
          <p:nvPr>
            <p:ph idx="1"/>
            <p:extLst>
              <p:ext uri="{D42A27DB-BD31-4B8C-83A1-F6EECF244321}">
                <p14:modId xmlns:p14="http://schemas.microsoft.com/office/powerpoint/2010/main" val="332975814"/>
              </p:ext>
            </p:extLst>
          </p:nvPr>
        </p:nvGraphicFramePr>
        <p:xfrm>
          <a:off x="1016001" y="640080"/>
          <a:ext cx="10078721" cy="4084320"/>
        </p:xfrm>
        <a:graphic>
          <a:graphicData uri="http://schemas.openxmlformats.org/drawingml/2006/table">
            <a:tbl>
              <a:tblPr firstRow="1" bandRow="1">
                <a:tableStyleId>{5C22544A-7EE6-4342-B048-85BDC9FD1C3A}</a:tableStyleId>
              </a:tblPr>
              <a:tblGrid>
                <a:gridCol w="2672801">
                  <a:extLst>
                    <a:ext uri="{9D8B030D-6E8A-4147-A177-3AD203B41FA5}">
                      <a16:colId xmlns:a16="http://schemas.microsoft.com/office/drawing/2014/main" val="2425151444"/>
                    </a:ext>
                  </a:extLst>
                </a:gridCol>
                <a:gridCol w="2468640">
                  <a:extLst>
                    <a:ext uri="{9D8B030D-6E8A-4147-A177-3AD203B41FA5}">
                      <a16:colId xmlns:a16="http://schemas.microsoft.com/office/drawing/2014/main" val="2987591456"/>
                    </a:ext>
                  </a:extLst>
                </a:gridCol>
                <a:gridCol w="2468640">
                  <a:extLst>
                    <a:ext uri="{9D8B030D-6E8A-4147-A177-3AD203B41FA5}">
                      <a16:colId xmlns:a16="http://schemas.microsoft.com/office/drawing/2014/main" val="2139376472"/>
                    </a:ext>
                  </a:extLst>
                </a:gridCol>
                <a:gridCol w="2468640">
                  <a:extLst>
                    <a:ext uri="{9D8B030D-6E8A-4147-A177-3AD203B41FA5}">
                      <a16:colId xmlns:a16="http://schemas.microsoft.com/office/drawing/2014/main" val="2054597348"/>
                    </a:ext>
                  </a:extLst>
                </a:gridCol>
              </a:tblGrid>
              <a:tr h="370840">
                <a:tc>
                  <a:txBody>
                    <a:bodyPr/>
                    <a:lstStyle/>
                    <a:p>
                      <a:endParaRPr lang="en-US" sz="2400" dirty="0">
                        <a:latin typeface="Corbel" panose="020B0503020204020204" pitchFamily="34" charset="0"/>
                      </a:endParaRPr>
                    </a:p>
                  </a:txBody>
                  <a:tcPr/>
                </a:tc>
                <a:tc>
                  <a:txBody>
                    <a:bodyPr/>
                    <a:lstStyle/>
                    <a:p>
                      <a:pPr algn="r"/>
                      <a:r>
                        <a:rPr lang="en-US" sz="2400" dirty="0">
                          <a:latin typeface="Corbel" panose="020B0503020204020204" pitchFamily="34" charset="0"/>
                        </a:rPr>
                        <a:t>United States</a:t>
                      </a:r>
                    </a:p>
                  </a:txBody>
                  <a:tcPr/>
                </a:tc>
                <a:tc>
                  <a:txBody>
                    <a:bodyPr/>
                    <a:lstStyle/>
                    <a:p>
                      <a:pPr algn="r"/>
                      <a:r>
                        <a:rPr lang="en-US" sz="2400" dirty="0">
                          <a:latin typeface="Corbel" panose="020B0503020204020204" pitchFamily="34" charset="0"/>
                        </a:rPr>
                        <a:t>Canada</a:t>
                      </a:r>
                    </a:p>
                  </a:txBody>
                  <a:tcPr/>
                </a:tc>
                <a:tc>
                  <a:txBody>
                    <a:bodyPr/>
                    <a:lstStyle/>
                    <a:p>
                      <a:pPr algn="r"/>
                      <a:r>
                        <a:rPr lang="en-US" sz="2400" dirty="0">
                          <a:latin typeface="Corbel" panose="020B0503020204020204" pitchFamily="34" charset="0"/>
                        </a:rPr>
                        <a:t>Mexico</a:t>
                      </a:r>
                    </a:p>
                  </a:txBody>
                  <a:tcPr/>
                </a:tc>
                <a:extLst>
                  <a:ext uri="{0D108BD9-81ED-4DB2-BD59-A6C34878D82A}">
                    <a16:rowId xmlns:a16="http://schemas.microsoft.com/office/drawing/2014/main" val="377753872"/>
                  </a:ext>
                </a:extLst>
              </a:tr>
              <a:tr h="370840">
                <a:tc>
                  <a:txBody>
                    <a:bodyPr/>
                    <a:lstStyle/>
                    <a:p>
                      <a:r>
                        <a:rPr lang="en-US" sz="2400" dirty="0">
                          <a:latin typeface="Corbel" panose="020B0503020204020204" pitchFamily="34" charset="0"/>
                        </a:rPr>
                        <a:t>Cost of Production</a:t>
                      </a: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extLst>
                  <a:ext uri="{0D108BD9-81ED-4DB2-BD59-A6C34878D82A}">
                    <a16:rowId xmlns:a16="http://schemas.microsoft.com/office/drawing/2014/main" val="3356738236"/>
                  </a:ext>
                </a:extLst>
              </a:tr>
              <a:tr h="370840">
                <a:tc>
                  <a:txBody>
                    <a:bodyPr/>
                    <a:lstStyle/>
                    <a:p>
                      <a:r>
                        <a:rPr lang="en-US" sz="2400" dirty="0">
                          <a:latin typeface="Corbel" panose="020B0503020204020204" pitchFamily="34" charset="0"/>
                        </a:rPr>
                        <a:t>    Widget parts</a:t>
                      </a:r>
                    </a:p>
                  </a:txBody>
                  <a:tcPr/>
                </a:tc>
                <a:tc>
                  <a:txBody>
                    <a:bodyPr/>
                    <a:lstStyle/>
                    <a:p>
                      <a:pPr algn="r"/>
                      <a:r>
                        <a:rPr lang="en-US" sz="2800" dirty="0">
                          <a:latin typeface="Corbel" panose="020B0503020204020204" pitchFamily="34" charset="0"/>
                        </a:rPr>
                        <a:t>$160</a:t>
                      </a:r>
                    </a:p>
                  </a:txBody>
                  <a:tcPr/>
                </a:tc>
                <a:tc>
                  <a:txBody>
                    <a:bodyPr/>
                    <a:lstStyle/>
                    <a:p>
                      <a:pPr algn="r"/>
                      <a:r>
                        <a:rPr lang="en-US" sz="2800" dirty="0">
                          <a:latin typeface="Corbel" panose="020B0503020204020204" pitchFamily="34" charset="0"/>
                        </a:rPr>
                        <a:t>$150</a:t>
                      </a:r>
                    </a:p>
                  </a:txBody>
                  <a:tcPr/>
                </a:tc>
                <a:tc>
                  <a:txBody>
                    <a:bodyPr/>
                    <a:lstStyle/>
                    <a:p>
                      <a:pPr algn="r"/>
                      <a:r>
                        <a:rPr lang="en-US" sz="2800" dirty="0">
                          <a:latin typeface="Corbel" panose="020B0503020204020204" pitchFamily="34" charset="0"/>
                        </a:rPr>
                        <a:t>$150</a:t>
                      </a:r>
                    </a:p>
                  </a:txBody>
                  <a:tcPr/>
                </a:tc>
                <a:extLst>
                  <a:ext uri="{0D108BD9-81ED-4DB2-BD59-A6C34878D82A}">
                    <a16:rowId xmlns:a16="http://schemas.microsoft.com/office/drawing/2014/main" val="1067945980"/>
                  </a:ext>
                </a:extLst>
              </a:tr>
              <a:tr h="370840">
                <a:tc>
                  <a:txBody>
                    <a:bodyPr/>
                    <a:lstStyle/>
                    <a:p>
                      <a:r>
                        <a:rPr lang="en-US" sz="2400" dirty="0">
                          <a:latin typeface="Corbel" panose="020B0503020204020204" pitchFamily="34" charset="0"/>
                        </a:rPr>
                        <a:t>    Labor</a:t>
                      </a:r>
                    </a:p>
                  </a:txBody>
                  <a:tcPr/>
                </a:tc>
                <a:tc>
                  <a:txBody>
                    <a:bodyPr/>
                    <a:lstStyle/>
                    <a:p>
                      <a:pPr algn="r"/>
                      <a:r>
                        <a:rPr lang="en-US" sz="2800" dirty="0">
                          <a:latin typeface="Corbel" panose="020B0503020204020204" pitchFamily="34" charset="0"/>
                        </a:rPr>
                        <a:t>$115</a:t>
                      </a:r>
                    </a:p>
                  </a:txBody>
                  <a:tcPr/>
                </a:tc>
                <a:tc>
                  <a:txBody>
                    <a:bodyPr/>
                    <a:lstStyle/>
                    <a:p>
                      <a:pPr algn="r"/>
                      <a:r>
                        <a:rPr lang="en-US" sz="2800" dirty="0">
                          <a:latin typeface="Corbel" panose="020B0503020204020204" pitchFamily="34" charset="0"/>
                        </a:rPr>
                        <a:t>$100</a:t>
                      </a:r>
                    </a:p>
                  </a:txBody>
                  <a:tcPr/>
                </a:tc>
                <a:tc>
                  <a:txBody>
                    <a:bodyPr/>
                    <a:lstStyle/>
                    <a:p>
                      <a:pPr algn="r"/>
                      <a:r>
                        <a:rPr lang="en-US" sz="2800" dirty="0">
                          <a:latin typeface="Corbel" panose="020B0503020204020204" pitchFamily="34" charset="0"/>
                        </a:rPr>
                        <a:t>$50</a:t>
                      </a:r>
                    </a:p>
                  </a:txBody>
                  <a:tcPr/>
                </a:tc>
                <a:extLst>
                  <a:ext uri="{0D108BD9-81ED-4DB2-BD59-A6C34878D82A}">
                    <a16:rowId xmlns:a16="http://schemas.microsoft.com/office/drawing/2014/main" val="2296784296"/>
                  </a:ext>
                </a:extLst>
              </a:tr>
              <a:tr h="370840">
                <a:tc>
                  <a:txBody>
                    <a:bodyPr/>
                    <a:lstStyle/>
                    <a:p>
                      <a:r>
                        <a:rPr lang="en-US" sz="2400" i="1" dirty="0">
                          <a:latin typeface="Corbel" panose="020B0503020204020204" pitchFamily="34" charset="0"/>
                        </a:rPr>
                        <a:t>Subtotal</a:t>
                      </a:r>
                    </a:p>
                  </a:txBody>
                  <a:tcPr/>
                </a:tc>
                <a:tc>
                  <a:txBody>
                    <a:bodyPr/>
                    <a:lstStyle/>
                    <a:p>
                      <a:pPr algn="r"/>
                      <a:r>
                        <a:rPr lang="en-US" sz="2800" i="1" dirty="0">
                          <a:latin typeface="Corbel" panose="020B0503020204020204" pitchFamily="34" charset="0"/>
                        </a:rPr>
                        <a:t>$275</a:t>
                      </a:r>
                    </a:p>
                  </a:txBody>
                  <a:tcPr/>
                </a:tc>
                <a:tc>
                  <a:txBody>
                    <a:bodyPr/>
                    <a:lstStyle/>
                    <a:p>
                      <a:pPr algn="r"/>
                      <a:r>
                        <a:rPr lang="en-US" sz="2800" i="1" dirty="0">
                          <a:latin typeface="Corbel" panose="020B0503020204020204" pitchFamily="34" charset="0"/>
                        </a:rPr>
                        <a:t>$250</a:t>
                      </a:r>
                    </a:p>
                  </a:txBody>
                  <a:tcPr/>
                </a:tc>
                <a:tc>
                  <a:txBody>
                    <a:bodyPr/>
                    <a:lstStyle/>
                    <a:p>
                      <a:pPr algn="r"/>
                      <a:r>
                        <a:rPr lang="en-US" sz="2800" i="1" dirty="0">
                          <a:latin typeface="Corbel" panose="020B0503020204020204" pitchFamily="34" charset="0"/>
                        </a:rPr>
                        <a:t>$200</a:t>
                      </a:r>
                    </a:p>
                  </a:txBody>
                  <a:tcPr/>
                </a:tc>
                <a:extLst>
                  <a:ext uri="{0D108BD9-81ED-4DB2-BD59-A6C34878D82A}">
                    <a16:rowId xmlns:a16="http://schemas.microsoft.com/office/drawing/2014/main" val="507778215"/>
                  </a:ext>
                </a:extLst>
              </a:tr>
              <a:tr h="370840">
                <a:tc>
                  <a:txBody>
                    <a:bodyPr/>
                    <a:lstStyle/>
                    <a:p>
                      <a:r>
                        <a:rPr lang="en-US" sz="2400" dirty="0">
                          <a:latin typeface="Corbel" panose="020B0503020204020204" pitchFamily="34" charset="0"/>
                        </a:rPr>
                        <a:t>MFN Tariff (30%)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$75</a:t>
                      </a:r>
                    </a:p>
                  </a:txBody>
                  <a:tcPr/>
                </a:tc>
                <a:tc>
                  <a:txBody>
                    <a:bodyPr/>
                    <a:lstStyle/>
                    <a:p>
                      <a:pPr algn="r"/>
                      <a:r>
                        <a:rPr lang="en-US" sz="2800" dirty="0">
                          <a:latin typeface="Corbel" panose="020B0503020204020204" pitchFamily="34" charset="0"/>
                        </a:rPr>
                        <a:t>$60</a:t>
                      </a:r>
                    </a:p>
                  </a:txBody>
                  <a:tcPr/>
                </a:tc>
                <a:extLst>
                  <a:ext uri="{0D108BD9-81ED-4DB2-BD59-A6C34878D82A}">
                    <a16:rowId xmlns:a16="http://schemas.microsoft.com/office/drawing/2014/main" val="380834892"/>
                  </a:ext>
                </a:extLst>
              </a:tr>
              <a:tr h="370840">
                <a:tc>
                  <a:txBody>
                    <a:bodyPr/>
                    <a:lstStyle/>
                    <a:p>
                      <a:r>
                        <a:rPr lang="en-US" sz="2400" dirty="0">
                          <a:latin typeface="Corbel" panose="020B0503020204020204" pitchFamily="34" charset="0"/>
                        </a:rPr>
                        <a:t>Shipping to USA</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$20</a:t>
                      </a:r>
                    </a:p>
                  </a:txBody>
                  <a:tcPr/>
                </a:tc>
                <a:tc>
                  <a:txBody>
                    <a:bodyPr/>
                    <a:lstStyle/>
                    <a:p>
                      <a:pPr algn="r"/>
                      <a:r>
                        <a:rPr lang="en-US" sz="2800" dirty="0">
                          <a:latin typeface="Corbel" panose="020B0503020204020204" pitchFamily="34" charset="0"/>
                        </a:rPr>
                        <a:t>$25</a:t>
                      </a:r>
                    </a:p>
                  </a:txBody>
                  <a:tcPr/>
                </a:tc>
                <a:extLst>
                  <a:ext uri="{0D108BD9-81ED-4DB2-BD59-A6C34878D82A}">
                    <a16:rowId xmlns:a16="http://schemas.microsoft.com/office/drawing/2014/main" val="3675936681"/>
                  </a:ext>
                </a:extLst>
              </a:tr>
              <a:tr h="370840">
                <a:tc>
                  <a:txBody>
                    <a:bodyPr/>
                    <a:lstStyle/>
                    <a:p>
                      <a:r>
                        <a:rPr lang="en-US" sz="2400" dirty="0">
                          <a:latin typeface="Corbel" panose="020B0503020204020204" pitchFamily="34" charset="0"/>
                        </a:rPr>
                        <a:t>Total Landed Cost</a:t>
                      </a:r>
                    </a:p>
                  </a:txBody>
                  <a:tcPr/>
                </a:tc>
                <a:tc>
                  <a:txBody>
                    <a:bodyPr/>
                    <a:lstStyle/>
                    <a:p>
                      <a:pPr algn="r"/>
                      <a:r>
                        <a:rPr lang="en-US" sz="2800" dirty="0">
                          <a:latin typeface="Corbel" panose="020B0503020204020204" pitchFamily="34" charset="0"/>
                        </a:rPr>
                        <a:t>$275</a:t>
                      </a:r>
                    </a:p>
                  </a:txBody>
                  <a:tcPr/>
                </a:tc>
                <a:tc>
                  <a:txBody>
                    <a:bodyPr/>
                    <a:lstStyle/>
                    <a:p>
                      <a:pPr algn="r"/>
                      <a:r>
                        <a:rPr lang="en-US" sz="2800" dirty="0">
                          <a:latin typeface="Corbel" panose="020B0503020204020204" pitchFamily="34" charset="0"/>
                        </a:rPr>
                        <a:t>$345</a:t>
                      </a:r>
                    </a:p>
                  </a:txBody>
                  <a:tcPr/>
                </a:tc>
                <a:tc>
                  <a:txBody>
                    <a:bodyPr/>
                    <a:lstStyle/>
                    <a:p>
                      <a:pPr algn="r"/>
                      <a:r>
                        <a:rPr lang="en-US" sz="2800" dirty="0">
                          <a:latin typeface="Corbel" panose="020B0503020204020204" pitchFamily="34" charset="0"/>
                        </a:rPr>
                        <a:t>$285</a:t>
                      </a:r>
                    </a:p>
                  </a:txBody>
                  <a:tcPr/>
                </a:tc>
                <a:extLst>
                  <a:ext uri="{0D108BD9-81ED-4DB2-BD59-A6C34878D82A}">
                    <a16:rowId xmlns:a16="http://schemas.microsoft.com/office/drawing/2014/main" val="806534845"/>
                  </a:ext>
                </a:extLst>
              </a:tr>
            </a:tbl>
          </a:graphicData>
        </a:graphic>
      </p:graphicFrame>
      <p:sp>
        <p:nvSpPr>
          <p:cNvPr id="5" name="Rectangle 4">
            <a:extLst>
              <a:ext uri="{FF2B5EF4-FFF2-40B4-BE49-F238E27FC236}">
                <a16:creationId xmlns:a16="http://schemas.microsoft.com/office/drawing/2014/main" id="{718519EB-221D-4DC9-B340-DCAA26D01E19}"/>
              </a:ext>
            </a:extLst>
          </p:cNvPr>
          <p:cNvSpPr/>
          <p:nvPr/>
        </p:nvSpPr>
        <p:spPr>
          <a:xfrm>
            <a:off x="3624941" y="4771935"/>
            <a:ext cx="7335983" cy="1813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BDBAAE3-51B8-490B-8ADE-E01067A06AF6}"/>
              </a:ext>
            </a:extLst>
          </p:cNvPr>
          <p:cNvSpPr txBox="1"/>
          <p:nvPr/>
        </p:nvSpPr>
        <p:spPr>
          <a:xfrm>
            <a:off x="3848099" y="4832895"/>
            <a:ext cx="7112826" cy="1646605"/>
          </a:xfrm>
          <a:prstGeom prst="rect">
            <a:avLst/>
          </a:prstGeom>
          <a:noFill/>
        </p:spPr>
        <p:txBody>
          <a:bodyPr wrap="square" rtlCol="0">
            <a:spAutoFit/>
          </a:bodyPr>
          <a:lstStyle/>
          <a:p>
            <a:pPr>
              <a:spcAft>
                <a:spcPts val="600"/>
              </a:spcAft>
            </a:pPr>
            <a:r>
              <a:rPr lang="en-US" sz="2400" b="1" dirty="0">
                <a:solidFill>
                  <a:schemeClr val="bg1"/>
                </a:solidFill>
                <a:latin typeface="Corbel" panose="020B0503020204020204" pitchFamily="34" charset="0"/>
              </a:rPr>
              <a:t>Considered in the abstract (i.e., not counting tariffs and shipping), which of these countries is the most competitive in the production of widgets?</a:t>
            </a:r>
          </a:p>
          <a:p>
            <a:r>
              <a:rPr lang="en-US" sz="2400" b="1" dirty="0">
                <a:solidFill>
                  <a:schemeClr val="bg1"/>
                </a:solidFill>
                <a:latin typeface="Corbel" panose="020B0503020204020204" pitchFamily="34" charset="0"/>
              </a:rPr>
              <a:t>Which country is least competitive?</a:t>
            </a:r>
          </a:p>
        </p:txBody>
      </p:sp>
      <p:sp>
        <p:nvSpPr>
          <p:cNvPr id="7" name="Rectangle 6">
            <a:extLst>
              <a:ext uri="{FF2B5EF4-FFF2-40B4-BE49-F238E27FC236}">
                <a16:creationId xmlns:a16="http://schemas.microsoft.com/office/drawing/2014/main" id="{24CA4EB2-F6C6-4F08-A040-0F0E8F9CE7BB}"/>
              </a:ext>
            </a:extLst>
          </p:cNvPr>
          <p:cNvSpPr/>
          <p:nvPr/>
        </p:nvSpPr>
        <p:spPr>
          <a:xfrm>
            <a:off x="8732520" y="1480094"/>
            <a:ext cx="3188524" cy="2784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25C6589-3DB3-4D60-945B-ECC787C57715}"/>
              </a:ext>
            </a:extLst>
          </p:cNvPr>
          <p:cNvSpPr txBox="1"/>
          <p:nvPr/>
        </p:nvSpPr>
        <p:spPr>
          <a:xfrm>
            <a:off x="8869679" y="1541055"/>
            <a:ext cx="3051365" cy="2677656"/>
          </a:xfrm>
          <a:prstGeom prst="rect">
            <a:avLst/>
          </a:prstGeom>
          <a:noFill/>
        </p:spPr>
        <p:txBody>
          <a:bodyPr wrap="square" rtlCol="0">
            <a:spAutoFit/>
          </a:bodyPr>
          <a:lstStyle/>
          <a:p>
            <a:pPr>
              <a:spcAft>
                <a:spcPts val="600"/>
              </a:spcAft>
            </a:pPr>
            <a:r>
              <a:rPr lang="en-US" sz="2400" b="1" dirty="0">
                <a:solidFill>
                  <a:schemeClr val="bg1"/>
                </a:solidFill>
                <a:latin typeface="Corbel" panose="020B0503020204020204" pitchFamily="34" charset="0"/>
              </a:rPr>
              <a:t>What happens when the least-competitive country concludes an FTA that places the most competitive country at a disadvantage?</a:t>
            </a:r>
          </a:p>
        </p:txBody>
      </p:sp>
    </p:spTree>
    <p:extLst>
      <p:ext uri="{BB962C8B-B14F-4D97-AF65-F5344CB8AC3E}">
        <p14:creationId xmlns:p14="http://schemas.microsoft.com/office/powerpoint/2010/main" val="9171237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3F9-C7A8-4097-B090-AAE532599370}"/>
              </a:ext>
            </a:extLst>
          </p:cNvPr>
          <p:cNvSpPr>
            <a:spLocks noGrp="1"/>
          </p:cNvSpPr>
          <p:nvPr>
            <p:ph type="title"/>
          </p:nvPr>
        </p:nvSpPr>
        <p:spPr>
          <a:xfrm>
            <a:off x="1016000" y="4572000"/>
            <a:ext cx="10368280" cy="1600200"/>
          </a:xfrm>
        </p:spPr>
        <p:txBody>
          <a:bodyPr>
            <a:normAutofit/>
          </a:bodyPr>
          <a:lstStyle/>
          <a:p>
            <a:r>
              <a:rPr lang="en-US" sz="3600" b="1" dirty="0">
                <a:solidFill>
                  <a:schemeClr val="tx1"/>
                </a:solidFill>
                <a:latin typeface="Corbel" panose="020B0503020204020204" pitchFamily="34" charset="0"/>
              </a:rPr>
              <a:t>Unit Cost of Widgets Sold in the United States </a:t>
            </a:r>
            <a:br>
              <a:rPr lang="en-US" sz="3600" b="1" dirty="0">
                <a:solidFill>
                  <a:schemeClr val="tx1"/>
                </a:solidFill>
                <a:latin typeface="Corbel" panose="020B0503020204020204" pitchFamily="34" charset="0"/>
              </a:rPr>
            </a:br>
            <a:r>
              <a:rPr lang="en-US" sz="3600" b="1" dirty="0">
                <a:solidFill>
                  <a:schemeClr val="tx1"/>
                </a:solidFill>
                <a:latin typeface="Corbel" panose="020B0503020204020204" pitchFamily="34" charset="0"/>
              </a:rPr>
              <a:t>After the U.S.-Canada FTA Enters into Effect</a:t>
            </a:r>
          </a:p>
        </p:txBody>
      </p:sp>
      <p:graphicFrame>
        <p:nvGraphicFramePr>
          <p:cNvPr id="4" name="Content Placeholder 3">
            <a:extLst>
              <a:ext uri="{FF2B5EF4-FFF2-40B4-BE49-F238E27FC236}">
                <a16:creationId xmlns:a16="http://schemas.microsoft.com/office/drawing/2014/main" id="{E7F46EF1-51FB-40E4-83DE-A48B9A759995}"/>
              </a:ext>
            </a:extLst>
          </p:cNvPr>
          <p:cNvGraphicFramePr>
            <a:graphicFrameLocks noGrp="1"/>
          </p:cNvGraphicFramePr>
          <p:nvPr>
            <p:ph idx="1"/>
            <p:extLst>
              <p:ext uri="{D42A27DB-BD31-4B8C-83A1-F6EECF244321}">
                <p14:modId xmlns:p14="http://schemas.microsoft.com/office/powerpoint/2010/main" val="2244121819"/>
              </p:ext>
            </p:extLst>
          </p:nvPr>
        </p:nvGraphicFramePr>
        <p:xfrm>
          <a:off x="1016001" y="640080"/>
          <a:ext cx="10078721" cy="4084320"/>
        </p:xfrm>
        <a:graphic>
          <a:graphicData uri="http://schemas.openxmlformats.org/drawingml/2006/table">
            <a:tbl>
              <a:tblPr firstRow="1" bandRow="1">
                <a:tableStyleId>{5C22544A-7EE6-4342-B048-85BDC9FD1C3A}</a:tableStyleId>
              </a:tblPr>
              <a:tblGrid>
                <a:gridCol w="2672801">
                  <a:extLst>
                    <a:ext uri="{9D8B030D-6E8A-4147-A177-3AD203B41FA5}">
                      <a16:colId xmlns:a16="http://schemas.microsoft.com/office/drawing/2014/main" val="2425151444"/>
                    </a:ext>
                  </a:extLst>
                </a:gridCol>
                <a:gridCol w="2468640">
                  <a:extLst>
                    <a:ext uri="{9D8B030D-6E8A-4147-A177-3AD203B41FA5}">
                      <a16:colId xmlns:a16="http://schemas.microsoft.com/office/drawing/2014/main" val="2987591456"/>
                    </a:ext>
                  </a:extLst>
                </a:gridCol>
                <a:gridCol w="2468640">
                  <a:extLst>
                    <a:ext uri="{9D8B030D-6E8A-4147-A177-3AD203B41FA5}">
                      <a16:colId xmlns:a16="http://schemas.microsoft.com/office/drawing/2014/main" val="2139376472"/>
                    </a:ext>
                  </a:extLst>
                </a:gridCol>
                <a:gridCol w="2468640">
                  <a:extLst>
                    <a:ext uri="{9D8B030D-6E8A-4147-A177-3AD203B41FA5}">
                      <a16:colId xmlns:a16="http://schemas.microsoft.com/office/drawing/2014/main" val="2054597348"/>
                    </a:ext>
                  </a:extLst>
                </a:gridCol>
              </a:tblGrid>
              <a:tr h="370840">
                <a:tc>
                  <a:txBody>
                    <a:bodyPr/>
                    <a:lstStyle/>
                    <a:p>
                      <a:endParaRPr lang="en-US" sz="2400" dirty="0">
                        <a:latin typeface="Corbel" panose="020B0503020204020204" pitchFamily="34" charset="0"/>
                      </a:endParaRPr>
                    </a:p>
                  </a:txBody>
                  <a:tcPr/>
                </a:tc>
                <a:tc>
                  <a:txBody>
                    <a:bodyPr/>
                    <a:lstStyle/>
                    <a:p>
                      <a:pPr algn="r"/>
                      <a:r>
                        <a:rPr lang="en-US" sz="2400" dirty="0">
                          <a:latin typeface="Corbel" panose="020B0503020204020204" pitchFamily="34" charset="0"/>
                        </a:rPr>
                        <a:t>United States</a:t>
                      </a:r>
                    </a:p>
                  </a:txBody>
                  <a:tcPr/>
                </a:tc>
                <a:tc>
                  <a:txBody>
                    <a:bodyPr/>
                    <a:lstStyle/>
                    <a:p>
                      <a:pPr algn="r"/>
                      <a:r>
                        <a:rPr lang="en-US" sz="2400" dirty="0">
                          <a:latin typeface="Corbel" panose="020B0503020204020204" pitchFamily="34" charset="0"/>
                        </a:rPr>
                        <a:t>Canada</a:t>
                      </a:r>
                    </a:p>
                  </a:txBody>
                  <a:tcPr/>
                </a:tc>
                <a:tc>
                  <a:txBody>
                    <a:bodyPr/>
                    <a:lstStyle/>
                    <a:p>
                      <a:pPr algn="r"/>
                      <a:r>
                        <a:rPr lang="en-US" sz="2400" dirty="0">
                          <a:latin typeface="Corbel" panose="020B0503020204020204" pitchFamily="34" charset="0"/>
                        </a:rPr>
                        <a:t>Mexico</a:t>
                      </a:r>
                    </a:p>
                  </a:txBody>
                  <a:tcPr/>
                </a:tc>
                <a:extLst>
                  <a:ext uri="{0D108BD9-81ED-4DB2-BD59-A6C34878D82A}">
                    <a16:rowId xmlns:a16="http://schemas.microsoft.com/office/drawing/2014/main" val="377753872"/>
                  </a:ext>
                </a:extLst>
              </a:tr>
              <a:tr h="370840">
                <a:tc>
                  <a:txBody>
                    <a:bodyPr/>
                    <a:lstStyle/>
                    <a:p>
                      <a:r>
                        <a:rPr lang="en-US" sz="2400" dirty="0">
                          <a:latin typeface="Corbel" panose="020B0503020204020204" pitchFamily="34" charset="0"/>
                        </a:rPr>
                        <a:t>Cost of Production</a:t>
                      </a: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extLst>
                  <a:ext uri="{0D108BD9-81ED-4DB2-BD59-A6C34878D82A}">
                    <a16:rowId xmlns:a16="http://schemas.microsoft.com/office/drawing/2014/main" val="3356738236"/>
                  </a:ext>
                </a:extLst>
              </a:tr>
              <a:tr h="370840">
                <a:tc>
                  <a:txBody>
                    <a:bodyPr/>
                    <a:lstStyle/>
                    <a:p>
                      <a:r>
                        <a:rPr lang="en-US" sz="2400" dirty="0">
                          <a:latin typeface="Corbel" panose="020B0503020204020204" pitchFamily="34" charset="0"/>
                        </a:rPr>
                        <a:t>    Widget parts</a:t>
                      </a:r>
                    </a:p>
                  </a:txBody>
                  <a:tcPr/>
                </a:tc>
                <a:tc>
                  <a:txBody>
                    <a:bodyPr/>
                    <a:lstStyle/>
                    <a:p>
                      <a:pPr algn="r"/>
                      <a:r>
                        <a:rPr lang="en-US" sz="2800" dirty="0">
                          <a:latin typeface="Corbel" panose="020B0503020204020204" pitchFamily="34" charset="0"/>
                        </a:rPr>
                        <a:t>$160</a:t>
                      </a:r>
                    </a:p>
                  </a:txBody>
                  <a:tcPr/>
                </a:tc>
                <a:tc>
                  <a:txBody>
                    <a:bodyPr/>
                    <a:lstStyle/>
                    <a:p>
                      <a:pPr algn="r"/>
                      <a:r>
                        <a:rPr lang="en-US" sz="2800" dirty="0">
                          <a:latin typeface="Corbel" panose="020B0503020204020204" pitchFamily="34" charset="0"/>
                        </a:rPr>
                        <a:t>$150</a:t>
                      </a:r>
                    </a:p>
                  </a:txBody>
                  <a:tcPr/>
                </a:tc>
                <a:tc>
                  <a:txBody>
                    <a:bodyPr/>
                    <a:lstStyle/>
                    <a:p>
                      <a:pPr algn="r"/>
                      <a:r>
                        <a:rPr lang="en-US" sz="2800" dirty="0">
                          <a:latin typeface="Corbel" panose="020B0503020204020204" pitchFamily="34" charset="0"/>
                        </a:rPr>
                        <a:t>$150</a:t>
                      </a:r>
                    </a:p>
                  </a:txBody>
                  <a:tcPr/>
                </a:tc>
                <a:extLst>
                  <a:ext uri="{0D108BD9-81ED-4DB2-BD59-A6C34878D82A}">
                    <a16:rowId xmlns:a16="http://schemas.microsoft.com/office/drawing/2014/main" val="1067945980"/>
                  </a:ext>
                </a:extLst>
              </a:tr>
              <a:tr h="370840">
                <a:tc>
                  <a:txBody>
                    <a:bodyPr/>
                    <a:lstStyle/>
                    <a:p>
                      <a:r>
                        <a:rPr lang="en-US" sz="2400" dirty="0">
                          <a:latin typeface="Corbel" panose="020B0503020204020204" pitchFamily="34" charset="0"/>
                        </a:rPr>
                        <a:t>    Labor</a:t>
                      </a:r>
                    </a:p>
                  </a:txBody>
                  <a:tcPr/>
                </a:tc>
                <a:tc>
                  <a:txBody>
                    <a:bodyPr/>
                    <a:lstStyle/>
                    <a:p>
                      <a:pPr algn="r"/>
                      <a:r>
                        <a:rPr lang="en-US" sz="2800" dirty="0">
                          <a:latin typeface="Corbel" panose="020B0503020204020204" pitchFamily="34" charset="0"/>
                        </a:rPr>
                        <a:t>$115</a:t>
                      </a:r>
                    </a:p>
                  </a:txBody>
                  <a:tcPr/>
                </a:tc>
                <a:tc>
                  <a:txBody>
                    <a:bodyPr/>
                    <a:lstStyle/>
                    <a:p>
                      <a:pPr algn="r"/>
                      <a:r>
                        <a:rPr lang="en-US" sz="2800" dirty="0">
                          <a:latin typeface="Corbel" panose="020B0503020204020204" pitchFamily="34" charset="0"/>
                        </a:rPr>
                        <a:t>$100</a:t>
                      </a:r>
                    </a:p>
                  </a:txBody>
                  <a:tcPr/>
                </a:tc>
                <a:tc>
                  <a:txBody>
                    <a:bodyPr/>
                    <a:lstStyle/>
                    <a:p>
                      <a:pPr algn="r"/>
                      <a:r>
                        <a:rPr lang="en-US" sz="2800" dirty="0">
                          <a:latin typeface="Corbel" panose="020B0503020204020204" pitchFamily="34" charset="0"/>
                        </a:rPr>
                        <a:t>$50</a:t>
                      </a:r>
                    </a:p>
                  </a:txBody>
                  <a:tcPr/>
                </a:tc>
                <a:extLst>
                  <a:ext uri="{0D108BD9-81ED-4DB2-BD59-A6C34878D82A}">
                    <a16:rowId xmlns:a16="http://schemas.microsoft.com/office/drawing/2014/main" val="2296784296"/>
                  </a:ext>
                </a:extLst>
              </a:tr>
              <a:tr h="370840">
                <a:tc>
                  <a:txBody>
                    <a:bodyPr/>
                    <a:lstStyle/>
                    <a:p>
                      <a:r>
                        <a:rPr lang="en-US" sz="2400" i="1" dirty="0">
                          <a:latin typeface="Corbel" panose="020B0503020204020204" pitchFamily="34" charset="0"/>
                        </a:rPr>
                        <a:t>Subtotal</a:t>
                      </a:r>
                    </a:p>
                  </a:txBody>
                  <a:tcPr/>
                </a:tc>
                <a:tc>
                  <a:txBody>
                    <a:bodyPr/>
                    <a:lstStyle/>
                    <a:p>
                      <a:pPr algn="r"/>
                      <a:r>
                        <a:rPr lang="en-US" sz="2800" i="1" dirty="0">
                          <a:latin typeface="Corbel" panose="020B0503020204020204" pitchFamily="34" charset="0"/>
                        </a:rPr>
                        <a:t>$275</a:t>
                      </a:r>
                    </a:p>
                  </a:txBody>
                  <a:tcPr/>
                </a:tc>
                <a:tc>
                  <a:txBody>
                    <a:bodyPr/>
                    <a:lstStyle/>
                    <a:p>
                      <a:pPr algn="r"/>
                      <a:r>
                        <a:rPr lang="en-US" sz="2800" i="1" dirty="0">
                          <a:latin typeface="Corbel" panose="020B0503020204020204" pitchFamily="34" charset="0"/>
                        </a:rPr>
                        <a:t>$250</a:t>
                      </a:r>
                    </a:p>
                  </a:txBody>
                  <a:tcPr/>
                </a:tc>
                <a:tc>
                  <a:txBody>
                    <a:bodyPr/>
                    <a:lstStyle/>
                    <a:p>
                      <a:pPr algn="r"/>
                      <a:r>
                        <a:rPr lang="en-US" sz="2800" i="1" dirty="0">
                          <a:latin typeface="Corbel" panose="020B0503020204020204" pitchFamily="34" charset="0"/>
                        </a:rPr>
                        <a:t>$200</a:t>
                      </a:r>
                    </a:p>
                  </a:txBody>
                  <a:tcPr/>
                </a:tc>
                <a:extLst>
                  <a:ext uri="{0D108BD9-81ED-4DB2-BD59-A6C34878D82A}">
                    <a16:rowId xmlns:a16="http://schemas.microsoft.com/office/drawing/2014/main" val="507778215"/>
                  </a:ext>
                </a:extLst>
              </a:tr>
              <a:tr h="370840">
                <a:tc>
                  <a:txBody>
                    <a:bodyPr/>
                    <a:lstStyle/>
                    <a:p>
                      <a:r>
                        <a:rPr lang="en-US" sz="2400" dirty="0">
                          <a:latin typeface="Corbel" panose="020B0503020204020204" pitchFamily="34" charset="0"/>
                        </a:rPr>
                        <a:t>MFN Tariff (30%)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$60</a:t>
                      </a:r>
                    </a:p>
                  </a:txBody>
                  <a:tcPr/>
                </a:tc>
                <a:extLst>
                  <a:ext uri="{0D108BD9-81ED-4DB2-BD59-A6C34878D82A}">
                    <a16:rowId xmlns:a16="http://schemas.microsoft.com/office/drawing/2014/main" val="380834892"/>
                  </a:ext>
                </a:extLst>
              </a:tr>
              <a:tr h="370840">
                <a:tc>
                  <a:txBody>
                    <a:bodyPr/>
                    <a:lstStyle/>
                    <a:p>
                      <a:r>
                        <a:rPr lang="en-US" sz="2400" dirty="0">
                          <a:latin typeface="Corbel" panose="020B0503020204020204" pitchFamily="34" charset="0"/>
                        </a:rPr>
                        <a:t>Shipping to USA</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$20</a:t>
                      </a:r>
                    </a:p>
                  </a:txBody>
                  <a:tcPr/>
                </a:tc>
                <a:tc>
                  <a:txBody>
                    <a:bodyPr/>
                    <a:lstStyle/>
                    <a:p>
                      <a:pPr algn="r"/>
                      <a:r>
                        <a:rPr lang="en-US" sz="2800" dirty="0">
                          <a:latin typeface="Corbel" panose="020B0503020204020204" pitchFamily="34" charset="0"/>
                        </a:rPr>
                        <a:t>$25</a:t>
                      </a:r>
                    </a:p>
                  </a:txBody>
                  <a:tcPr/>
                </a:tc>
                <a:extLst>
                  <a:ext uri="{0D108BD9-81ED-4DB2-BD59-A6C34878D82A}">
                    <a16:rowId xmlns:a16="http://schemas.microsoft.com/office/drawing/2014/main" val="3675936681"/>
                  </a:ext>
                </a:extLst>
              </a:tr>
              <a:tr h="370840">
                <a:tc>
                  <a:txBody>
                    <a:bodyPr/>
                    <a:lstStyle/>
                    <a:p>
                      <a:r>
                        <a:rPr lang="en-US" sz="2400" dirty="0">
                          <a:latin typeface="Corbel" panose="020B0503020204020204" pitchFamily="34" charset="0"/>
                        </a:rPr>
                        <a:t>Total Landed Cost</a:t>
                      </a:r>
                    </a:p>
                  </a:txBody>
                  <a:tcPr/>
                </a:tc>
                <a:tc>
                  <a:txBody>
                    <a:bodyPr/>
                    <a:lstStyle/>
                    <a:p>
                      <a:pPr algn="r"/>
                      <a:r>
                        <a:rPr lang="en-US" sz="2800" dirty="0">
                          <a:latin typeface="Corbel" panose="020B0503020204020204" pitchFamily="34" charset="0"/>
                        </a:rPr>
                        <a:t>$275</a:t>
                      </a:r>
                    </a:p>
                  </a:txBody>
                  <a:tcPr/>
                </a:tc>
                <a:tc>
                  <a:txBody>
                    <a:bodyPr/>
                    <a:lstStyle/>
                    <a:p>
                      <a:pPr algn="r"/>
                      <a:r>
                        <a:rPr lang="en-US" sz="2800" dirty="0">
                          <a:latin typeface="Corbel" panose="020B0503020204020204" pitchFamily="34" charset="0"/>
                        </a:rPr>
                        <a:t>$270</a:t>
                      </a:r>
                    </a:p>
                  </a:txBody>
                  <a:tcPr/>
                </a:tc>
                <a:tc>
                  <a:txBody>
                    <a:bodyPr/>
                    <a:lstStyle/>
                    <a:p>
                      <a:pPr algn="r"/>
                      <a:r>
                        <a:rPr lang="en-US" sz="2800" dirty="0">
                          <a:latin typeface="Corbel" panose="020B0503020204020204" pitchFamily="34" charset="0"/>
                        </a:rPr>
                        <a:t>$285</a:t>
                      </a:r>
                    </a:p>
                  </a:txBody>
                  <a:tcPr/>
                </a:tc>
                <a:extLst>
                  <a:ext uri="{0D108BD9-81ED-4DB2-BD59-A6C34878D82A}">
                    <a16:rowId xmlns:a16="http://schemas.microsoft.com/office/drawing/2014/main" val="806534845"/>
                  </a:ext>
                </a:extLst>
              </a:tr>
            </a:tbl>
          </a:graphicData>
        </a:graphic>
      </p:graphicFrame>
    </p:spTree>
    <p:extLst>
      <p:ext uri="{BB962C8B-B14F-4D97-AF65-F5344CB8AC3E}">
        <p14:creationId xmlns:p14="http://schemas.microsoft.com/office/powerpoint/2010/main" val="1257345564"/>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3F9-C7A8-4097-B090-AAE532599370}"/>
              </a:ext>
            </a:extLst>
          </p:cNvPr>
          <p:cNvSpPr>
            <a:spLocks noGrp="1"/>
          </p:cNvSpPr>
          <p:nvPr>
            <p:ph type="title"/>
          </p:nvPr>
        </p:nvSpPr>
        <p:spPr>
          <a:xfrm>
            <a:off x="1016000" y="4572000"/>
            <a:ext cx="10368280" cy="1600200"/>
          </a:xfrm>
        </p:spPr>
        <p:txBody>
          <a:bodyPr>
            <a:normAutofit/>
          </a:bodyPr>
          <a:lstStyle/>
          <a:p>
            <a:r>
              <a:rPr lang="en-US" sz="3600" b="1" dirty="0">
                <a:solidFill>
                  <a:schemeClr val="tx1"/>
                </a:solidFill>
                <a:latin typeface="Corbel" panose="020B0503020204020204" pitchFamily="34" charset="0"/>
              </a:rPr>
              <a:t>Unit Cost of Widgets Sold in the United States </a:t>
            </a:r>
            <a:br>
              <a:rPr lang="en-US" sz="3600" b="1" dirty="0">
                <a:solidFill>
                  <a:schemeClr val="tx1"/>
                </a:solidFill>
                <a:latin typeface="Corbel" panose="020B0503020204020204" pitchFamily="34" charset="0"/>
              </a:rPr>
            </a:br>
            <a:r>
              <a:rPr lang="en-US" sz="3600" b="1" dirty="0">
                <a:solidFill>
                  <a:schemeClr val="tx1"/>
                </a:solidFill>
                <a:latin typeface="Corbel" panose="020B0503020204020204" pitchFamily="34" charset="0"/>
              </a:rPr>
              <a:t>After the U.S.-Canada FTA Enters into Effect</a:t>
            </a:r>
          </a:p>
        </p:txBody>
      </p:sp>
      <p:graphicFrame>
        <p:nvGraphicFramePr>
          <p:cNvPr id="4" name="Content Placeholder 3">
            <a:extLst>
              <a:ext uri="{FF2B5EF4-FFF2-40B4-BE49-F238E27FC236}">
                <a16:creationId xmlns:a16="http://schemas.microsoft.com/office/drawing/2014/main" id="{E7F46EF1-51FB-40E4-83DE-A48B9A759995}"/>
              </a:ext>
            </a:extLst>
          </p:cNvPr>
          <p:cNvGraphicFramePr>
            <a:graphicFrameLocks noGrp="1"/>
          </p:cNvGraphicFramePr>
          <p:nvPr>
            <p:ph idx="1"/>
            <p:extLst>
              <p:ext uri="{D42A27DB-BD31-4B8C-83A1-F6EECF244321}">
                <p14:modId xmlns:p14="http://schemas.microsoft.com/office/powerpoint/2010/main" val="826656032"/>
              </p:ext>
            </p:extLst>
          </p:nvPr>
        </p:nvGraphicFramePr>
        <p:xfrm>
          <a:off x="1016001" y="640080"/>
          <a:ext cx="10078721" cy="4084320"/>
        </p:xfrm>
        <a:graphic>
          <a:graphicData uri="http://schemas.openxmlformats.org/drawingml/2006/table">
            <a:tbl>
              <a:tblPr firstRow="1" bandRow="1">
                <a:tableStyleId>{5C22544A-7EE6-4342-B048-85BDC9FD1C3A}</a:tableStyleId>
              </a:tblPr>
              <a:tblGrid>
                <a:gridCol w="2672801">
                  <a:extLst>
                    <a:ext uri="{9D8B030D-6E8A-4147-A177-3AD203B41FA5}">
                      <a16:colId xmlns:a16="http://schemas.microsoft.com/office/drawing/2014/main" val="2425151444"/>
                    </a:ext>
                  </a:extLst>
                </a:gridCol>
                <a:gridCol w="2468640">
                  <a:extLst>
                    <a:ext uri="{9D8B030D-6E8A-4147-A177-3AD203B41FA5}">
                      <a16:colId xmlns:a16="http://schemas.microsoft.com/office/drawing/2014/main" val="2987591456"/>
                    </a:ext>
                  </a:extLst>
                </a:gridCol>
                <a:gridCol w="2468640">
                  <a:extLst>
                    <a:ext uri="{9D8B030D-6E8A-4147-A177-3AD203B41FA5}">
                      <a16:colId xmlns:a16="http://schemas.microsoft.com/office/drawing/2014/main" val="2139376472"/>
                    </a:ext>
                  </a:extLst>
                </a:gridCol>
                <a:gridCol w="2468640">
                  <a:extLst>
                    <a:ext uri="{9D8B030D-6E8A-4147-A177-3AD203B41FA5}">
                      <a16:colId xmlns:a16="http://schemas.microsoft.com/office/drawing/2014/main" val="2054597348"/>
                    </a:ext>
                  </a:extLst>
                </a:gridCol>
              </a:tblGrid>
              <a:tr h="370840">
                <a:tc>
                  <a:txBody>
                    <a:bodyPr/>
                    <a:lstStyle/>
                    <a:p>
                      <a:endParaRPr lang="en-US" sz="2400" dirty="0">
                        <a:latin typeface="Corbel" panose="020B0503020204020204" pitchFamily="34" charset="0"/>
                      </a:endParaRPr>
                    </a:p>
                  </a:txBody>
                  <a:tcPr/>
                </a:tc>
                <a:tc>
                  <a:txBody>
                    <a:bodyPr/>
                    <a:lstStyle/>
                    <a:p>
                      <a:pPr algn="r"/>
                      <a:r>
                        <a:rPr lang="en-US" sz="2400" dirty="0">
                          <a:latin typeface="Corbel" panose="020B0503020204020204" pitchFamily="34" charset="0"/>
                        </a:rPr>
                        <a:t>United States</a:t>
                      </a:r>
                    </a:p>
                  </a:txBody>
                  <a:tcPr/>
                </a:tc>
                <a:tc>
                  <a:txBody>
                    <a:bodyPr/>
                    <a:lstStyle/>
                    <a:p>
                      <a:pPr algn="r"/>
                      <a:r>
                        <a:rPr lang="en-US" sz="2400" dirty="0">
                          <a:latin typeface="Corbel" panose="020B0503020204020204" pitchFamily="34" charset="0"/>
                        </a:rPr>
                        <a:t>Canada</a:t>
                      </a:r>
                    </a:p>
                  </a:txBody>
                  <a:tcPr/>
                </a:tc>
                <a:tc>
                  <a:txBody>
                    <a:bodyPr/>
                    <a:lstStyle/>
                    <a:p>
                      <a:pPr algn="r"/>
                      <a:r>
                        <a:rPr lang="en-US" sz="2400" dirty="0">
                          <a:latin typeface="Corbel" panose="020B0503020204020204" pitchFamily="34" charset="0"/>
                        </a:rPr>
                        <a:t>Mexico</a:t>
                      </a:r>
                    </a:p>
                  </a:txBody>
                  <a:tcPr/>
                </a:tc>
                <a:extLst>
                  <a:ext uri="{0D108BD9-81ED-4DB2-BD59-A6C34878D82A}">
                    <a16:rowId xmlns:a16="http://schemas.microsoft.com/office/drawing/2014/main" val="377753872"/>
                  </a:ext>
                </a:extLst>
              </a:tr>
              <a:tr h="370840">
                <a:tc>
                  <a:txBody>
                    <a:bodyPr/>
                    <a:lstStyle/>
                    <a:p>
                      <a:r>
                        <a:rPr lang="en-US" sz="2400" dirty="0">
                          <a:latin typeface="Corbel" panose="020B0503020204020204" pitchFamily="34" charset="0"/>
                        </a:rPr>
                        <a:t>Cost of Production</a:t>
                      </a: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extLst>
                  <a:ext uri="{0D108BD9-81ED-4DB2-BD59-A6C34878D82A}">
                    <a16:rowId xmlns:a16="http://schemas.microsoft.com/office/drawing/2014/main" val="3356738236"/>
                  </a:ext>
                </a:extLst>
              </a:tr>
              <a:tr h="370840">
                <a:tc>
                  <a:txBody>
                    <a:bodyPr/>
                    <a:lstStyle/>
                    <a:p>
                      <a:r>
                        <a:rPr lang="en-US" sz="2400" dirty="0">
                          <a:latin typeface="Corbel" panose="020B0503020204020204" pitchFamily="34" charset="0"/>
                        </a:rPr>
                        <a:t>    Widget parts</a:t>
                      </a:r>
                    </a:p>
                  </a:txBody>
                  <a:tcPr/>
                </a:tc>
                <a:tc>
                  <a:txBody>
                    <a:bodyPr/>
                    <a:lstStyle/>
                    <a:p>
                      <a:pPr algn="r"/>
                      <a:r>
                        <a:rPr lang="en-US" sz="2800" dirty="0">
                          <a:latin typeface="Corbel" panose="020B0503020204020204" pitchFamily="34" charset="0"/>
                        </a:rPr>
                        <a:t>$160</a:t>
                      </a:r>
                    </a:p>
                  </a:txBody>
                  <a:tcPr/>
                </a:tc>
                <a:tc>
                  <a:txBody>
                    <a:bodyPr/>
                    <a:lstStyle/>
                    <a:p>
                      <a:pPr algn="r"/>
                      <a:r>
                        <a:rPr lang="en-US" sz="2800" dirty="0">
                          <a:latin typeface="Corbel" panose="020B0503020204020204" pitchFamily="34" charset="0"/>
                        </a:rPr>
                        <a:t>$150</a:t>
                      </a:r>
                    </a:p>
                  </a:txBody>
                  <a:tcPr/>
                </a:tc>
                <a:tc>
                  <a:txBody>
                    <a:bodyPr/>
                    <a:lstStyle/>
                    <a:p>
                      <a:pPr algn="r"/>
                      <a:r>
                        <a:rPr lang="en-US" sz="2800" dirty="0">
                          <a:latin typeface="Corbel" panose="020B0503020204020204" pitchFamily="34" charset="0"/>
                        </a:rPr>
                        <a:t>$150</a:t>
                      </a:r>
                    </a:p>
                  </a:txBody>
                  <a:tcPr/>
                </a:tc>
                <a:extLst>
                  <a:ext uri="{0D108BD9-81ED-4DB2-BD59-A6C34878D82A}">
                    <a16:rowId xmlns:a16="http://schemas.microsoft.com/office/drawing/2014/main" val="1067945980"/>
                  </a:ext>
                </a:extLst>
              </a:tr>
              <a:tr h="370840">
                <a:tc>
                  <a:txBody>
                    <a:bodyPr/>
                    <a:lstStyle/>
                    <a:p>
                      <a:r>
                        <a:rPr lang="en-US" sz="2400" dirty="0">
                          <a:latin typeface="Corbel" panose="020B0503020204020204" pitchFamily="34" charset="0"/>
                        </a:rPr>
                        <a:t>    Labor</a:t>
                      </a:r>
                    </a:p>
                  </a:txBody>
                  <a:tcPr/>
                </a:tc>
                <a:tc>
                  <a:txBody>
                    <a:bodyPr/>
                    <a:lstStyle/>
                    <a:p>
                      <a:pPr algn="r"/>
                      <a:r>
                        <a:rPr lang="en-US" sz="2800" dirty="0">
                          <a:latin typeface="Corbel" panose="020B0503020204020204" pitchFamily="34" charset="0"/>
                        </a:rPr>
                        <a:t>$115</a:t>
                      </a:r>
                    </a:p>
                  </a:txBody>
                  <a:tcPr/>
                </a:tc>
                <a:tc>
                  <a:txBody>
                    <a:bodyPr/>
                    <a:lstStyle/>
                    <a:p>
                      <a:pPr algn="r"/>
                      <a:r>
                        <a:rPr lang="en-US" sz="2800" dirty="0">
                          <a:latin typeface="Corbel" panose="020B0503020204020204" pitchFamily="34" charset="0"/>
                        </a:rPr>
                        <a:t>$100</a:t>
                      </a:r>
                    </a:p>
                  </a:txBody>
                  <a:tcPr/>
                </a:tc>
                <a:tc>
                  <a:txBody>
                    <a:bodyPr/>
                    <a:lstStyle/>
                    <a:p>
                      <a:pPr algn="r"/>
                      <a:r>
                        <a:rPr lang="en-US" sz="2800" dirty="0">
                          <a:latin typeface="Corbel" panose="020B0503020204020204" pitchFamily="34" charset="0"/>
                        </a:rPr>
                        <a:t>$50</a:t>
                      </a:r>
                    </a:p>
                  </a:txBody>
                  <a:tcPr/>
                </a:tc>
                <a:extLst>
                  <a:ext uri="{0D108BD9-81ED-4DB2-BD59-A6C34878D82A}">
                    <a16:rowId xmlns:a16="http://schemas.microsoft.com/office/drawing/2014/main" val="2296784296"/>
                  </a:ext>
                </a:extLst>
              </a:tr>
              <a:tr h="370840">
                <a:tc>
                  <a:txBody>
                    <a:bodyPr/>
                    <a:lstStyle/>
                    <a:p>
                      <a:r>
                        <a:rPr lang="en-US" sz="2400" i="1" dirty="0">
                          <a:latin typeface="Corbel" panose="020B0503020204020204" pitchFamily="34" charset="0"/>
                        </a:rPr>
                        <a:t>Subtotal</a:t>
                      </a:r>
                    </a:p>
                  </a:txBody>
                  <a:tcPr/>
                </a:tc>
                <a:tc>
                  <a:txBody>
                    <a:bodyPr/>
                    <a:lstStyle/>
                    <a:p>
                      <a:pPr algn="r"/>
                      <a:r>
                        <a:rPr lang="en-US" sz="2800" i="1" dirty="0">
                          <a:latin typeface="Corbel" panose="020B0503020204020204" pitchFamily="34" charset="0"/>
                        </a:rPr>
                        <a:t>$275</a:t>
                      </a:r>
                    </a:p>
                  </a:txBody>
                  <a:tcPr/>
                </a:tc>
                <a:tc>
                  <a:txBody>
                    <a:bodyPr/>
                    <a:lstStyle/>
                    <a:p>
                      <a:pPr algn="r"/>
                      <a:r>
                        <a:rPr lang="en-US" sz="2800" i="1" dirty="0">
                          <a:latin typeface="Corbel" panose="020B0503020204020204" pitchFamily="34" charset="0"/>
                        </a:rPr>
                        <a:t>$250</a:t>
                      </a:r>
                    </a:p>
                  </a:txBody>
                  <a:tcPr/>
                </a:tc>
                <a:tc>
                  <a:txBody>
                    <a:bodyPr/>
                    <a:lstStyle/>
                    <a:p>
                      <a:pPr algn="r"/>
                      <a:r>
                        <a:rPr lang="en-US" sz="2800" i="1" dirty="0">
                          <a:latin typeface="Corbel" panose="020B0503020204020204" pitchFamily="34" charset="0"/>
                        </a:rPr>
                        <a:t>$200</a:t>
                      </a:r>
                    </a:p>
                  </a:txBody>
                  <a:tcPr/>
                </a:tc>
                <a:extLst>
                  <a:ext uri="{0D108BD9-81ED-4DB2-BD59-A6C34878D82A}">
                    <a16:rowId xmlns:a16="http://schemas.microsoft.com/office/drawing/2014/main" val="507778215"/>
                  </a:ext>
                </a:extLst>
              </a:tr>
              <a:tr h="370840">
                <a:tc>
                  <a:txBody>
                    <a:bodyPr/>
                    <a:lstStyle/>
                    <a:p>
                      <a:r>
                        <a:rPr lang="en-US" sz="2400" dirty="0">
                          <a:latin typeface="Corbel" panose="020B0503020204020204" pitchFamily="34" charset="0"/>
                        </a:rPr>
                        <a:t>MFN Tariff (30%)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$60</a:t>
                      </a:r>
                    </a:p>
                  </a:txBody>
                  <a:tcPr/>
                </a:tc>
                <a:extLst>
                  <a:ext uri="{0D108BD9-81ED-4DB2-BD59-A6C34878D82A}">
                    <a16:rowId xmlns:a16="http://schemas.microsoft.com/office/drawing/2014/main" val="380834892"/>
                  </a:ext>
                </a:extLst>
              </a:tr>
              <a:tr h="370840">
                <a:tc>
                  <a:txBody>
                    <a:bodyPr/>
                    <a:lstStyle/>
                    <a:p>
                      <a:r>
                        <a:rPr lang="en-US" sz="2400" dirty="0">
                          <a:latin typeface="Corbel" panose="020B0503020204020204" pitchFamily="34" charset="0"/>
                        </a:rPr>
                        <a:t>Shipping to USA</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$20</a:t>
                      </a:r>
                    </a:p>
                  </a:txBody>
                  <a:tcPr/>
                </a:tc>
                <a:tc>
                  <a:txBody>
                    <a:bodyPr/>
                    <a:lstStyle/>
                    <a:p>
                      <a:pPr algn="r"/>
                      <a:r>
                        <a:rPr lang="en-US" sz="2800" dirty="0">
                          <a:latin typeface="Corbel" panose="020B0503020204020204" pitchFamily="34" charset="0"/>
                        </a:rPr>
                        <a:t>$25</a:t>
                      </a:r>
                    </a:p>
                  </a:txBody>
                  <a:tcPr/>
                </a:tc>
                <a:extLst>
                  <a:ext uri="{0D108BD9-81ED-4DB2-BD59-A6C34878D82A}">
                    <a16:rowId xmlns:a16="http://schemas.microsoft.com/office/drawing/2014/main" val="3675936681"/>
                  </a:ext>
                </a:extLst>
              </a:tr>
              <a:tr h="370840">
                <a:tc>
                  <a:txBody>
                    <a:bodyPr/>
                    <a:lstStyle/>
                    <a:p>
                      <a:r>
                        <a:rPr lang="en-US" sz="2400" dirty="0">
                          <a:latin typeface="Corbel" panose="020B0503020204020204" pitchFamily="34" charset="0"/>
                        </a:rPr>
                        <a:t>Total Landed Cost</a:t>
                      </a:r>
                    </a:p>
                  </a:txBody>
                  <a:tcPr/>
                </a:tc>
                <a:tc>
                  <a:txBody>
                    <a:bodyPr/>
                    <a:lstStyle/>
                    <a:p>
                      <a:pPr algn="r"/>
                      <a:r>
                        <a:rPr lang="en-US" sz="2800" dirty="0">
                          <a:latin typeface="Corbel" panose="020B0503020204020204" pitchFamily="34" charset="0"/>
                        </a:rPr>
                        <a:t>$275</a:t>
                      </a:r>
                    </a:p>
                  </a:txBody>
                  <a:tcPr/>
                </a:tc>
                <a:tc>
                  <a:txBody>
                    <a:bodyPr/>
                    <a:lstStyle/>
                    <a:p>
                      <a:pPr algn="r"/>
                      <a:r>
                        <a:rPr lang="en-US" sz="2800" dirty="0">
                          <a:latin typeface="Corbel" panose="020B0503020204020204" pitchFamily="34" charset="0"/>
                        </a:rPr>
                        <a:t>$270</a:t>
                      </a:r>
                    </a:p>
                  </a:txBody>
                  <a:tcPr/>
                </a:tc>
                <a:tc>
                  <a:txBody>
                    <a:bodyPr/>
                    <a:lstStyle/>
                    <a:p>
                      <a:pPr algn="r"/>
                      <a:r>
                        <a:rPr lang="en-US" sz="2800" dirty="0">
                          <a:latin typeface="Corbel" panose="020B0503020204020204" pitchFamily="34" charset="0"/>
                        </a:rPr>
                        <a:t>$285</a:t>
                      </a:r>
                    </a:p>
                  </a:txBody>
                  <a:tcPr/>
                </a:tc>
                <a:extLst>
                  <a:ext uri="{0D108BD9-81ED-4DB2-BD59-A6C34878D82A}">
                    <a16:rowId xmlns:a16="http://schemas.microsoft.com/office/drawing/2014/main" val="806534845"/>
                  </a:ext>
                </a:extLst>
              </a:tr>
            </a:tbl>
          </a:graphicData>
        </a:graphic>
      </p:graphicFrame>
      <p:sp>
        <p:nvSpPr>
          <p:cNvPr id="5" name="Rectangle 4">
            <a:extLst>
              <a:ext uri="{FF2B5EF4-FFF2-40B4-BE49-F238E27FC236}">
                <a16:creationId xmlns:a16="http://schemas.microsoft.com/office/drawing/2014/main" id="{5BBA0F39-88DC-4832-9A53-CB5B8EBB7537}"/>
              </a:ext>
            </a:extLst>
          </p:cNvPr>
          <p:cNvSpPr/>
          <p:nvPr/>
        </p:nvSpPr>
        <p:spPr>
          <a:xfrm>
            <a:off x="3954780" y="4724400"/>
            <a:ext cx="6096000" cy="176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24DAD24-C41B-44A5-A389-C7CC79B78985}"/>
              </a:ext>
            </a:extLst>
          </p:cNvPr>
          <p:cNvSpPr txBox="1"/>
          <p:nvPr/>
        </p:nvSpPr>
        <p:spPr>
          <a:xfrm>
            <a:off x="4145280" y="4846320"/>
            <a:ext cx="5775960" cy="1569660"/>
          </a:xfrm>
          <a:prstGeom prst="rect">
            <a:avLst/>
          </a:prstGeom>
          <a:noFill/>
        </p:spPr>
        <p:txBody>
          <a:bodyPr wrap="square" rtlCol="0">
            <a:spAutoFit/>
          </a:bodyPr>
          <a:lstStyle/>
          <a:p>
            <a:r>
              <a:rPr lang="en-US" sz="2400" b="1" dirty="0">
                <a:solidFill>
                  <a:schemeClr val="bg1"/>
                </a:solidFill>
                <a:latin typeface="Corbel" panose="020B0503020204020204" pitchFamily="34" charset="0"/>
              </a:rPr>
              <a:t>Will this bilateral agreement </a:t>
            </a:r>
            <a:r>
              <a:rPr lang="en-US" sz="2400" b="1" i="1" dirty="0">
                <a:solidFill>
                  <a:schemeClr val="bg1"/>
                </a:solidFill>
                <a:latin typeface="Corbel" panose="020B0503020204020204" pitchFamily="34" charset="0"/>
              </a:rPr>
              <a:t>create</a:t>
            </a:r>
            <a:r>
              <a:rPr lang="en-US" sz="2400" b="1" dirty="0">
                <a:solidFill>
                  <a:schemeClr val="bg1"/>
                </a:solidFill>
                <a:latin typeface="Corbel" panose="020B0503020204020204" pitchFamily="34" charset="0"/>
              </a:rPr>
              <a:t> trade, in the sense of shifting some sales from less-efficient domestic producers to more-efficient foreign producers?</a:t>
            </a:r>
          </a:p>
        </p:txBody>
      </p:sp>
    </p:spTree>
    <p:extLst>
      <p:ext uri="{BB962C8B-B14F-4D97-AF65-F5344CB8AC3E}">
        <p14:creationId xmlns:p14="http://schemas.microsoft.com/office/powerpoint/2010/main" val="1343810362"/>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3F9-C7A8-4097-B090-AAE532599370}"/>
              </a:ext>
            </a:extLst>
          </p:cNvPr>
          <p:cNvSpPr>
            <a:spLocks noGrp="1"/>
          </p:cNvSpPr>
          <p:nvPr>
            <p:ph type="title"/>
          </p:nvPr>
        </p:nvSpPr>
        <p:spPr>
          <a:xfrm>
            <a:off x="1016000" y="4572000"/>
            <a:ext cx="10368280" cy="1600200"/>
          </a:xfrm>
        </p:spPr>
        <p:txBody>
          <a:bodyPr>
            <a:normAutofit/>
          </a:bodyPr>
          <a:lstStyle/>
          <a:p>
            <a:r>
              <a:rPr lang="en-US" sz="3600" b="1" dirty="0">
                <a:solidFill>
                  <a:schemeClr val="tx1"/>
                </a:solidFill>
                <a:latin typeface="Corbel" panose="020B0503020204020204" pitchFamily="34" charset="0"/>
              </a:rPr>
              <a:t>Unit Cost of Widgets Sold in the United States </a:t>
            </a:r>
            <a:br>
              <a:rPr lang="en-US" sz="3600" b="1" dirty="0">
                <a:solidFill>
                  <a:schemeClr val="tx1"/>
                </a:solidFill>
                <a:latin typeface="Corbel" panose="020B0503020204020204" pitchFamily="34" charset="0"/>
              </a:rPr>
            </a:br>
            <a:r>
              <a:rPr lang="en-US" sz="3600" b="1" dirty="0">
                <a:solidFill>
                  <a:schemeClr val="tx1"/>
                </a:solidFill>
                <a:latin typeface="Corbel" panose="020B0503020204020204" pitchFamily="34" charset="0"/>
              </a:rPr>
              <a:t>After the U.S.-Canada FTA Enters into Effect</a:t>
            </a:r>
          </a:p>
        </p:txBody>
      </p:sp>
      <p:graphicFrame>
        <p:nvGraphicFramePr>
          <p:cNvPr id="4" name="Content Placeholder 3">
            <a:extLst>
              <a:ext uri="{FF2B5EF4-FFF2-40B4-BE49-F238E27FC236}">
                <a16:creationId xmlns:a16="http://schemas.microsoft.com/office/drawing/2014/main" id="{E7F46EF1-51FB-40E4-83DE-A48B9A759995}"/>
              </a:ext>
            </a:extLst>
          </p:cNvPr>
          <p:cNvGraphicFramePr>
            <a:graphicFrameLocks noGrp="1"/>
          </p:cNvGraphicFramePr>
          <p:nvPr>
            <p:ph idx="1"/>
            <p:extLst>
              <p:ext uri="{D42A27DB-BD31-4B8C-83A1-F6EECF244321}">
                <p14:modId xmlns:p14="http://schemas.microsoft.com/office/powerpoint/2010/main" val="3677021563"/>
              </p:ext>
            </p:extLst>
          </p:nvPr>
        </p:nvGraphicFramePr>
        <p:xfrm>
          <a:off x="1016001" y="640080"/>
          <a:ext cx="10078721" cy="4084320"/>
        </p:xfrm>
        <a:graphic>
          <a:graphicData uri="http://schemas.openxmlformats.org/drawingml/2006/table">
            <a:tbl>
              <a:tblPr firstRow="1" bandRow="1">
                <a:tableStyleId>{5C22544A-7EE6-4342-B048-85BDC9FD1C3A}</a:tableStyleId>
              </a:tblPr>
              <a:tblGrid>
                <a:gridCol w="2672801">
                  <a:extLst>
                    <a:ext uri="{9D8B030D-6E8A-4147-A177-3AD203B41FA5}">
                      <a16:colId xmlns:a16="http://schemas.microsoft.com/office/drawing/2014/main" val="2425151444"/>
                    </a:ext>
                  </a:extLst>
                </a:gridCol>
                <a:gridCol w="2468640">
                  <a:extLst>
                    <a:ext uri="{9D8B030D-6E8A-4147-A177-3AD203B41FA5}">
                      <a16:colId xmlns:a16="http://schemas.microsoft.com/office/drawing/2014/main" val="2987591456"/>
                    </a:ext>
                  </a:extLst>
                </a:gridCol>
                <a:gridCol w="2468640">
                  <a:extLst>
                    <a:ext uri="{9D8B030D-6E8A-4147-A177-3AD203B41FA5}">
                      <a16:colId xmlns:a16="http://schemas.microsoft.com/office/drawing/2014/main" val="2139376472"/>
                    </a:ext>
                  </a:extLst>
                </a:gridCol>
                <a:gridCol w="2468640">
                  <a:extLst>
                    <a:ext uri="{9D8B030D-6E8A-4147-A177-3AD203B41FA5}">
                      <a16:colId xmlns:a16="http://schemas.microsoft.com/office/drawing/2014/main" val="2054597348"/>
                    </a:ext>
                  </a:extLst>
                </a:gridCol>
              </a:tblGrid>
              <a:tr h="370840">
                <a:tc>
                  <a:txBody>
                    <a:bodyPr/>
                    <a:lstStyle/>
                    <a:p>
                      <a:endParaRPr lang="en-US" sz="2400" dirty="0">
                        <a:latin typeface="Corbel" panose="020B0503020204020204" pitchFamily="34" charset="0"/>
                      </a:endParaRPr>
                    </a:p>
                  </a:txBody>
                  <a:tcPr/>
                </a:tc>
                <a:tc>
                  <a:txBody>
                    <a:bodyPr/>
                    <a:lstStyle/>
                    <a:p>
                      <a:pPr algn="r"/>
                      <a:r>
                        <a:rPr lang="en-US" sz="2400" dirty="0">
                          <a:latin typeface="Corbel" panose="020B0503020204020204" pitchFamily="34" charset="0"/>
                        </a:rPr>
                        <a:t>United States</a:t>
                      </a:r>
                    </a:p>
                  </a:txBody>
                  <a:tcPr/>
                </a:tc>
                <a:tc>
                  <a:txBody>
                    <a:bodyPr/>
                    <a:lstStyle/>
                    <a:p>
                      <a:pPr algn="r"/>
                      <a:r>
                        <a:rPr lang="en-US" sz="2400" dirty="0">
                          <a:latin typeface="Corbel" panose="020B0503020204020204" pitchFamily="34" charset="0"/>
                        </a:rPr>
                        <a:t>Canada</a:t>
                      </a:r>
                    </a:p>
                  </a:txBody>
                  <a:tcPr/>
                </a:tc>
                <a:tc>
                  <a:txBody>
                    <a:bodyPr/>
                    <a:lstStyle/>
                    <a:p>
                      <a:pPr algn="r"/>
                      <a:r>
                        <a:rPr lang="en-US" sz="2400" dirty="0">
                          <a:latin typeface="Corbel" panose="020B0503020204020204" pitchFamily="34" charset="0"/>
                        </a:rPr>
                        <a:t>Mexico</a:t>
                      </a:r>
                    </a:p>
                  </a:txBody>
                  <a:tcPr/>
                </a:tc>
                <a:extLst>
                  <a:ext uri="{0D108BD9-81ED-4DB2-BD59-A6C34878D82A}">
                    <a16:rowId xmlns:a16="http://schemas.microsoft.com/office/drawing/2014/main" val="377753872"/>
                  </a:ext>
                </a:extLst>
              </a:tr>
              <a:tr h="370840">
                <a:tc>
                  <a:txBody>
                    <a:bodyPr/>
                    <a:lstStyle/>
                    <a:p>
                      <a:r>
                        <a:rPr lang="en-US" sz="2400" dirty="0">
                          <a:latin typeface="Corbel" panose="020B0503020204020204" pitchFamily="34" charset="0"/>
                        </a:rPr>
                        <a:t>Cost of Production</a:t>
                      </a: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extLst>
                  <a:ext uri="{0D108BD9-81ED-4DB2-BD59-A6C34878D82A}">
                    <a16:rowId xmlns:a16="http://schemas.microsoft.com/office/drawing/2014/main" val="3356738236"/>
                  </a:ext>
                </a:extLst>
              </a:tr>
              <a:tr h="370840">
                <a:tc>
                  <a:txBody>
                    <a:bodyPr/>
                    <a:lstStyle/>
                    <a:p>
                      <a:r>
                        <a:rPr lang="en-US" sz="2400" dirty="0">
                          <a:latin typeface="Corbel" panose="020B0503020204020204" pitchFamily="34" charset="0"/>
                        </a:rPr>
                        <a:t>    Widget parts</a:t>
                      </a:r>
                    </a:p>
                  </a:txBody>
                  <a:tcPr/>
                </a:tc>
                <a:tc>
                  <a:txBody>
                    <a:bodyPr/>
                    <a:lstStyle/>
                    <a:p>
                      <a:pPr algn="r"/>
                      <a:r>
                        <a:rPr lang="en-US" sz="2800" dirty="0">
                          <a:latin typeface="Corbel" panose="020B0503020204020204" pitchFamily="34" charset="0"/>
                        </a:rPr>
                        <a:t>$160</a:t>
                      </a:r>
                    </a:p>
                  </a:txBody>
                  <a:tcPr/>
                </a:tc>
                <a:tc>
                  <a:txBody>
                    <a:bodyPr/>
                    <a:lstStyle/>
                    <a:p>
                      <a:pPr algn="r"/>
                      <a:r>
                        <a:rPr lang="en-US" sz="2800" dirty="0">
                          <a:latin typeface="Corbel" panose="020B0503020204020204" pitchFamily="34" charset="0"/>
                        </a:rPr>
                        <a:t>$150</a:t>
                      </a:r>
                    </a:p>
                  </a:txBody>
                  <a:tcPr/>
                </a:tc>
                <a:tc>
                  <a:txBody>
                    <a:bodyPr/>
                    <a:lstStyle/>
                    <a:p>
                      <a:pPr algn="r"/>
                      <a:r>
                        <a:rPr lang="en-US" sz="2800" dirty="0">
                          <a:latin typeface="Corbel" panose="020B0503020204020204" pitchFamily="34" charset="0"/>
                        </a:rPr>
                        <a:t>$150</a:t>
                      </a:r>
                    </a:p>
                  </a:txBody>
                  <a:tcPr/>
                </a:tc>
                <a:extLst>
                  <a:ext uri="{0D108BD9-81ED-4DB2-BD59-A6C34878D82A}">
                    <a16:rowId xmlns:a16="http://schemas.microsoft.com/office/drawing/2014/main" val="1067945980"/>
                  </a:ext>
                </a:extLst>
              </a:tr>
              <a:tr h="370840">
                <a:tc>
                  <a:txBody>
                    <a:bodyPr/>
                    <a:lstStyle/>
                    <a:p>
                      <a:r>
                        <a:rPr lang="en-US" sz="2400" dirty="0">
                          <a:latin typeface="Corbel" panose="020B0503020204020204" pitchFamily="34" charset="0"/>
                        </a:rPr>
                        <a:t>    Labor</a:t>
                      </a:r>
                    </a:p>
                  </a:txBody>
                  <a:tcPr/>
                </a:tc>
                <a:tc>
                  <a:txBody>
                    <a:bodyPr/>
                    <a:lstStyle/>
                    <a:p>
                      <a:pPr algn="r"/>
                      <a:r>
                        <a:rPr lang="en-US" sz="2800" dirty="0">
                          <a:latin typeface="Corbel" panose="020B0503020204020204" pitchFamily="34" charset="0"/>
                        </a:rPr>
                        <a:t>$115</a:t>
                      </a:r>
                    </a:p>
                  </a:txBody>
                  <a:tcPr/>
                </a:tc>
                <a:tc>
                  <a:txBody>
                    <a:bodyPr/>
                    <a:lstStyle/>
                    <a:p>
                      <a:pPr algn="r"/>
                      <a:r>
                        <a:rPr lang="en-US" sz="2800" dirty="0">
                          <a:latin typeface="Corbel" panose="020B0503020204020204" pitchFamily="34" charset="0"/>
                        </a:rPr>
                        <a:t>$100</a:t>
                      </a:r>
                    </a:p>
                  </a:txBody>
                  <a:tcPr/>
                </a:tc>
                <a:tc>
                  <a:txBody>
                    <a:bodyPr/>
                    <a:lstStyle/>
                    <a:p>
                      <a:pPr algn="r"/>
                      <a:r>
                        <a:rPr lang="en-US" sz="2800" dirty="0">
                          <a:latin typeface="Corbel" panose="020B0503020204020204" pitchFamily="34" charset="0"/>
                        </a:rPr>
                        <a:t>$50</a:t>
                      </a:r>
                    </a:p>
                  </a:txBody>
                  <a:tcPr/>
                </a:tc>
                <a:extLst>
                  <a:ext uri="{0D108BD9-81ED-4DB2-BD59-A6C34878D82A}">
                    <a16:rowId xmlns:a16="http://schemas.microsoft.com/office/drawing/2014/main" val="2296784296"/>
                  </a:ext>
                </a:extLst>
              </a:tr>
              <a:tr h="370840">
                <a:tc>
                  <a:txBody>
                    <a:bodyPr/>
                    <a:lstStyle/>
                    <a:p>
                      <a:r>
                        <a:rPr lang="en-US" sz="2400" i="1" dirty="0">
                          <a:latin typeface="Corbel" panose="020B0503020204020204" pitchFamily="34" charset="0"/>
                        </a:rPr>
                        <a:t>Subtotal</a:t>
                      </a:r>
                    </a:p>
                  </a:txBody>
                  <a:tcPr/>
                </a:tc>
                <a:tc>
                  <a:txBody>
                    <a:bodyPr/>
                    <a:lstStyle/>
                    <a:p>
                      <a:pPr algn="r"/>
                      <a:r>
                        <a:rPr lang="en-US" sz="2800" i="1" dirty="0">
                          <a:latin typeface="Corbel" panose="020B0503020204020204" pitchFamily="34" charset="0"/>
                        </a:rPr>
                        <a:t>$275</a:t>
                      </a:r>
                    </a:p>
                  </a:txBody>
                  <a:tcPr/>
                </a:tc>
                <a:tc>
                  <a:txBody>
                    <a:bodyPr/>
                    <a:lstStyle/>
                    <a:p>
                      <a:pPr algn="r"/>
                      <a:r>
                        <a:rPr lang="en-US" sz="2800" i="1" dirty="0">
                          <a:latin typeface="Corbel" panose="020B0503020204020204" pitchFamily="34" charset="0"/>
                        </a:rPr>
                        <a:t>$250</a:t>
                      </a:r>
                    </a:p>
                  </a:txBody>
                  <a:tcPr/>
                </a:tc>
                <a:tc>
                  <a:txBody>
                    <a:bodyPr/>
                    <a:lstStyle/>
                    <a:p>
                      <a:pPr algn="r"/>
                      <a:r>
                        <a:rPr lang="en-US" sz="2800" i="1" dirty="0">
                          <a:latin typeface="Corbel" panose="020B0503020204020204" pitchFamily="34" charset="0"/>
                        </a:rPr>
                        <a:t>$200</a:t>
                      </a:r>
                    </a:p>
                  </a:txBody>
                  <a:tcPr/>
                </a:tc>
                <a:extLst>
                  <a:ext uri="{0D108BD9-81ED-4DB2-BD59-A6C34878D82A}">
                    <a16:rowId xmlns:a16="http://schemas.microsoft.com/office/drawing/2014/main" val="507778215"/>
                  </a:ext>
                </a:extLst>
              </a:tr>
              <a:tr h="370840">
                <a:tc>
                  <a:txBody>
                    <a:bodyPr/>
                    <a:lstStyle/>
                    <a:p>
                      <a:r>
                        <a:rPr lang="en-US" sz="2400" dirty="0">
                          <a:latin typeface="Corbel" panose="020B0503020204020204" pitchFamily="34" charset="0"/>
                        </a:rPr>
                        <a:t>MFN Tariff (30%)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$60</a:t>
                      </a:r>
                    </a:p>
                  </a:txBody>
                  <a:tcPr/>
                </a:tc>
                <a:extLst>
                  <a:ext uri="{0D108BD9-81ED-4DB2-BD59-A6C34878D82A}">
                    <a16:rowId xmlns:a16="http://schemas.microsoft.com/office/drawing/2014/main" val="380834892"/>
                  </a:ext>
                </a:extLst>
              </a:tr>
              <a:tr h="370840">
                <a:tc>
                  <a:txBody>
                    <a:bodyPr/>
                    <a:lstStyle/>
                    <a:p>
                      <a:r>
                        <a:rPr lang="en-US" sz="2400" dirty="0">
                          <a:latin typeface="Corbel" panose="020B0503020204020204" pitchFamily="34" charset="0"/>
                        </a:rPr>
                        <a:t>Shipping to USA</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$20</a:t>
                      </a:r>
                    </a:p>
                  </a:txBody>
                  <a:tcPr/>
                </a:tc>
                <a:tc>
                  <a:txBody>
                    <a:bodyPr/>
                    <a:lstStyle/>
                    <a:p>
                      <a:pPr algn="r"/>
                      <a:r>
                        <a:rPr lang="en-US" sz="2800" dirty="0">
                          <a:latin typeface="Corbel" panose="020B0503020204020204" pitchFamily="34" charset="0"/>
                        </a:rPr>
                        <a:t>$25</a:t>
                      </a:r>
                    </a:p>
                  </a:txBody>
                  <a:tcPr/>
                </a:tc>
                <a:extLst>
                  <a:ext uri="{0D108BD9-81ED-4DB2-BD59-A6C34878D82A}">
                    <a16:rowId xmlns:a16="http://schemas.microsoft.com/office/drawing/2014/main" val="3675936681"/>
                  </a:ext>
                </a:extLst>
              </a:tr>
              <a:tr h="370840">
                <a:tc>
                  <a:txBody>
                    <a:bodyPr/>
                    <a:lstStyle/>
                    <a:p>
                      <a:r>
                        <a:rPr lang="en-US" sz="2400" dirty="0">
                          <a:latin typeface="Corbel" panose="020B0503020204020204" pitchFamily="34" charset="0"/>
                        </a:rPr>
                        <a:t>Total Landed Cost</a:t>
                      </a:r>
                    </a:p>
                  </a:txBody>
                  <a:tcPr/>
                </a:tc>
                <a:tc>
                  <a:txBody>
                    <a:bodyPr/>
                    <a:lstStyle/>
                    <a:p>
                      <a:pPr algn="r"/>
                      <a:r>
                        <a:rPr lang="en-US" sz="2800" dirty="0">
                          <a:latin typeface="Corbel" panose="020B0503020204020204" pitchFamily="34" charset="0"/>
                        </a:rPr>
                        <a:t>$275</a:t>
                      </a:r>
                    </a:p>
                  </a:txBody>
                  <a:tcPr/>
                </a:tc>
                <a:tc>
                  <a:txBody>
                    <a:bodyPr/>
                    <a:lstStyle/>
                    <a:p>
                      <a:pPr algn="r"/>
                      <a:r>
                        <a:rPr lang="en-US" sz="2800" dirty="0">
                          <a:latin typeface="Corbel" panose="020B0503020204020204" pitchFamily="34" charset="0"/>
                        </a:rPr>
                        <a:t>$270</a:t>
                      </a:r>
                    </a:p>
                  </a:txBody>
                  <a:tcPr/>
                </a:tc>
                <a:tc>
                  <a:txBody>
                    <a:bodyPr/>
                    <a:lstStyle/>
                    <a:p>
                      <a:pPr algn="r"/>
                      <a:r>
                        <a:rPr lang="en-US" sz="2800" dirty="0">
                          <a:latin typeface="Corbel" panose="020B0503020204020204" pitchFamily="34" charset="0"/>
                        </a:rPr>
                        <a:t>$285</a:t>
                      </a:r>
                    </a:p>
                  </a:txBody>
                  <a:tcPr/>
                </a:tc>
                <a:extLst>
                  <a:ext uri="{0D108BD9-81ED-4DB2-BD59-A6C34878D82A}">
                    <a16:rowId xmlns:a16="http://schemas.microsoft.com/office/drawing/2014/main" val="806534845"/>
                  </a:ext>
                </a:extLst>
              </a:tr>
            </a:tbl>
          </a:graphicData>
        </a:graphic>
      </p:graphicFrame>
      <p:sp>
        <p:nvSpPr>
          <p:cNvPr id="5" name="Rectangle 4">
            <a:extLst>
              <a:ext uri="{FF2B5EF4-FFF2-40B4-BE49-F238E27FC236}">
                <a16:creationId xmlns:a16="http://schemas.microsoft.com/office/drawing/2014/main" id="{5BBA0F39-88DC-4832-9A53-CB5B8EBB7537}"/>
              </a:ext>
            </a:extLst>
          </p:cNvPr>
          <p:cNvSpPr/>
          <p:nvPr/>
        </p:nvSpPr>
        <p:spPr>
          <a:xfrm>
            <a:off x="5379720" y="4739640"/>
            <a:ext cx="5935980" cy="176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24DAD24-C41B-44A5-A389-C7CC79B78985}"/>
              </a:ext>
            </a:extLst>
          </p:cNvPr>
          <p:cNvSpPr txBox="1"/>
          <p:nvPr/>
        </p:nvSpPr>
        <p:spPr>
          <a:xfrm>
            <a:off x="5608320" y="4846320"/>
            <a:ext cx="5775960" cy="1569660"/>
          </a:xfrm>
          <a:prstGeom prst="rect">
            <a:avLst/>
          </a:prstGeom>
          <a:noFill/>
        </p:spPr>
        <p:txBody>
          <a:bodyPr wrap="square" rtlCol="0">
            <a:spAutoFit/>
          </a:bodyPr>
          <a:lstStyle/>
          <a:p>
            <a:r>
              <a:rPr lang="en-US" sz="2400" b="1" dirty="0">
                <a:solidFill>
                  <a:schemeClr val="bg1"/>
                </a:solidFill>
                <a:latin typeface="Corbel" panose="020B0503020204020204" pitchFamily="34" charset="0"/>
              </a:rPr>
              <a:t>Will this bilateral agreement </a:t>
            </a:r>
            <a:r>
              <a:rPr lang="en-US" sz="2400" b="1" i="1" dirty="0">
                <a:solidFill>
                  <a:schemeClr val="bg1"/>
                </a:solidFill>
                <a:latin typeface="Corbel" panose="020B0503020204020204" pitchFamily="34" charset="0"/>
              </a:rPr>
              <a:t>divert</a:t>
            </a:r>
            <a:r>
              <a:rPr lang="en-US" sz="2400" b="1" dirty="0">
                <a:solidFill>
                  <a:schemeClr val="bg1"/>
                </a:solidFill>
                <a:latin typeface="Corbel" panose="020B0503020204020204" pitchFamily="34" charset="0"/>
              </a:rPr>
              <a:t> trade, in the sense of shifting some sales from one more-efficient foreign producer to another, less-efficient foreign producer?</a:t>
            </a:r>
          </a:p>
        </p:txBody>
      </p:sp>
    </p:spTree>
    <p:extLst>
      <p:ext uri="{BB962C8B-B14F-4D97-AF65-F5344CB8AC3E}">
        <p14:creationId xmlns:p14="http://schemas.microsoft.com/office/powerpoint/2010/main" val="3171369828"/>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3F9-C7A8-4097-B090-AAE532599370}"/>
              </a:ext>
            </a:extLst>
          </p:cNvPr>
          <p:cNvSpPr>
            <a:spLocks noGrp="1"/>
          </p:cNvSpPr>
          <p:nvPr>
            <p:ph type="title"/>
          </p:nvPr>
        </p:nvSpPr>
        <p:spPr>
          <a:xfrm>
            <a:off x="1016000" y="4572000"/>
            <a:ext cx="10368280" cy="1600200"/>
          </a:xfrm>
        </p:spPr>
        <p:txBody>
          <a:bodyPr>
            <a:normAutofit/>
          </a:bodyPr>
          <a:lstStyle/>
          <a:p>
            <a:r>
              <a:rPr lang="en-US" sz="3600" b="1" dirty="0">
                <a:solidFill>
                  <a:schemeClr val="tx1"/>
                </a:solidFill>
                <a:latin typeface="Corbel" panose="020B0503020204020204" pitchFamily="34" charset="0"/>
              </a:rPr>
              <a:t>Unit Cost of Widgets Sold in the United States </a:t>
            </a:r>
            <a:br>
              <a:rPr lang="en-US" sz="3600" b="1" dirty="0">
                <a:solidFill>
                  <a:schemeClr val="tx1"/>
                </a:solidFill>
                <a:latin typeface="Corbel" panose="020B0503020204020204" pitchFamily="34" charset="0"/>
              </a:rPr>
            </a:br>
            <a:r>
              <a:rPr lang="en-US" sz="3600" b="1" dirty="0">
                <a:solidFill>
                  <a:schemeClr val="tx1"/>
                </a:solidFill>
                <a:latin typeface="Corbel" panose="020B0503020204020204" pitchFamily="34" charset="0"/>
              </a:rPr>
              <a:t>After the NAFTA Enters into Effect</a:t>
            </a:r>
          </a:p>
        </p:txBody>
      </p:sp>
      <p:graphicFrame>
        <p:nvGraphicFramePr>
          <p:cNvPr id="4" name="Content Placeholder 3">
            <a:extLst>
              <a:ext uri="{FF2B5EF4-FFF2-40B4-BE49-F238E27FC236}">
                <a16:creationId xmlns:a16="http://schemas.microsoft.com/office/drawing/2014/main" id="{E7F46EF1-51FB-40E4-83DE-A48B9A759995}"/>
              </a:ext>
            </a:extLst>
          </p:cNvPr>
          <p:cNvGraphicFramePr>
            <a:graphicFrameLocks noGrp="1"/>
          </p:cNvGraphicFramePr>
          <p:nvPr>
            <p:ph idx="1"/>
            <p:extLst>
              <p:ext uri="{D42A27DB-BD31-4B8C-83A1-F6EECF244321}">
                <p14:modId xmlns:p14="http://schemas.microsoft.com/office/powerpoint/2010/main" val="1560800324"/>
              </p:ext>
            </p:extLst>
          </p:nvPr>
        </p:nvGraphicFramePr>
        <p:xfrm>
          <a:off x="1016001" y="640080"/>
          <a:ext cx="10078721" cy="4084320"/>
        </p:xfrm>
        <a:graphic>
          <a:graphicData uri="http://schemas.openxmlformats.org/drawingml/2006/table">
            <a:tbl>
              <a:tblPr firstRow="1" bandRow="1">
                <a:tableStyleId>{5C22544A-7EE6-4342-B048-85BDC9FD1C3A}</a:tableStyleId>
              </a:tblPr>
              <a:tblGrid>
                <a:gridCol w="2672801">
                  <a:extLst>
                    <a:ext uri="{9D8B030D-6E8A-4147-A177-3AD203B41FA5}">
                      <a16:colId xmlns:a16="http://schemas.microsoft.com/office/drawing/2014/main" val="2425151444"/>
                    </a:ext>
                  </a:extLst>
                </a:gridCol>
                <a:gridCol w="2468640">
                  <a:extLst>
                    <a:ext uri="{9D8B030D-6E8A-4147-A177-3AD203B41FA5}">
                      <a16:colId xmlns:a16="http://schemas.microsoft.com/office/drawing/2014/main" val="2987591456"/>
                    </a:ext>
                  </a:extLst>
                </a:gridCol>
                <a:gridCol w="2468640">
                  <a:extLst>
                    <a:ext uri="{9D8B030D-6E8A-4147-A177-3AD203B41FA5}">
                      <a16:colId xmlns:a16="http://schemas.microsoft.com/office/drawing/2014/main" val="2139376472"/>
                    </a:ext>
                  </a:extLst>
                </a:gridCol>
                <a:gridCol w="2468640">
                  <a:extLst>
                    <a:ext uri="{9D8B030D-6E8A-4147-A177-3AD203B41FA5}">
                      <a16:colId xmlns:a16="http://schemas.microsoft.com/office/drawing/2014/main" val="2054597348"/>
                    </a:ext>
                  </a:extLst>
                </a:gridCol>
              </a:tblGrid>
              <a:tr h="370840">
                <a:tc>
                  <a:txBody>
                    <a:bodyPr/>
                    <a:lstStyle/>
                    <a:p>
                      <a:endParaRPr lang="en-US" sz="2400" dirty="0">
                        <a:latin typeface="Corbel" panose="020B0503020204020204" pitchFamily="34" charset="0"/>
                      </a:endParaRPr>
                    </a:p>
                  </a:txBody>
                  <a:tcPr/>
                </a:tc>
                <a:tc>
                  <a:txBody>
                    <a:bodyPr/>
                    <a:lstStyle/>
                    <a:p>
                      <a:pPr algn="r"/>
                      <a:r>
                        <a:rPr lang="en-US" sz="2400" dirty="0">
                          <a:latin typeface="Corbel" panose="020B0503020204020204" pitchFamily="34" charset="0"/>
                        </a:rPr>
                        <a:t>United States</a:t>
                      </a:r>
                    </a:p>
                  </a:txBody>
                  <a:tcPr/>
                </a:tc>
                <a:tc>
                  <a:txBody>
                    <a:bodyPr/>
                    <a:lstStyle/>
                    <a:p>
                      <a:pPr algn="r"/>
                      <a:r>
                        <a:rPr lang="en-US" sz="2400" dirty="0">
                          <a:latin typeface="Corbel" panose="020B0503020204020204" pitchFamily="34" charset="0"/>
                        </a:rPr>
                        <a:t>Canada</a:t>
                      </a:r>
                    </a:p>
                  </a:txBody>
                  <a:tcPr/>
                </a:tc>
                <a:tc>
                  <a:txBody>
                    <a:bodyPr/>
                    <a:lstStyle/>
                    <a:p>
                      <a:pPr algn="r"/>
                      <a:r>
                        <a:rPr lang="en-US" sz="2400" dirty="0">
                          <a:latin typeface="Corbel" panose="020B0503020204020204" pitchFamily="34" charset="0"/>
                        </a:rPr>
                        <a:t>Mexico</a:t>
                      </a:r>
                    </a:p>
                  </a:txBody>
                  <a:tcPr/>
                </a:tc>
                <a:extLst>
                  <a:ext uri="{0D108BD9-81ED-4DB2-BD59-A6C34878D82A}">
                    <a16:rowId xmlns:a16="http://schemas.microsoft.com/office/drawing/2014/main" val="377753872"/>
                  </a:ext>
                </a:extLst>
              </a:tr>
              <a:tr h="370840">
                <a:tc>
                  <a:txBody>
                    <a:bodyPr/>
                    <a:lstStyle/>
                    <a:p>
                      <a:r>
                        <a:rPr lang="en-US" sz="2400" dirty="0">
                          <a:latin typeface="Corbel" panose="020B0503020204020204" pitchFamily="34" charset="0"/>
                        </a:rPr>
                        <a:t>Cost of Production</a:t>
                      </a: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tc>
                  <a:txBody>
                    <a:bodyPr/>
                    <a:lstStyle/>
                    <a:p>
                      <a:pPr algn="r"/>
                      <a:endParaRPr lang="en-US" sz="2800" dirty="0">
                        <a:latin typeface="Corbel" panose="020B0503020204020204" pitchFamily="34" charset="0"/>
                      </a:endParaRPr>
                    </a:p>
                  </a:txBody>
                  <a:tcPr/>
                </a:tc>
                <a:extLst>
                  <a:ext uri="{0D108BD9-81ED-4DB2-BD59-A6C34878D82A}">
                    <a16:rowId xmlns:a16="http://schemas.microsoft.com/office/drawing/2014/main" val="3356738236"/>
                  </a:ext>
                </a:extLst>
              </a:tr>
              <a:tr h="370840">
                <a:tc>
                  <a:txBody>
                    <a:bodyPr/>
                    <a:lstStyle/>
                    <a:p>
                      <a:r>
                        <a:rPr lang="en-US" sz="2400" dirty="0">
                          <a:latin typeface="Corbel" panose="020B0503020204020204" pitchFamily="34" charset="0"/>
                        </a:rPr>
                        <a:t>    Widget parts</a:t>
                      </a:r>
                    </a:p>
                  </a:txBody>
                  <a:tcPr/>
                </a:tc>
                <a:tc>
                  <a:txBody>
                    <a:bodyPr/>
                    <a:lstStyle/>
                    <a:p>
                      <a:pPr algn="r"/>
                      <a:r>
                        <a:rPr lang="en-US" sz="2800" dirty="0">
                          <a:latin typeface="Corbel" panose="020B0503020204020204" pitchFamily="34" charset="0"/>
                        </a:rPr>
                        <a:t>$160</a:t>
                      </a:r>
                    </a:p>
                  </a:txBody>
                  <a:tcPr/>
                </a:tc>
                <a:tc>
                  <a:txBody>
                    <a:bodyPr/>
                    <a:lstStyle/>
                    <a:p>
                      <a:pPr algn="r"/>
                      <a:r>
                        <a:rPr lang="en-US" sz="2800" dirty="0">
                          <a:latin typeface="Corbel" panose="020B0503020204020204" pitchFamily="34" charset="0"/>
                        </a:rPr>
                        <a:t>$150</a:t>
                      </a:r>
                    </a:p>
                  </a:txBody>
                  <a:tcPr/>
                </a:tc>
                <a:tc>
                  <a:txBody>
                    <a:bodyPr/>
                    <a:lstStyle/>
                    <a:p>
                      <a:pPr algn="r"/>
                      <a:r>
                        <a:rPr lang="en-US" sz="2800" dirty="0">
                          <a:latin typeface="Corbel" panose="020B0503020204020204" pitchFamily="34" charset="0"/>
                        </a:rPr>
                        <a:t>$150</a:t>
                      </a:r>
                    </a:p>
                  </a:txBody>
                  <a:tcPr/>
                </a:tc>
                <a:extLst>
                  <a:ext uri="{0D108BD9-81ED-4DB2-BD59-A6C34878D82A}">
                    <a16:rowId xmlns:a16="http://schemas.microsoft.com/office/drawing/2014/main" val="1067945980"/>
                  </a:ext>
                </a:extLst>
              </a:tr>
              <a:tr h="370840">
                <a:tc>
                  <a:txBody>
                    <a:bodyPr/>
                    <a:lstStyle/>
                    <a:p>
                      <a:r>
                        <a:rPr lang="en-US" sz="2400" dirty="0">
                          <a:latin typeface="Corbel" panose="020B0503020204020204" pitchFamily="34" charset="0"/>
                        </a:rPr>
                        <a:t>    Labor</a:t>
                      </a:r>
                    </a:p>
                  </a:txBody>
                  <a:tcPr/>
                </a:tc>
                <a:tc>
                  <a:txBody>
                    <a:bodyPr/>
                    <a:lstStyle/>
                    <a:p>
                      <a:pPr algn="r"/>
                      <a:r>
                        <a:rPr lang="en-US" sz="2800" dirty="0">
                          <a:latin typeface="Corbel" panose="020B0503020204020204" pitchFamily="34" charset="0"/>
                        </a:rPr>
                        <a:t>$115</a:t>
                      </a:r>
                    </a:p>
                  </a:txBody>
                  <a:tcPr/>
                </a:tc>
                <a:tc>
                  <a:txBody>
                    <a:bodyPr/>
                    <a:lstStyle/>
                    <a:p>
                      <a:pPr algn="r"/>
                      <a:r>
                        <a:rPr lang="en-US" sz="2800" dirty="0">
                          <a:latin typeface="Corbel" panose="020B0503020204020204" pitchFamily="34" charset="0"/>
                        </a:rPr>
                        <a:t>$100</a:t>
                      </a:r>
                    </a:p>
                  </a:txBody>
                  <a:tcPr/>
                </a:tc>
                <a:tc>
                  <a:txBody>
                    <a:bodyPr/>
                    <a:lstStyle/>
                    <a:p>
                      <a:pPr algn="r"/>
                      <a:r>
                        <a:rPr lang="en-US" sz="2800" dirty="0">
                          <a:latin typeface="Corbel" panose="020B0503020204020204" pitchFamily="34" charset="0"/>
                        </a:rPr>
                        <a:t>$50</a:t>
                      </a:r>
                    </a:p>
                  </a:txBody>
                  <a:tcPr/>
                </a:tc>
                <a:extLst>
                  <a:ext uri="{0D108BD9-81ED-4DB2-BD59-A6C34878D82A}">
                    <a16:rowId xmlns:a16="http://schemas.microsoft.com/office/drawing/2014/main" val="2296784296"/>
                  </a:ext>
                </a:extLst>
              </a:tr>
              <a:tr h="370840">
                <a:tc>
                  <a:txBody>
                    <a:bodyPr/>
                    <a:lstStyle/>
                    <a:p>
                      <a:r>
                        <a:rPr lang="en-US" sz="2400" i="1" dirty="0">
                          <a:latin typeface="Corbel" panose="020B0503020204020204" pitchFamily="34" charset="0"/>
                        </a:rPr>
                        <a:t>Subtotal</a:t>
                      </a:r>
                    </a:p>
                  </a:txBody>
                  <a:tcPr/>
                </a:tc>
                <a:tc>
                  <a:txBody>
                    <a:bodyPr/>
                    <a:lstStyle/>
                    <a:p>
                      <a:pPr algn="r"/>
                      <a:r>
                        <a:rPr lang="en-US" sz="2800" i="1" dirty="0">
                          <a:latin typeface="Corbel" panose="020B0503020204020204" pitchFamily="34" charset="0"/>
                        </a:rPr>
                        <a:t>$275</a:t>
                      </a:r>
                    </a:p>
                  </a:txBody>
                  <a:tcPr/>
                </a:tc>
                <a:tc>
                  <a:txBody>
                    <a:bodyPr/>
                    <a:lstStyle/>
                    <a:p>
                      <a:pPr algn="r"/>
                      <a:r>
                        <a:rPr lang="en-US" sz="2800" i="1" dirty="0">
                          <a:latin typeface="Corbel" panose="020B0503020204020204" pitchFamily="34" charset="0"/>
                        </a:rPr>
                        <a:t>$250</a:t>
                      </a:r>
                    </a:p>
                  </a:txBody>
                  <a:tcPr/>
                </a:tc>
                <a:tc>
                  <a:txBody>
                    <a:bodyPr/>
                    <a:lstStyle/>
                    <a:p>
                      <a:pPr algn="r"/>
                      <a:r>
                        <a:rPr lang="en-US" sz="2800" i="1" dirty="0">
                          <a:latin typeface="Corbel" panose="020B0503020204020204" pitchFamily="34" charset="0"/>
                        </a:rPr>
                        <a:t>$200</a:t>
                      </a:r>
                    </a:p>
                  </a:txBody>
                  <a:tcPr/>
                </a:tc>
                <a:extLst>
                  <a:ext uri="{0D108BD9-81ED-4DB2-BD59-A6C34878D82A}">
                    <a16:rowId xmlns:a16="http://schemas.microsoft.com/office/drawing/2014/main" val="507778215"/>
                  </a:ext>
                </a:extLst>
              </a:tr>
              <a:tr h="370840">
                <a:tc>
                  <a:txBody>
                    <a:bodyPr/>
                    <a:lstStyle/>
                    <a:p>
                      <a:r>
                        <a:rPr lang="en-US" sz="2400" dirty="0">
                          <a:latin typeface="Corbel" panose="020B0503020204020204" pitchFamily="34" charset="0"/>
                        </a:rPr>
                        <a:t>MFN Tariff (30%)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extLst>
                  <a:ext uri="{0D108BD9-81ED-4DB2-BD59-A6C34878D82A}">
                    <a16:rowId xmlns:a16="http://schemas.microsoft.com/office/drawing/2014/main" val="380834892"/>
                  </a:ext>
                </a:extLst>
              </a:tr>
              <a:tr h="370840">
                <a:tc>
                  <a:txBody>
                    <a:bodyPr/>
                    <a:lstStyle/>
                    <a:p>
                      <a:r>
                        <a:rPr lang="en-US" sz="2400" dirty="0">
                          <a:latin typeface="Corbel" panose="020B0503020204020204" pitchFamily="34" charset="0"/>
                        </a:rPr>
                        <a:t>Shipping to USA</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Corbel" panose="020B0503020204020204" pitchFamily="34" charset="0"/>
                        </a:rPr>
                        <a:t>—</a:t>
                      </a:r>
                    </a:p>
                  </a:txBody>
                  <a:tcPr/>
                </a:tc>
                <a:tc>
                  <a:txBody>
                    <a:bodyPr/>
                    <a:lstStyle/>
                    <a:p>
                      <a:pPr algn="r"/>
                      <a:r>
                        <a:rPr lang="en-US" sz="2800" dirty="0">
                          <a:latin typeface="Corbel" panose="020B0503020204020204" pitchFamily="34" charset="0"/>
                        </a:rPr>
                        <a:t>$20</a:t>
                      </a:r>
                    </a:p>
                  </a:txBody>
                  <a:tcPr/>
                </a:tc>
                <a:tc>
                  <a:txBody>
                    <a:bodyPr/>
                    <a:lstStyle/>
                    <a:p>
                      <a:pPr algn="r"/>
                      <a:r>
                        <a:rPr lang="en-US" sz="2800" dirty="0">
                          <a:latin typeface="Corbel" panose="020B0503020204020204" pitchFamily="34" charset="0"/>
                        </a:rPr>
                        <a:t>$25</a:t>
                      </a:r>
                    </a:p>
                  </a:txBody>
                  <a:tcPr/>
                </a:tc>
                <a:extLst>
                  <a:ext uri="{0D108BD9-81ED-4DB2-BD59-A6C34878D82A}">
                    <a16:rowId xmlns:a16="http://schemas.microsoft.com/office/drawing/2014/main" val="3675936681"/>
                  </a:ext>
                </a:extLst>
              </a:tr>
              <a:tr h="370840">
                <a:tc>
                  <a:txBody>
                    <a:bodyPr/>
                    <a:lstStyle/>
                    <a:p>
                      <a:r>
                        <a:rPr lang="en-US" sz="2400" dirty="0">
                          <a:latin typeface="Corbel" panose="020B0503020204020204" pitchFamily="34" charset="0"/>
                        </a:rPr>
                        <a:t>Total Landed Cost</a:t>
                      </a:r>
                    </a:p>
                  </a:txBody>
                  <a:tcPr/>
                </a:tc>
                <a:tc>
                  <a:txBody>
                    <a:bodyPr/>
                    <a:lstStyle/>
                    <a:p>
                      <a:pPr algn="r"/>
                      <a:r>
                        <a:rPr lang="en-US" sz="2800" dirty="0">
                          <a:latin typeface="Corbel" panose="020B0503020204020204" pitchFamily="34" charset="0"/>
                        </a:rPr>
                        <a:t>$275</a:t>
                      </a:r>
                    </a:p>
                  </a:txBody>
                  <a:tcPr/>
                </a:tc>
                <a:tc>
                  <a:txBody>
                    <a:bodyPr/>
                    <a:lstStyle/>
                    <a:p>
                      <a:pPr algn="r"/>
                      <a:r>
                        <a:rPr lang="en-US" sz="2800" dirty="0">
                          <a:latin typeface="Corbel" panose="020B0503020204020204" pitchFamily="34" charset="0"/>
                        </a:rPr>
                        <a:t>$270</a:t>
                      </a:r>
                    </a:p>
                  </a:txBody>
                  <a:tcPr/>
                </a:tc>
                <a:tc>
                  <a:txBody>
                    <a:bodyPr/>
                    <a:lstStyle/>
                    <a:p>
                      <a:pPr algn="r"/>
                      <a:r>
                        <a:rPr lang="en-US" sz="2800" dirty="0">
                          <a:latin typeface="Corbel" panose="020B0503020204020204" pitchFamily="34" charset="0"/>
                        </a:rPr>
                        <a:t>$225</a:t>
                      </a:r>
                    </a:p>
                  </a:txBody>
                  <a:tcPr/>
                </a:tc>
                <a:extLst>
                  <a:ext uri="{0D108BD9-81ED-4DB2-BD59-A6C34878D82A}">
                    <a16:rowId xmlns:a16="http://schemas.microsoft.com/office/drawing/2014/main" val="806534845"/>
                  </a:ext>
                </a:extLst>
              </a:tr>
            </a:tbl>
          </a:graphicData>
        </a:graphic>
      </p:graphicFrame>
      <p:sp>
        <p:nvSpPr>
          <p:cNvPr id="5" name="Rectangle 4">
            <a:extLst>
              <a:ext uri="{FF2B5EF4-FFF2-40B4-BE49-F238E27FC236}">
                <a16:creationId xmlns:a16="http://schemas.microsoft.com/office/drawing/2014/main" id="{726E6FE9-A663-46C0-A774-F010C3E3A15B}"/>
              </a:ext>
            </a:extLst>
          </p:cNvPr>
          <p:cNvSpPr/>
          <p:nvPr/>
        </p:nvSpPr>
        <p:spPr>
          <a:xfrm>
            <a:off x="868680" y="4739640"/>
            <a:ext cx="5935980" cy="176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54031D4-EF1E-4F9A-B2A0-5F8D6A854EAD}"/>
              </a:ext>
            </a:extLst>
          </p:cNvPr>
          <p:cNvSpPr txBox="1"/>
          <p:nvPr/>
        </p:nvSpPr>
        <p:spPr>
          <a:xfrm>
            <a:off x="1097280" y="4846320"/>
            <a:ext cx="5775960" cy="1569660"/>
          </a:xfrm>
          <a:prstGeom prst="rect">
            <a:avLst/>
          </a:prstGeom>
          <a:noFill/>
        </p:spPr>
        <p:txBody>
          <a:bodyPr wrap="square" rtlCol="0">
            <a:spAutoFit/>
          </a:bodyPr>
          <a:lstStyle/>
          <a:p>
            <a:r>
              <a:rPr lang="en-US" sz="2400" b="1" dirty="0">
                <a:solidFill>
                  <a:schemeClr val="bg1"/>
                </a:solidFill>
                <a:latin typeface="Corbel" panose="020B0503020204020204" pitchFamily="34" charset="0"/>
              </a:rPr>
              <a:t>What is the least realistic element of this illustration — that is, which number in this table deviates most from what we find in the real world?</a:t>
            </a:r>
          </a:p>
        </p:txBody>
      </p:sp>
      <p:sp>
        <p:nvSpPr>
          <p:cNvPr id="7" name="Oval 6">
            <a:extLst>
              <a:ext uri="{FF2B5EF4-FFF2-40B4-BE49-F238E27FC236}">
                <a16:creationId xmlns:a16="http://schemas.microsoft.com/office/drawing/2014/main" id="{1A36845D-2BD3-47B9-8F0C-421DD86D6331}"/>
              </a:ext>
            </a:extLst>
          </p:cNvPr>
          <p:cNvSpPr/>
          <p:nvPr/>
        </p:nvSpPr>
        <p:spPr>
          <a:xfrm>
            <a:off x="2423160" y="3032760"/>
            <a:ext cx="853440" cy="807720"/>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CB3845-3700-4DA9-B1E7-F3F7D102B460}"/>
              </a:ext>
            </a:extLst>
          </p:cNvPr>
          <p:cNvSpPr/>
          <p:nvPr/>
        </p:nvSpPr>
        <p:spPr>
          <a:xfrm>
            <a:off x="640080" y="4739640"/>
            <a:ext cx="7528560" cy="176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4564E1F-6F3F-4CC2-AA25-B42512666FC7}"/>
              </a:ext>
            </a:extLst>
          </p:cNvPr>
          <p:cNvSpPr txBox="1"/>
          <p:nvPr/>
        </p:nvSpPr>
        <p:spPr>
          <a:xfrm>
            <a:off x="868680" y="4846320"/>
            <a:ext cx="7147560" cy="1569660"/>
          </a:xfrm>
          <a:prstGeom prst="rect">
            <a:avLst/>
          </a:prstGeom>
          <a:noFill/>
        </p:spPr>
        <p:txBody>
          <a:bodyPr wrap="square" rtlCol="0">
            <a:spAutoFit/>
          </a:bodyPr>
          <a:lstStyle/>
          <a:p>
            <a:r>
              <a:rPr lang="en-US" sz="2400" b="1" dirty="0">
                <a:solidFill>
                  <a:schemeClr val="bg1"/>
                </a:solidFill>
                <a:latin typeface="Corbel" panose="020B0503020204020204" pitchFamily="34" charset="0"/>
              </a:rPr>
              <a:t>In reality, the average U.S. MFN tariff is less than 2%. What does this imply regarding the utility of trade preferences as a stimulus to trade (and as a tool of foreign economic policy)?</a:t>
            </a:r>
          </a:p>
        </p:txBody>
      </p:sp>
    </p:spTree>
    <p:extLst>
      <p:ext uri="{BB962C8B-B14F-4D97-AF65-F5344CB8AC3E}">
        <p14:creationId xmlns:p14="http://schemas.microsoft.com/office/powerpoint/2010/main" val="30919997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E41FC9E-3195-43EB-BE55-1C595C69CD40}"/>
              </a:ext>
            </a:extLst>
          </p:cNvPr>
          <p:cNvGraphicFramePr>
            <a:graphicFrameLocks/>
          </p:cNvGraphicFramePr>
          <p:nvPr/>
        </p:nvGraphicFramePr>
        <p:xfrm>
          <a:off x="518160" y="381000"/>
          <a:ext cx="10637520" cy="573024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137A3498-0F9E-413C-B3D2-33CC8BBE86BE}"/>
              </a:ext>
            </a:extLst>
          </p:cNvPr>
          <p:cNvSpPr txBox="1">
            <a:spLocks/>
          </p:cNvSpPr>
          <p:nvPr/>
        </p:nvSpPr>
        <p:spPr bwMode="auto">
          <a:xfrm>
            <a:off x="0" y="5669280"/>
            <a:ext cx="12192000" cy="1143000"/>
          </a:xfrm>
          <a:prstGeom prst="rect">
            <a:avLst/>
          </a:prstGeom>
          <a:noFill/>
        </p:spPr>
        <p:txBody>
          <a:bodyPr anchor="b"/>
          <a:lstStyle/>
          <a:p>
            <a:pPr algn="ctr">
              <a:defRPr/>
            </a:pPr>
            <a:r>
              <a:rPr lang="en-US" sz="3000" b="1" dirty="0">
                <a:latin typeface="Corbel" panose="020B0503020204020204" pitchFamily="34" charset="0"/>
                <a:ea typeface="+mj-ea"/>
                <a:cs typeface="+mj-cs"/>
              </a:rPr>
              <a:t>Average MFN Tariffs on the Leading Products in Total U.S. Imports</a:t>
            </a:r>
          </a:p>
        </p:txBody>
      </p:sp>
    </p:spTree>
    <p:extLst>
      <p:ext uri="{BB962C8B-B14F-4D97-AF65-F5344CB8AC3E}">
        <p14:creationId xmlns:p14="http://schemas.microsoft.com/office/powerpoint/2010/main" val="286681818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2400" cy="2286000"/>
          </a:xfrm>
        </p:spPr>
        <p:txBody>
          <a:bodyPr>
            <a:normAutofit/>
          </a:bodyPr>
          <a:lstStyle/>
          <a:p>
            <a:r>
              <a:rPr lang="en-US" sz="4400" b="1" dirty="0">
                <a:solidFill>
                  <a:schemeClr val="tx1"/>
                </a:solidFill>
                <a:latin typeface="Corbel" panose="020B0503020204020204" pitchFamily="34" charset="0"/>
              </a:rPr>
              <a:t>Key Concepts in this Session</a:t>
            </a:r>
          </a:p>
        </p:txBody>
      </p:sp>
      <p:sp>
        <p:nvSpPr>
          <p:cNvPr id="3" name="Content Placeholder 2"/>
          <p:cNvSpPr>
            <a:spLocks noGrp="1"/>
          </p:cNvSpPr>
          <p:nvPr>
            <p:ph idx="1"/>
          </p:nvPr>
        </p:nvSpPr>
        <p:spPr>
          <a:xfrm>
            <a:off x="1016000" y="631376"/>
            <a:ext cx="10058400" cy="5105400"/>
          </a:xfrm>
        </p:spPr>
        <p:txBody>
          <a:bodyPr>
            <a:normAutofit/>
          </a:bodyPr>
          <a:lstStyle/>
          <a:p>
            <a:pPr>
              <a:spcBef>
                <a:spcPts val="0"/>
              </a:spcBef>
              <a:spcAft>
                <a:spcPts val="800"/>
              </a:spcAft>
            </a:pPr>
            <a:r>
              <a:rPr lang="en-US" b="1" dirty="0">
                <a:solidFill>
                  <a:schemeClr val="tx1"/>
                </a:solidFill>
                <a:latin typeface="Corbel" panose="020B0503020204020204" pitchFamily="34" charset="0"/>
              </a:rPr>
              <a:t>Trade creation: </a:t>
            </a:r>
            <a:r>
              <a:rPr lang="en-US" dirty="0">
                <a:solidFill>
                  <a:schemeClr val="tx1"/>
                </a:solidFill>
                <a:latin typeface="Corbel" panose="020B0503020204020204" pitchFamily="34" charset="0"/>
              </a:rPr>
              <a:t>The positive change brought about by lowering barriers to imports from an efficient producer.</a:t>
            </a:r>
          </a:p>
          <a:p>
            <a:pPr>
              <a:spcBef>
                <a:spcPts val="0"/>
              </a:spcBef>
              <a:spcAft>
                <a:spcPts val="800"/>
              </a:spcAft>
            </a:pPr>
            <a:r>
              <a:rPr lang="en-US" b="1" dirty="0">
                <a:solidFill>
                  <a:schemeClr val="tx1"/>
                </a:solidFill>
                <a:latin typeface="Corbel" panose="020B0503020204020204" pitchFamily="34" charset="0"/>
              </a:rPr>
              <a:t>Trade diversion: </a:t>
            </a:r>
            <a:r>
              <a:rPr lang="en-US" dirty="0">
                <a:solidFill>
                  <a:schemeClr val="tx1"/>
                </a:solidFill>
                <a:latin typeface="Corbel" panose="020B0503020204020204" pitchFamily="34" charset="0"/>
              </a:rPr>
              <a:t>The sometimes perverse effects that the lowering of barriers on a less efficient producer can have on a more efficient third party.</a:t>
            </a:r>
          </a:p>
          <a:p>
            <a:pPr>
              <a:spcBef>
                <a:spcPts val="0"/>
              </a:spcBef>
              <a:spcAft>
                <a:spcPts val="800"/>
              </a:spcAft>
            </a:pPr>
            <a:r>
              <a:rPr lang="en-US" b="1" dirty="0">
                <a:solidFill>
                  <a:schemeClr val="tx1"/>
                </a:solidFill>
                <a:latin typeface="Corbel" panose="020B0503020204020204" pitchFamily="34" charset="0"/>
              </a:rPr>
              <a:t>Margin of preference: </a:t>
            </a:r>
            <a:r>
              <a:rPr lang="en-US" dirty="0">
                <a:solidFill>
                  <a:schemeClr val="tx1"/>
                </a:solidFill>
                <a:latin typeface="Corbel" panose="020B0503020204020204" pitchFamily="34" charset="0"/>
              </a:rPr>
              <a:t>The difference between the MFN tariff and the preferential rate (often equal to the MFN tariff itself).</a:t>
            </a:r>
          </a:p>
          <a:p>
            <a:pPr>
              <a:spcBef>
                <a:spcPts val="0"/>
              </a:spcBef>
              <a:spcAft>
                <a:spcPts val="800"/>
              </a:spcAft>
            </a:pPr>
            <a:r>
              <a:rPr lang="en-US" b="1" dirty="0">
                <a:solidFill>
                  <a:schemeClr val="tx1"/>
                </a:solidFill>
                <a:latin typeface="Corbel" panose="020B0503020204020204" pitchFamily="34" charset="0"/>
              </a:rPr>
              <a:t>Preference erosion: </a:t>
            </a:r>
            <a:r>
              <a:rPr lang="en-US" dirty="0">
                <a:solidFill>
                  <a:schemeClr val="tx1"/>
                </a:solidFill>
                <a:latin typeface="Corbel" panose="020B0503020204020204" pitchFamily="34" charset="0"/>
              </a:rPr>
              <a:t>The reduction in the margins of preference brought about when the MFN tariff is cut or eliminated. </a:t>
            </a:r>
          </a:p>
          <a:p>
            <a:pPr>
              <a:spcBef>
                <a:spcPts val="0"/>
              </a:spcBef>
              <a:spcAft>
                <a:spcPts val="800"/>
              </a:spcAft>
            </a:pPr>
            <a:r>
              <a:rPr lang="en-US" b="1" dirty="0">
                <a:solidFill>
                  <a:schemeClr val="tx1"/>
                </a:solidFill>
                <a:latin typeface="Corbel" panose="020B0503020204020204" pitchFamily="34" charset="0"/>
              </a:rPr>
              <a:t>Preference dilution:</a:t>
            </a:r>
            <a:r>
              <a:rPr lang="en-US" dirty="0">
                <a:solidFill>
                  <a:schemeClr val="tx1"/>
                </a:solidFill>
                <a:latin typeface="Corbel" panose="020B0503020204020204" pitchFamily="34" charset="0"/>
              </a:rPr>
              <a:t> The weakening of existing preferences brought about through the proliferation of new preferential programs and agreements. </a:t>
            </a:r>
          </a:p>
          <a:p>
            <a:pPr>
              <a:spcBef>
                <a:spcPts val="0"/>
              </a:spcBef>
              <a:spcAft>
                <a:spcPts val="800"/>
              </a:spcAft>
            </a:pPr>
            <a:r>
              <a:rPr lang="en-US" b="1" dirty="0">
                <a:solidFill>
                  <a:schemeClr val="tx1"/>
                </a:solidFill>
                <a:latin typeface="Corbel" panose="020B0503020204020204" pitchFamily="34" charset="0"/>
              </a:rPr>
              <a:t>Rules of origin: </a:t>
            </a:r>
            <a:r>
              <a:rPr lang="en-US" dirty="0">
                <a:solidFill>
                  <a:schemeClr val="tx1"/>
                </a:solidFill>
                <a:latin typeface="Corbel" panose="020B0503020204020204" pitchFamily="34" charset="0"/>
              </a:rPr>
              <a:t>The requirements that products must meet in order to receive preferential treatment.</a:t>
            </a:r>
            <a:endParaRPr lang="en-US" b="1" dirty="0">
              <a:solidFill>
                <a:schemeClr val="tx1"/>
              </a:solidFill>
              <a:latin typeface="Corbel" panose="020B0503020204020204" pitchFamily="34" charset="0"/>
            </a:endParaRPr>
          </a:p>
        </p:txBody>
      </p:sp>
    </p:spTree>
    <p:extLst>
      <p:ext uri="{BB962C8B-B14F-4D97-AF65-F5344CB8AC3E}">
        <p14:creationId xmlns:p14="http://schemas.microsoft.com/office/powerpoint/2010/main" val="3245281230"/>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787594"/>
            <a:ext cx="10058400"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Calibri Light" pitchFamily="34" charset="0"/>
                <a:ea typeface="+mn-ea"/>
                <a:cs typeface="Arial" charset="0"/>
              </a:rPr>
              <a:t>A</a:t>
            </a:r>
            <a:r>
              <a:rPr kumimoji="0" lang="en-US" sz="4700" b="1" i="0" u="none" strike="noStrike" kern="1200" cap="none" spc="0" normalizeH="0" noProof="0" dirty="0">
                <a:ln>
                  <a:noFill/>
                </a:ln>
                <a:solidFill>
                  <a:prstClr val="white"/>
                </a:solidFill>
                <a:effectLst/>
                <a:uLnTx/>
                <a:uFillTx/>
                <a:latin typeface="Calibri Light" pitchFamily="34" charset="0"/>
                <a:ea typeface="+mn-ea"/>
                <a:cs typeface="Arial" charset="0"/>
              </a:rPr>
              <a:t> Real-World Example of</a:t>
            </a:r>
            <a:br>
              <a:rPr kumimoji="0" lang="en-US" sz="4700" b="1" i="0" u="none" strike="noStrike" kern="1200" cap="none" spc="0" normalizeH="0" noProof="0" dirty="0">
                <a:ln>
                  <a:noFill/>
                </a:ln>
                <a:solidFill>
                  <a:prstClr val="white"/>
                </a:solidFill>
                <a:effectLst/>
                <a:uLnTx/>
                <a:uFillTx/>
                <a:latin typeface="Calibri Light" pitchFamily="34" charset="0"/>
                <a:ea typeface="+mn-ea"/>
                <a:cs typeface="Arial" charset="0"/>
              </a:rPr>
            </a:br>
            <a:r>
              <a:rPr kumimoji="0" lang="en-US" sz="4700" b="1" i="0" u="none" strike="noStrike" kern="1200" cap="none" spc="0" normalizeH="0" baseline="0" noProof="0" dirty="0">
                <a:ln>
                  <a:noFill/>
                </a:ln>
                <a:solidFill>
                  <a:prstClr val="white"/>
                </a:solidFill>
                <a:effectLst/>
                <a:uLnTx/>
                <a:uFillTx/>
                <a:latin typeface="Calibri Light" pitchFamily="34" charset="0"/>
                <a:ea typeface="+mn-ea"/>
                <a:cs typeface="Arial" charset="0"/>
              </a:rPr>
              <a:t>Trade Creation</a:t>
            </a:r>
            <a:r>
              <a:rPr kumimoji="0" lang="en-US" sz="4700" b="1" i="0" u="none" strike="noStrike" kern="1200" cap="none" spc="0" normalizeH="0" noProof="0" dirty="0">
                <a:ln>
                  <a:noFill/>
                </a:ln>
                <a:solidFill>
                  <a:prstClr val="white"/>
                </a:solidFill>
                <a:effectLst/>
                <a:uLnTx/>
                <a:uFillTx/>
                <a:latin typeface="Calibri Light" pitchFamily="34" charset="0"/>
                <a:ea typeface="+mn-ea"/>
                <a:cs typeface="Arial" charset="0"/>
              </a:rPr>
              <a:t> and Trade Diversion</a:t>
            </a:r>
            <a:endParaRPr kumimoji="0" lang="en-US" sz="4700" b="1" i="0" u="none" strike="noStrike" kern="1200" cap="none" spc="0" normalizeH="0" baseline="0" noProof="0" dirty="0">
              <a:ln>
                <a:noFill/>
              </a:ln>
              <a:solidFill>
                <a:prstClr val="white"/>
              </a:solidFill>
              <a:effectLst/>
              <a:uLnTx/>
              <a:uFillTx/>
              <a:latin typeface="Calibri Light" pitchFamily="34" charset="0"/>
              <a:ea typeface="+mn-ea"/>
              <a:cs typeface="Arial" charset="0"/>
            </a:endParaRPr>
          </a:p>
        </p:txBody>
      </p:sp>
    </p:spTree>
    <p:extLst>
      <p:ext uri="{BB962C8B-B14F-4D97-AF65-F5344CB8AC3E}">
        <p14:creationId xmlns:p14="http://schemas.microsoft.com/office/powerpoint/2010/main" val="551293159"/>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B760D9-9401-45E6-814A-40075674DC83}"/>
              </a:ext>
            </a:extLst>
          </p:cNvPr>
          <p:cNvSpPr/>
          <p:nvPr/>
        </p:nvSpPr>
        <p:spPr>
          <a:xfrm>
            <a:off x="1021080" y="518016"/>
            <a:ext cx="10191206" cy="4431983"/>
          </a:xfrm>
          <a:prstGeom prst="rect">
            <a:avLst/>
          </a:prstGeom>
        </p:spPr>
        <p:txBody>
          <a:bodyPr wrap="square">
            <a:spAutoFit/>
          </a:bodyPr>
          <a:lstStyle/>
          <a:p>
            <a:pPr>
              <a:spcAft>
                <a:spcPts val="1200"/>
              </a:spcAft>
            </a:pPr>
            <a:r>
              <a:rPr lang="en-US" sz="2800" dirty="0">
                <a:latin typeface="Corbel" panose="020B0503020204020204" pitchFamily="34" charset="0"/>
                <a:ea typeface="Calibri" panose="020F0502020204030204" pitchFamily="34" charset="0"/>
                <a:cs typeface="Times New Roman" panose="02020603050405020304" pitchFamily="18" charset="0"/>
              </a:rPr>
              <a:t>Let us consider the case of HTS item 6115.96.90.20, Socks and other hosiery, etc., knitted or crocheted, of synthetic fibers, containing less than 23% by weight of wool or fine animal hair.</a:t>
            </a:r>
          </a:p>
          <a:p>
            <a:pPr>
              <a:spcAft>
                <a:spcPts val="1200"/>
              </a:spcAft>
            </a:pPr>
            <a:r>
              <a:rPr lang="en-US" sz="2800" dirty="0">
                <a:latin typeface="Corbel" panose="020B0503020204020204" pitchFamily="34" charset="0"/>
                <a:cs typeface="Times New Roman" panose="02020603050405020304" pitchFamily="18" charset="0"/>
              </a:rPr>
              <a:t>We will call this “Certain knit socks.”</a:t>
            </a:r>
          </a:p>
          <a:p>
            <a:pPr>
              <a:spcAft>
                <a:spcPts val="1200"/>
              </a:spcAft>
            </a:pPr>
            <a:r>
              <a:rPr lang="en-US" sz="2800" dirty="0">
                <a:latin typeface="Corbel" panose="020B0503020204020204" pitchFamily="34" charset="0"/>
                <a:cs typeface="Times New Roman" panose="02020603050405020304" pitchFamily="18" charset="0"/>
              </a:rPr>
              <a:t>We will assume, for the sake of simplicity, that there are few or no qualitative differences in this product.</a:t>
            </a:r>
          </a:p>
          <a:p>
            <a:pPr>
              <a:spcAft>
                <a:spcPts val="1200"/>
              </a:spcAft>
            </a:pPr>
            <a:r>
              <a:rPr lang="en-US" sz="2800" dirty="0">
                <a:latin typeface="Corbel" panose="020B0503020204020204" pitchFamily="34" charset="0"/>
                <a:cs typeface="Times New Roman" panose="02020603050405020304" pitchFamily="18" charset="0"/>
              </a:rPr>
              <a:t>Imports from China are subject to the MFN tariff, while imports from El Salvador enter duty-free under CAFTA (provided that they meet the agreement’s rules of origin).</a:t>
            </a:r>
            <a:endParaRPr lang="en-US" sz="2800" dirty="0">
              <a:latin typeface="Corbel" panose="020B0503020204020204" pitchFamily="34" charset="0"/>
            </a:endParaRPr>
          </a:p>
        </p:txBody>
      </p:sp>
      <p:sp>
        <p:nvSpPr>
          <p:cNvPr id="3" name="Title 1">
            <a:extLst>
              <a:ext uri="{FF2B5EF4-FFF2-40B4-BE49-F238E27FC236}">
                <a16:creationId xmlns:a16="http://schemas.microsoft.com/office/drawing/2014/main" id="{A7347E22-07A0-4CE9-A8D4-EF091D81E47E}"/>
              </a:ext>
            </a:extLst>
          </p:cNvPr>
          <p:cNvSpPr txBox="1">
            <a:spLocks/>
          </p:cNvSpPr>
          <p:nvPr/>
        </p:nvSpPr>
        <p:spPr>
          <a:xfrm>
            <a:off x="1021080" y="4946998"/>
            <a:ext cx="10368280" cy="1197429"/>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tx1"/>
                </a:solidFill>
                <a:latin typeface="Corbel" panose="020B0503020204020204" pitchFamily="34" charset="0"/>
              </a:rPr>
              <a:t>U.S. Imports of Certain Knit Socks from</a:t>
            </a:r>
          </a:p>
          <a:p>
            <a:r>
              <a:rPr lang="en-US" sz="3600" b="1" dirty="0">
                <a:solidFill>
                  <a:schemeClr val="tx1"/>
                </a:solidFill>
                <a:latin typeface="Corbel" panose="020B0503020204020204" pitchFamily="34" charset="0"/>
              </a:rPr>
              <a:t>China (MFN) and El Salvador (CAFTA)</a:t>
            </a:r>
          </a:p>
        </p:txBody>
      </p:sp>
    </p:spTree>
    <p:extLst>
      <p:ext uri="{BB962C8B-B14F-4D97-AF65-F5344CB8AC3E}">
        <p14:creationId xmlns:p14="http://schemas.microsoft.com/office/powerpoint/2010/main" val="665334816"/>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7D700D-F572-4C8E-813D-96060FD38919}"/>
              </a:ext>
            </a:extLst>
          </p:cNvPr>
          <p:cNvSpPr/>
          <p:nvPr/>
        </p:nvSpPr>
        <p:spPr>
          <a:xfrm>
            <a:off x="1355407" y="810577"/>
            <a:ext cx="9419273" cy="485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7F4F14C-5808-4EAC-BCB8-676C6CA1D6DA}"/>
              </a:ext>
            </a:extLst>
          </p:cNvPr>
          <p:cNvPicPr>
            <a:picLocks noChangeAspect="1"/>
          </p:cNvPicPr>
          <p:nvPr/>
        </p:nvPicPr>
        <p:blipFill>
          <a:blip r:embed="rId2"/>
          <a:stretch>
            <a:fillRect/>
          </a:stretch>
        </p:blipFill>
        <p:spPr>
          <a:xfrm>
            <a:off x="1545906" y="3090862"/>
            <a:ext cx="9115425" cy="2343150"/>
          </a:xfrm>
          <a:prstGeom prst="rect">
            <a:avLst/>
          </a:prstGeom>
        </p:spPr>
      </p:pic>
      <p:pic>
        <p:nvPicPr>
          <p:cNvPr id="3" name="Picture 2">
            <a:extLst>
              <a:ext uri="{FF2B5EF4-FFF2-40B4-BE49-F238E27FC236}">
                <a16:creationId xmlns:a16="http://schemas.microsoft.com/office/drawing/2014/main" id="{51A340CB-9147-4EB0-9F1B-18C8FCC09528}"/>
              </a:ext>
            </a:extLst>
          </p:cNvPr>
          <p:cNvPicPr>
            <a:picLocks noChangeAspect="1"/>
          </p:cNvPicPr>
          <p:nvPr/>
        </p:nvPicPr>
        <p:blipFill>
          <a:blip r:embed="rId3"/>
          <a:stretch>
            <a:fillRect/>
          </a:stretch>
        </p:blipFill>
        <p:spPr>
          <a:xfrm>
            <a:off x="1507807" y="871537"/>
            <a:ext cx="9191625" cy="2219325"/>
          </a:xfrm>
          <a:prstGeom prst="rect">
            <a:avLst/>
          </a:prstGeom>
        </p:spPr>
      </p:pic>
      <p:sp>
        <p:nvSpPr>
          <p:cNvPr id="5" name="Rectangle 4">
            <a:extLst>
              <a:ext uri="{FF2B5EF4-FFF2-40B4-BE49-F238E27FC236}">
                <a16:creationId xmlns:a16="http://schemas.microsoft.com/office/drawing/2014/main" id="{C8C1CAF8-82A7-4322-8B19-9019FF47256E}"/>
              </a:ext>
            </a:extLst>
          </p:cNvPr>
          <p:cNvSpPr/>
          <p:nvPr/>
        </p:nvSpPr>
        <p:spPr>
          <a:xfrm>
            <a:off x="6486525" y="2874645"/>
            <a:ext cx="552450" cy="296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B2B93F-A3E4-4EEE-A8BA-626A29469A49}"/>
              </a:ext>
            </a:extLst>
          </p:cNvPr>
          <p:cNvSpPr/>
          <p:nvPr/>
        </p:nvSpPr>
        <p:spPr>
          <a:xfrm>
            <a:off x="2194560" y="4876800"/>
            <a:ext cx="5227320" cy="38766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615403"/>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3F9-C7A8-4097-B090-AAE532599370}"/>
              </a:ext>
            </a:extLst>
          </p:cNvPr>
          <p:cNvSpPr>
            <a:spLocks noGrp="1"/>
          </p:cNvSpPr>
          <p:nvPr>
            <p:ph type="title"/>
          </p:nvPr>
        </p:nvSpPr>
        <p:spPr>
          <a:xfrm>
            <a:off x="1016000" y="4572000"/>
            <a:ext cx="10368280" cy="1600200"/>
          </a:xfrm>
        </p:spPr>
        <p:txBody>
          <a:bodyPr>
            <a:normAutofit/>
          </a:bodyPr>
          <a:lstStyle/>
          <a:p>
            <a:r>
              <a:rPr lang="en-US" sz="3600" b="1" dirty="0">
                <a:latin typeface="Corbel" panose="020B0503020204020204" pitchFamily="34" charset="0"/>
              </a:rPr>
              <a:t>Unit Cost of Certain Knit Socks in the United States</a:t>
            </a:r>
          </a:p>
        </p:txBody>
      </p:sp>
      <p:graphicFrame>
        <p:nvGraphicFramePr>
          <p:cNvPr id="4" name="Content Placeholder 3">
            <a:extLst>
              <a:ext uri="{FF2B5EF4-FFF2-40B4-BE49-F238E27FC236}">
                <a16:creationId xmlns:a16="http://schemas.microsoft.com/office/drawing/2014/main" id="{E7F46EF1-51FB-40E4-83DE-A48B9A759995}"/>
              </a:ext>
            </a:extLst>
          </p:cNvPr>
          <p:cNvGraphicFramePr>
            <a:graphicFrameLocks noGrp="1"/>
          </p:cNvGraphicFramePr>
          <p:nvPr>
            <p:ph idx="1"/>
            <p:extLst>
              <p:ext uri="{D42A27DB-BD31-4B8C-83A1-F6EECF244321}">
                <p14:modId xmlns:p14="http://schemas.microsoft.com/office/powerpoint/2010/main" val="2493499850"/>
              </p:ext>
            </p:extLst>
          </p:nvPr>
        </p:nvGraphicFramePr>
        <p:xfrm>
          <a:off x="899160" y="893205"/>
          <a:ext cx="10368280" cy="3566160"/>
        </p:xfrm>
        <a:graphic>
          <a:graphicData uri="http://schemas.openxmlformats.org/drawingml/2006/table">
            <a:tbl>
              <a:tblPr firstRow="1" bandRow="1">
                <a:tableStyleId>{5C22544A-7EE6-4342-B048-85BDC9FD1C3A}</a:tableStyleId>
              </a:tblPr>
              <a:tblGrid>
                <a:gridCol w="3799839">
                  <a:extLst>
                    <a:ext uri="{9D8B030D-6E8A-4147-A177-3AD203B41FA5}">
                      <a16:colId xmlns:a16="http://schemas.microsoft.com/office/drawing/2014/main" val="2425151444"/>
                    </a:ext>
                  </a:extLst>
                </a:gridCol>
                <a:gridCol w="2023295">
                  <a:extLst>
                    <a:ext uri="{9D8B030D-6E8A-4147-A177-3AD203B41FA5}">
                      <a16:colId xmlns:a16="http://schemas.microsoft.com/office/drawing/2014/main" val="2987591456"/>
                    </a:ext>
                  </a:extLst>
                </a:gridCol>
                <a:gridCol w="2272573">
                  <a:extLst>
                    <a:ext uri="{9D8B030D-6E8A-4147-A177-3AD203B41FA5}">
                      <a16:colId xmlns:a16="http://schemas.microsoft.com/office/drawing/2014/main" val="2139376472"/>
                    </a:ext>
                  </a:extLst>
                </a:gridCol>
                <a:gridCol w="2272573">
                  <a:extLst>
                    <a:ext uri="{9D8B030D-6E8A-4147-A177-3AD203B41FA5}">
                      <a16:colId xmlns:a16="http://schemas.microsoft.com/office/drawing/2014/main" val="2054597348"/>
                    </a:ext>
                  </a:extLst>
                </a:gridCol>
              </a:tblGrid>
              <a:tr h="370840">
                <a:tc>
                  <a:txBody>
                    <a:bodyPr/>
                    <a:lstStyle/>
                    <a:p>
                      <a:endParaRPr lang="en-US" sz="2400" dirty="0">
                        <a:latin typeface="Corbel" panose="020B0503020204020204" pitchFamily="34" charset="0"/>
                      </a:endParaRPr>
                    </a:p>
                  </a:txBody>
                  <a:tcPr/>
                </a:tc>
                <a:tc>
                  <a:txBody>
                    <a:bodyPr/>
                    <a:lstStyle/>
                    <a:p>
                      <a:pPr algn="r"/>
                      <a:r>
                        <a:rPr lang="en-US" sz="2400" dirty="0">
                          <a:latin typeface="Corbel" panose="020B0503020204020204" pitchFamily="34" charset="0"/>
                        </a:rPr>
                        <a:t>China</a:t>
                      </a:r>
                    </a:p>
                  </a:txBody>
                  <a:tcPr/>
                </a:tc>
                <a:tc>
                  <a:txBody>
                    <a:bodyPr/>
                    <a:lstStyle/>
                    <a:p>
                      <a:pPr algn="r"/>
                      <a:r>
                        <a:rPr lang="en-US" sz="2400" dirty="0">
                          <a:latin typeface="Corbel" panose="020B0503020204020204" pitchFamily="34" charset="0"/>
                        </a:rPr>
                        <a:t>El Salvador</a:t>
                      </a:r>
                    </a:p>
                  </a:txBody>
                  <a:tcPr/>
                </a:tc>
                <a:tc>
                  <a:txBody>
                    <a:bodyPr/>
                    <a:lstStyle/>
                    <a:p>
                      <a:pPr algn="r"/>
                      <a:r>
                        <a:rPr lang="en-US" sz="2400" dirty="0">
                          <a:latin typeface="Corbel" panose="020B0503020204020204" pitchFamily="34" charset="0"/>
                        </a:rPr>
                        <a:t>Rest of World</a:t>
                      </a:r>
                    </a:p>
                  </a:txBody>
                  <a:tcPr/>
                </a:tc>
                <a:extLst>
                  <a:ext uri="{0D108BD9-81ED-4DB2-BD59-A6C34878D82A}">
                    <a16:rowId xmlns:a16="http://schemas.microsoft.com/office/drawing/2014/main" val="377753872"/>
                  </a:ext>
                </a:extLst>
              </a:tr>
              <a:tr h="370840">
                <a:tc>
                  <a:txBody>
                    <a:bodyPr/>
                    <a:lstStyle/>
                    <a:p>
                      <a:r>
                        <a:rPr lang="en-US" sz="2400" dirty="0">
                          <a:latin typeface="Corbel" panose="020B0503020204020204" pitchFamily="34" charset="0"/>
                        </a:rPr>
                        <a:t>Share of Import Market</a:t>
                      </a:r>
                    </a:p>
                  </a:txBody>
                  <a:tcPr/>
                </a:tc>
                <a:tc>
                  <a:txBody>
                    <a:bodyPr/>
                    <a:lstStyle/>
                    <a:p>
                      <a:pPr algn="r"/>
                      <a:r>
                        <a:rPr lang="en-US" sz="2800" dirty="0">
                          <a:latin typeface="Corbel" panose="020B0503020204020204" pitchFamily="34" charset="0"/>
                        </a:rPr>
                        <a:t>74.9%</a:t>
                      </a:r>
                    </a:p>
                  </a:txBody>
                  <a:tcPr/>
                </a:tc>
                <a:tc>
                  <a:txBody>
                    <a:bodyPr/>
                    <a:lstStyle/>
                    <a:p>
                      <a:pPr algn="r"/>
                      <a:r>
                        <a:rPr lang="en-US" sz="2800" dirty="0">
                          <a:latin typeface="Corbel" panose="020B0503020204020204" pitchFamily="34" charset="0"/>
                        </a:rPr>
                        <a:t>10.5%</a:t>
                      </a:r>
                    </a:p>
                  </a:txBody>
                  <a:tcPr/>
                </a:tc>
                <a:tc>
                  <a:txBody>
                    <a:bodyPr/>
                    <a:lstStyle/>
                    <a:p>
                      <a:pPr algn="r"/>
                      <a:r>
                        <a:rPr lang="en-US" sz="2800" dirty="0">
                          <a:latin typeface="Corbel" panose="020B0503020204020204" pitchFamily="34" charset="0"/>
                        </a:rPr>
                        <a:t>14.6%</a:t>
                      </a:r>
                    </a:p>
                  </a:txBody>
                  <a:tcPr/>
                </a:tc>
                <a:extLst>
                  <a:ext uri="{0D108BD9-81ED-4DB2-BD59-A6C34878D82A}">
                    <a16:rowId xmlns:a16="http://schemas.microsoft.com/office/drawing/2014/main" val="3356738236"/>
                  </a:ext>
                </a:extLst>
              </a:tr>
              <a:tr h="370840">
                <a:tc>
                  <a:txBody>
                    <a:bodyPr/>
                    <a:lstStyle/>
                    <a:p>
                      <a:r>
                        <a:rPr lang="en-US" sz="2400" dirty="0">
                          <a:latin typeface="Corbel" panose="020B0503020204020204" pitchFamily="34" charset="0"/>
                        </a:rPr>
                        <a:t>Imports in $Millions </a:t>
                      </a:r>
                    </a:p>
                  </a:txBody>
                  <a:tcPr/>
                </a:tc>
                <a:tc>
                  <a:txBody>
                    <a:bodyPr/>
                    <a:lstStyle/>
                    <a:p>
                      <a:pPr algn="r"/>
                      <a:r>
                        <a:rPr lang="en-US" sz="2800" dirty="0">
                          <a:latin typeface="Corbel" panose="020B0503020204020204" pitchFamily="34" charset="0"/>
                        </a:rPr>
                        <a:t>$909.2</a:t>
                      </a:r>
                    </a:p>
                  </a:txBody>
                  <a:tcPr/>
                </a:tc>
                <a:tc>
                  <a:txBody>
                    <a:bodyPr/>
                    <a:lstStyle/>
                    <a:p>
                      <a:pPr algn="r"/>
                      <a:r>
                        <a:rPr lang="en-US" sz="2800" dirty="0">
                          <a:latin typeface="Corbel" panose="020B0503020204020204" pitchFamily="34" charset="0"/>
                        </a:rPr>
                        <a:t>$127.4</a:t>
                      </a:r>
                    </a:p>
                  </a:txBody>
                  <a:tcPr/>
                </a:tc>
                <a:tc>
                  <a:txBody>
                    <a:bodyPr/>
                    <a:lstStyle/>
                    <a:p>
                      <a:pPr algn="r"/>
                      <a:r>
                        <a:rPr lang="en-US" sz="2800" dirty="0">
                          <a:latin typeface="Corbel" panose="020B0503020204020204" pitchFamily="34" charset="0"/>
                        </a:rPr>
                        <a:t>$176.9</a:t>
                      </a:r>
                    </a:p>
                  </a:txBody>
                  <a:tcPr/>
                </a:tc>
                <a:extLst>
                  <a:ext uri="{0D108BD9-81ED-4DB2-BD59-A6C34878D82A}">
                    <a16:rowId xmlns:a16="http://schemas.microsoft.com/office/drawing/2014/main" val="1067945980"/>
                  </a:ext>
                </a:extLst>
              </a:tr>
              <a:tr h="401320">
                <a:tc>
                  <a:txBody>
                    <a:bodyPr/>
                    <a:lstStyle/>
                    <a:p>
                      <a:r>
                        <a:rPr lang="en-US" sz="2400" dirty="0">
                          <a:latin typeface="Corbel" panose="020B0503020204020204" pitchFamily="34" charset="0"/>
                        </a:rPr>
                        <a:t>Price per Dozen Pairs</a:t>
                      </a:r>
                    </a:p>
                  </a:txBody>
                  <a:tcPr/>
                </a:tc>
                <a:tc>
                  <a:txBody>
                    <a:bodyPr/>
                    <a:lstStyle/>
                    <a:p>
                      <a:pPr algn="r"/>
                      <a:r>
                        <a:rPr lang="en-US" sz="2800" dirty="0">
                          <a:latin typeface="Corbel" panose="020B0503020204020204" pitchFamily="34" charset="0"/>
                        </a:rPr>
                        <a:t>$4.73</a:t>
                      </a:r>
                    </a:p>
                  </a:txBody>
                  <a:tcPr/>
                </a:tc>
                <a:tc>
                  <a:txBody>
                    <a:bodyPr/>
                    <a:lstStyle/>
                    <a:p>
                      <a:pPr algn="r"/>
                      <a:r>
                        <a:rPr lang="en-US" sz="2800" dirty="0">
                          <a:latin typeface="Corbel" panose="020B0503020204020204" pitchFamily="34" charset="0"/>
                        </a:rPr>
                        <a:t>$7.06</a:t>
                      </a:r>
                    </a:p>
                  </a:txBody>
                  <a:tcPr/>
                </a:tc>
                <a:tc>
                  <a:txBody>
                    <a:bodyPr/>
                    <a:lstStyle/>
                    <a:p>
                      <a:pPr algn="r"/>
                      <a:r>
                        <a:rPr lang="en-US" sz="2800" dirty="0">
                          <a:latin typeface="Corbel" panose="020B0503020204020204" pitchFamily="34" charset="0"/>
                        </a:rPr>
                        <a:t>$8.06</a:t>
                      </a:r>
                    </a:p>
                  </a:txBody>
                  <a:tcPr/>
                </a:tc>
                <a:extLst>
                  <a:ext uri="{0D108BD9-81ED-4DB2-BD59-A6C34878D82A}">
                    <a16:rowId xmlns:a16="http://schemas.microsoft.com/office/drawing/2014/main" val="2296784296"/>
                  </a:ext>
                </a:extLst>
              </a:tr>
              <a:tr h="370840">
                <a:tc>
                  <a:txBody>
                    <a:bodyPr/>
                    <a:lstStyle/>
                    <a:p>
                      <a:r>
                        <a:rPr lang="en-US" sz="2400" i="0" dirty="0">
                          <a:latin typeface="Corbel" panose="020B0503020204020204" pitchFamily="34" charset="0"/>
                        </a:rPr>
                        <a:t>Tariff per Dozen Pairs</a:t>
                      </a:r>
                    </a:p>
                  </a:txBody>
                  <a:tcPr/>
                </a:tc>
                <a:tc>
                  <a:txBody>
                    <a:bodyPr/>
                    <a:lstStyle/>
                    <a:p>
                      <a:pPr algn="r"/>
                      <a:r>
                        <a:rPr lang="en-US" sz="2800" i="0" dirty="0">
                          <a:latin typeface="Corbel" panose="020B0503020204020204" pitchFamily="34" charset="0"/>
                        </a:rPr>
                        <a:t>69¢</a:t>
                      </a:r>
                    </a:p>
                  </a:txBody>
                  <a:tcPr/>
                </a:tc>
                <a:tc>
                  <a:txBody>
                    <a:bodyPr/>
                    <a:lstStyle/>
                    <a:p>
                      <a:pPr algn="r"/>
                      <a:r>
                        <a:rPr lang="en-US" sz="2800" i="0" dirty="0">
                          <a:latin typeface="Corbel" panose="020B0503020204020204" pitchFamily="34" charset="0"/>
                        </a:rPr>
                        <a:t>—</a:t>
                      </a:r>
                    </a:p>
                  </a:txBody>
                  <a:tcPr/>
                </a:tc>
                <a:tc>
                  <a:txBody>
                    <a:bodyPr/>
                    <a:lstStyle/>
                    <a:p>
                      <a:pPr algn="r"/>
                      <a:r>
                        <a:rPr lang="en-US" sz="2800" i="0" dirty="0">
                          <a:latin typeface="Corbel" panose="020B0503020204020204" pitchFamily="34" charset="0"/>
                        </a:rPr>
                        <a:t>70¢</a:t>
                      </a:r>
                    </a:p>
                  </a:txBody>
                  <a:tcPr/>
                </a:tc>
                <a:extLst>
                  <a:ext uri="{0D108BD9-81ED-4DB2-BD59-A6C34878D82A}">
                    <a16:rowId xmlns:a16="http://schemas.microsoft.com/office/drawing/2014/main" val="507778215"/>
                  </a:ext>
                </a:extLst>
              </a:tr>
              <a:tr h="370840">
                <a:tc>
                  <a:txBody>
                    <a:bodyPr/>
                    <a:lstStyle/>
                    <a:p>
                      <a:r>
                        <a:rPr lang="en-US" sz="2400" dirty="0">
                          <a:latin typeface="Corbel" panose="020B0503020204020204" pitchFamily="34" charset="0"/>
                        </a:rPr>
                        <a:t>Shipping per Dozen Pairs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i="0" dirty="0">
                          <a:latin typeface="Corbel" panose="020B0503020204020204" pitchFamily="34" charset="0"/>
                        </a:rPr>
                        <a:t>21¢</a:t>
                      </a:r>
                      <a:endParaRPr lang="en-US" sz="2800" dirty="0">
                        <a:latin typeface="Corbel" panose="020B0503020204020204" pitchFamily="34" charset="0"/>
                      </a:endParaRPr>
                    </a:p>
                  </a:txBody>
                  <a:tcPr/>
                </a:tc>
                <a:tc>
                  <a:txBody>
                    <a:bodyPr/>
                    <a:lstStyle/>
                    <a:p>
                      <a:pPr algn="r"/>
                      <a:r>
                        <a:rPr lang="en-US" sz="2800" i="0" dirty="0">
                          <a:latin typeface="Corbel" panose="020B0503020204020204" pitchFamily="34" charset="0"/>
                        </a:rPr>
                        <a:t>13¢</a:t>
                      </a:r>
                      <a:endParaRPr lang="en-US" sz="2800" dirty="0">
                        <a:latin typeface="Corbel" panose="020B0503020204020204" pitchFamily="34" charset="0"/>
                      </a:endParaRPr>
                    </a:p>
                  </a:txBody>
                  <a:tcPr/>
                </a:tc>
                <a:tc>
                  <a:txBody>
                    <a:bodyPr/>
                    <a:lstStyle/>
                    <a:p>
                      <a:pPr algn="r"/>
                      <a:r>
                        <a:rPr lang="en-US" sz="2800" i="0" dirty="0">
                          <a:latin typeface="Corbel" panose="020B0503020204020204" pitchFamily="34" charset="0"/>
                        </a:rPr>
                        <a:t>37¢</a:t>
                      </a:r>
                      <a:endParaRPr lang="en-US" sz="2800" dirty="0">
                        <a:latin typeface="Corbel" panose="020B0503020204020204" pitchFamily="34" charset="0"/>
                      </a:endParaRPr>
                    </a:p>
                  </a:txBody>
                  <a:tcPr/>
                </a:tc>
                <a:extLst>
                  <a:ext uri="{0D108BD9-81ED-4DB2-BD59-A6C34878D82A}">
                    <a16:rowId xmlns:a16="http://schemas.microsoft.com/office/drawing/2014/main" val="3675936681"/>
                  </a:ext>
                </a:extLst>
              </a:tr>
              <a:tr h="370840">
                <a:tc>
                  <a:txBody>
                    <a:bodyPr/>
                    <a:lstStyle/>
                    <a:p>
                      <a:r>
                        <a:rPr lang="en-US" sz="2400" dirty="0">
                          <a:latin typeface="Corbel" panose="020B0503020204020204" pitchFamily="34" charset="0"/>
                        </a:rPr>
                        <a:t>Landed Cost per Dozen Pairs</a:t>
                      </a:r>
                    </a:p>
                  </a:txBody>
                  <a:tcPr/>
                </a:tc>
                <a:tc>
                  <a:txBody>
                    <a:bodyPr/>
                    <a:lstStyle/>
                    <a:p>
                      <a:pPr algn="r"/>
                      <a:r>
                        <a:rPr lang="en-US" sz="2800" dirty="0">
                          <a:latin typeface="Corbel" panose="020B0503020204020204" pitchFamily="34" charset="0"/>
                        </a:rPr>
                        <a:t>$5.63</a:t>
                      </a:r>
                    </a:p>
                  </a:txBody>
                  <a:tcPr/>
                </a:tc>
                <a:tc>
                  <a:txBody>
                    <a:bodyPr/>
                    <a:lstStyle/>
                    <a:p>
                      <a:pPr algn="r"/>
                      <a:r>
                        <a:rPr lang="en-US" sz="2800" dirty="0">
                          <a:latin typeface="Corbel" panose="020B0503020204020204" pitchFamily="34" charset="0"/>
                        </a:rPr>
                        <a:t>$7.19</a:t>
                      </a:r>
                    </a:p>
                  </a:txBody>
                  <a:tcPr/>
                </a:tc>
                <a:tc>
                  <a:txBody>
                    <a:bodyPr/>
                    <a:lstStyle/>
                    <a:p>
                      <a:pPr algn="r"/>
                      <a:r>
                        <a:rPr lang="en-US" sz="2800" dirty="0">
                          <a:latin typeface="Corbel" panose="020B0503020204020204" pitchFamily="34" charset="0"/>
                        </a:rPr>
                        <a:t>$9.13</a:t>
                      </a:r>
                    </a:p>
                  </a:txBody>
                  <a:tcPr/>
                </a:tc>
                <a:extLst>
                  <a:ext uri="{0D108BD9-81ED-4DB2-BD59-A6C34878D82A}">
                    <a16:rowId xmlns:a16="http://schemas.microsoft.com/office/drawing/2014/main" val="806534845"/>
                  </a:ext>
                </a:extLst>
              </a:tr>
            </a:tbl>
          </a:graphicData>
        </a:graphic>
      </p:graphicFrame>
      <p:sp>
        <p:nvSpPr>
          <p:cNvPr id="5" name="Rectangle 4">
            <a:extLst>
              <a:ext uri="{FF2B5EF4-FFF2-40B4-BE49-F238E27FC236}">
                <a16:creationId xmlns:a16="http://schemas.microsoft.com/office/drawing/2014/main" id="{A993FDA9-66FC-4310-BA0B-0935A30E4966}"/>
              </a:ext>
            </a:extLst>
          </p:cNvPr>
          <p:cNvSpPr/>
          <p:nvPr/>
        </p:nvSpPr>
        <p:spPr>
          <a:xfrm>
            <a:off x="2823210" y="4571999"/>
            <a:ext cx="8023860" cy="2223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1B77A5F-1F23-4105-8D52-EE2FDD8B3026}"/>
              </a:ext>
            </a:extLst>
          </p:cNvPr>
          <p:cNvSpPr txBox="1"/>
          <p:nvPr/>
        </p:nvSpPr>
        <p:spPr>
          <a:xfrm>
            <a:off x="2971800" y="4637096"/>
            <a:ext cx="7726680" cy="2092881"/>
          </a:xfrm>
          <a:prstGeom prst="rect">
            <a:avLst/>
          </a:prstGeom>
          <a:noFill/>
        </p:spPr>
        <p:txBody>
          <a:bodyPr wrap="square" rtlCol="0">
            <a:spAutoFit/>
          </a:bodyPr>
          <a:lstStyle/>
          <a:p>
            <a:pPr>
              <a:spcAft>
                <a:spcPts val="600"/>
              </a:spcAft>
            </a:pPr>
            <a:r>
              <a:rPr lang="en-US" sz="2400" b="1" dirty="0">
                <a:solidFill>
                  <a:schemeClr val="bg1"/>
                </a:solidFill>
                <a:latin typeface="Corbel" panose="020B0503020204020204" pitchFamily="34" charset="0"/>
              </a:rPr>
              <a:t>Measured in actual export prices, the Salvadoran socks are 49% more expensive than the Chinese product.</a:t>
            </a:r>
          </a:p>
          <a:p>
            <a:pPr>
              <a:spcAft>
                <a:spcPts val="600"/>
              </a:spcAft>
            </a:pPr>
            <a:r>
              <a:rPr lang="en-US" sz="2400" b="1" dirty="0">
                <a:solidFill>
                  <a:schemeClr val="bg1"/>
                </a:solidFill>
                <a:latin typeface="Corbel" panose="020B0503020204020204" pitchFamily="34" charset="0"/>
              </a:rPr>
              <a:t>The landed, duty-paid price is only 28% higher.</a:t>
            </a:r>
          </a:p>
          <a:p>
            <a:pPr>
              <a:spcAft>
                <a:spcPts val="600"/>
              </a:spcAft>
            </a:pPr>
            <a:r>
              <a:rPr lang="en-US" sz="2400" b="1" dirty="0">
                <a:solidFill>
                  <a:schemeClr val="bg1"/>
                </a:solidFill>
                <a:latin typeface="Corbel" panose="020B0503020204020204" pitchFamily="34" charset="0"/>
              </a:rPr>
              <a:t>Caveat: We cannot really know from these data whether the products actually are more or less fungible.</a:t>
            </a:r>
          </a:p>
        </p:txBody>
      </p:sp>
      <p:sp>
        <p:nvSpPr>
          <p:cNvPr id="7" name="Rectangle 6">
            <a:extLst>
              <a:ext uri="{FF2B5EF4-FFF2-40B4-BE49-F238E27FC236}">
                <a16:creationId xmlns:a16="http://schemas.microsoft.com/office/drawing/2014/main" id="{A993FDA9-66FC-4310-BA0B-0935A30E4966}"/>
              </a:ext>
            </a:extLst>
          </p:cNvPr>
          <p:cNvSpPr/>
          <p:nvPr/>
        </p:nvSpPr>
        <p:spPr>
          <a:xfrm>
            <a:off x="470444" y="4470841"/>
            <a:ext cx="10705556" cy="2223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1B77A5F-1F23-4105-8D52-EE2FDD8B3026}"/>
              </a:ext>
            </a:extLst>
          </p:cNvPr>
          <p:cNvSpPr txBox="1"/>
          <p:nvPr/>
        </p:nvSpPr>
        <p:spPr>
          <a:xfrm>
            <a:off x="631825" y="4571998"/>
            <a:ext cx="10382794" cy="2092881"/>
          </a:xfrm>
          <a:prstGeom prst="rect">
            <a:avLst/>
          </a:prstGeom>
          <a:noFill/>
        </p:spPr>
        <p:txBody>
          <a:bodyPr wrap="square" rtlCol="0">
            <a:spAutoFit/>
          </a:bodyPr>
          <a:lstStyle/>
          <a:p>
            <a:pPr>
              <a:spcAft>
                <a:spcPts val="600"/>
              </a:spcAft>
            </a:pPr>
            <a:r>
              <a:rPr lang="en-US" sz="2400" b="1" dirty="0">
                <a:solidFill>
                  <a:schemeClr val="bg1"/>
                </a:solidFill>
                <a:latin typeface="Corbel" panose="020B0503020204020204" pitchFamily="34" charset="0"/>
              </a:rPr>
              <a:t>A quick vocabulary quiz:</a:t>
            </a:r>
          </a:p>
          <a:p>
            <a:pPr marL="457200" indent="-457200">
              <a:spcAft>
                <a:spcPts val="600"/>
              </a:spcAft>
              <a:buAutoNum type="arabicPeriod"/>
            </a:pPr>
            <a:r>
              <a:rPr lang="en-US" sz="2400" b="1" dirty="0">
                <a:solidFill>
                  <a:schemeClr val="bg1"/>
                </a:solidFill>
                <a:latin typeface="Corbel" panose="020B0503020204020204" pitchFamily="34" charset="0"/>
              </a:rPr>
              <a:t>Suppose that the Doha Round revived and the United States agreed to cut this tariff in half. What would we call the effect on El Salvador?</a:t>
            </a:r>
          </a:p>
          <a:p>
            <a:pPr marL="457200" indent="-457200">
              <a:spcAft>
                <a:spcPts val="600"/>
              </a:spcAft>
              <a:buAutoNum type="arabicPeriod"/>
            </a:pPr>
            <a:r>
              <a:rPr lang="en-US" sz="2400" b="1" dirty="0">
                <a:solidFill>
                  <a:schemeClr val="bg1"/>
                </a:solidFill>
                <a:latin typeface="Corbel" panose="020B0503020204020204" pitchFamily="34" charset="0"/>
              </a:rPr>
              <a:t>Suppose alternatively that the United States reached an FTA with China. What effect would that have on El Salvador?</a:t>
            </a:r>
          </a:p>
        </p:txBody>
      </p:sp>
    </p:spTree>
    <p:extLst>
      <p:ext uri="{BB962C8B-B14F-4D97-AF65-F5344CB8AC3E}">
        <p14:creationId xmlns:p14="http://schemas.microsoft.com/office/powerpoint/2010/main" val="3852715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3F9-C7A8-4097-B090-AAE532599370}"/>
              </a:ext>
            </a:extLst>
          </p:cNvPr>
          <p:cNvSpPr>
            <a:spLocks noGrp="1"/>
          </p:cNvSpPr>
          <p:nvPr>
            <p:ph type="title"/>
          </p:nvPr>
        </p:nvSpPr>
        <p:spPr>
          <a:xfrm>
            <a:off x="1016000" y="4572000"/>
            <a:ext cx="10368280" cy="1600200"/>
          </a:xfrm>
        </p:spPr>
        <p:txBody>
          <a:bodyPr>
            <a:normAutofit/>
          </a:bodyPr>
          <a:lstStyle/>
          <a:p>
            <a:r>
              <a:rPr lang="en-US" sz="3600" b="1" dirty="0">
                <a:latin typeface="Corbel" panose="020B0503020204020204" pitchFamily="34" charset="0"/>
              </a:rPr>
              <a:t>Unit Cost of Certain Knit Socks in the United States</a:t>
            </a:r>
          </a:p>
        </p:txBody>
      </p:sp>
      <p:graphicFrame>
        <p:nvGraphicFramePr>
          <p:cNvPr id="4" name="Content Placeholder 3">
            <a:extLst>
              <a:ext uri="{FF2B5EF4-FFF2-40B4-BE49-F238E27FC236}">
                <a16:creationId xmlns:a16="http://schemas.microsoft.com/office/drawing/2014/main" id="{E7F46EF1-51FB-40E4-83DE-A48B9A759995}"/>
              </a:ext>
            </a:extLst>
          </p:cNvPr>
          <p:cNvGraphicFramePr>
            <a:graphicFrameLocks noGrp="1"/>
          </p:cNvGraphicFramePr>
          <p:nvPr>
            <p:ph idx="1"/>
          </p:nvPr>
        </p:nvGraphicFramePr>
        <p:xfrm>
          <a:off x="899160" y="893205"/>
          <a:ext cx="10368280" cy="3566160"/>
        </p:xfrm>
        <a:graphic>
          <a:graphicData uri="http://schemas.openxmlformats.org/drawingml/2006/table">
            <a:tbl>
              <a:tblPr firstRow="1" bandRow="1">
                <a:tableStyleId>{5C22544A-7EE6-4342-B048-85BDC9FD1C3A}</a:tableStyleId>
              </a:tblPr>
              <a:tblGrid>
                <a:gridCol w="3799839">
                  <a:extLst>
                    <a:ext uri="{9D8B030D-6E8A-4147-A177-3AD203B41FA5}">
                      <a16:colId xmlns:a16="http://schemas.microsoft.com/office/drawing/2014/main" val="2425151444"/>
                    </a:ext>
                  </a:extLst>
                </a:gridCol>
                <a:gridCol w="2023295">
                  <a:extLst>
                    <a:ext uri="{9D8B030D-6E8A-4147-A177-3AD203B41FA5}">
                      <a16:colId xmlns:a16="http://schemas.microsoft.com/office/drawing/2014/main" val="2987591456"/>
                    </a:ext>
                  </a:extLst>
                </a:gridCol>
                <a:gridCol w="2272573">
                  <a:extLst>
                    <a:ext uri="{9D8B030D-6E8A-4147-A177-3AD203B41FA5}">
                      <a16:colId xmlns:a16="http://schemas.microsoft.com/office/drawing/2014/main" val="2139376472"/>
                    </a:ext>
                  </a:extLst>
                </a:gridCol>
                <a:gridCol w="2272573">
                  <a:extLst>
                    <a:ext uri="{9D8B030D-6E8A-4147-A177-3AD203B41FA5}">
                      <a16:colId xmlns:a16="http://schemas.microsoft.com/office/drawing/2014/main" val="2054597348"/>
                    </a:ext>
                  </a:extLst>
                </a:gridCol>
              </a:tblGrid>
              <a:tr h="370840">
                <a:tc>
                  <a:txBody>
                    <a:bodyPr/>
                    <a:lstStyle/>
                    <a:p>
                      <a:endParaRPr lang="en-US" sz="2400" dirty="0">
                        <a:latin typeface="Corbel" panose="020B0503020204020204" pitchFamily="34" charset="0"/>
                      </a:endParaRPr>
                    </a:p>
                  </a:txBody>
                  <a:tcPr/>
                </a:tc>
                <a:tc>
                  <a:txBody>
                    <a:bodyPr/>
                    <a:lstStyle/>
                    <a:p>
                      <a:pPr algn="r"/>
                      <a:r>
                        <a:rPr lang="en-US" sz="2400" dirty="0">
                          <a:latin typeface="Corbel" panose="020B0503020204020204" pitchFamily="34" charset="0"/>
                        </a:rPr>
                        <a:t>China</a:t>
                      </a:r>
                    </a:p>
                  </a:txBody>
                  <a:tcPr/>
                </a:tc>
                <a:tc>
                  <a:txBody>
                    <a:bodyPr/>
                    <a:lstStyle/>
                    <a:p>
                      <a:pPr algn="r"/>
                      <a:r>
                        <a:rPr lang="en-US" sz="2400" dirty="0">
                          <a:latin typeface="Corbel" panose="020B0503020204020204" pitchFamily="34" charset="0"/>
                        </a:rPr>
                        <a:t>El Salvador</a:t>
                      </a:r>
                    </a:p>
                  </a:txBody>
                  <a:tcPr/>
                </a:tc>
                <a:tc>
                  <a:txBody>
                    <a:bodyPr/>
                    <a:lstStyle/>
                    <a:p>
                      <a:pPr algn="r"/>
                      <a:r>
                        <a:rPr lang="en-US" sz="2400" dirty="0">
                          <a:latin typeface="Corbel" panose="020B0503020204020204" pitchFamily="34" charset="0"/>
                        </a:rPr>
                        <a:t>Rest of World</a:t>
                      </a:r>
                    </a:p>
                  </a:txBody>
                  <a:tcPr/>
                </a:tc>
                <a:extLst>
                  <a:ext uri="{0D108BD9-81ED-4DB2-BD59-A6C34878D82A}">
                    <a16:rowId xmlns:a16="http://schemas.microsoft.com/office/drawing/2014/main" val="377753872"/>
                  </a:ext>
                </a:extLst>
              </a:tr>
              <a:tr h="370840">
                <a:tc>
                  <a:txBody>
                    <a:bodyPr/>
                    <a:lstStyle/>
                    <a:p>
                      <a:r>
                        <a:rPr lang="en-US" sz="2400" dirty="0">
                          <a:latin typeface="Corbel" panose="020B0503020204020204" pitchFamily="34" charset="0"/>
                        </a:rPr>
                        <a:t>Share of Import Market</a:t>
                      </a:r>
                    </a:p>
                  </a:txBody>
                  <a:tcPr/>
                </a:tc>
                <a:tc>
                  <a:txBody>
                    <a:bodyPr/>
                    <a:lstStyle/>
                    <a:p>
                      <a:pPr algn="r"/>
                      <a:r>
                        <a:rPr lang="en-US" sz="2800" dirty="0">
                          <a:latin typeface="Corbel" panose="020B0503020204020204" pitchFamily="34" charset="0"/>
                        </a:rPr>
                        <a:t>74.9%</a:t>
                      </a:r>
                    </a:p>
                  </a:txBody>
                  <a:tcPr/>
                </a:tc>
                <a:tc>
                  <a:txBody>
                    <a:bodyPr/>
                    <a:lstStyle/>
                    <a:p>
                      <a:pPr algn="r"/>
                      <a:r>
                        <a:rPr lang="en-US" sz="2800" dirty="0">
                          <a:latin typeface="Corbel" panose="020B0503020204020204" pitchFamily="34" charset="0"/>
                        </a:rPr>
                        <a:t>10.5%</a:t>
                      </a:r>
                    </a:p>
                  </a:txBody>
                  <a:tcPr/>
                </a:tc>
                <a:tc>
                  <a:txBody>
                    <a:bodyPr/>
                    <a:lstStyle/>
                    <a:p>
                      <a:pPr algn="r"/>
                      <a:r>
                        <a:rPr lang="en-US" sz="2800" dirty="0">
                          <a:latin typeface="Corbel" panose="020B0503020204020204" pitchFamily="34" charset="0"/>
                        </a:rPr>
                        <a:t>14.6%</a:t>
                      </a:r>
                    </a:p>
                  </a:txBody>
                  <a:tcPr/>
                </a:tc>
                <a:extLst>
                  <a:ext uri="{0D108BD9-81ED-4DB2-BD59-A6C34878D82A}">
                    <a16:rowId xmlns:a16="http://schemas.microsoft.com/office/drawing/2014/main" val="3356738236"/>
                  </a:ext>
                </a:extLst>
              </a:tr>
              <a:tr h="370840">
                <a:tc>
                  <a:txBody>
                    <a:bodyPr/>
                    <a:lstStyle/>
                    <a:p>
                      <a:r>
                        <a:rPr lang="en-US" sz="2400" dirty="0">
                          <a:latin typeface="Corbel" panose="020B0503020204020204" pitchFamily="34" charset="0"/>
                        </a:rPr>
                        <a:t>Imports in $Millions </a:t>
                      </a:r>
                    </a:p>
                  </a:txBody>
                  <a:tcPr/>
                </a:tc>
                <a:tc>
                  <a:txBody>
                    <a:bodyPr/>
                    <a:lstStyle/>
                    <a:p>
                      <a:pPr algn="r"/>
                      <a:r>
                        <a:rPr lang="en-US" sz="2800" dirty="0">
                          <a:latin typeface="Corbel" panose="020B0503020204020204" pitchFamily="34" charset="0"/>
                        </a:rPr>
                        <a:t>$909.2</a:t>
                      </a:r>
                    </a:p>
                  </a:txBody>
                  <a:tcPr/>
                </a:tc>
                <a:tc>
                  <a:txBody>
                    <a:bodyPr/>
                    <a:lstStyle/>
                    <a:p>
                      <a:pPr algn="r"/>
                      <a:r>
                        <a:rPr lang="en-US" sz="2800" dirty="0">
                          <a:latin typeface="Corbel" panose="020B0503020204020204" pitchFamily="34" charset="0"/>
                        </a:rPr>
                        <a:t>$127.4</a:t>
                      </a:r>
                    </a:p>
                  </a:txBody>
                  <a:tcPr/>
                </a:tc>
                <a:tc>
                  <a:txBody>
                    <a:bodyPr/>
                    <a:lstStyle/>
                    <a:p>
                      <a:pPr algn="r"/>
                      <a:r>
                        <a:rPr lang="en-US" sz="2800" dirty="0">
                          <a:latin typeface="Corbel" panose="020B0503020204020204" pitchFamily="34" charset="0"/>
                        </a:rPr>
                        <a:t>$176.9</a:t>
                      </a:r>
                    </a:p>
                  </a:txBody>
                  <a:tcPr/>
                </a:tc>
                <a:extLst>
                  <a:ext uri="{0D108BD9-81ED-4DB2-BD59-A6C34878D82A}">
                    <a16:rowId xmlns:a16="http://schemas.microsoft.com/office/drawing/2014/main" val="1067945980"/>
                  </a:ext>
                </a:extLst>
              </a:tr>
              <a:tr h="401320">
                <a:tc>
                  <a:txBody>
                    <a:bodyPr/>
                    <a:lstStyle/>
                    <a:p>
                      <a:r>
                        <a:rPr lang="en-US" sz="2400" dirty="0">
                          <a:latin typeface="Corbel" panose="020B0503020204020204" pitchFamily="34" charset="0"/>
                        </a:rPr>
                        <a:t>Price per Dozen Pairs</a:t>
                      </a:r>
                    </a:p>
                  </a:txBody>
                  <a:tcPr/>
                </a:tc>
                <a:tc>
                  <a:txBody>
                    <a:bodyPr/>
                    <a:lstStyle/>
                    <a:p>
                      <a:pPr algn="r"/>
                      <a:r>
                        <a:rPr lang="en-US" sz="2800" dirty="0">
                          <a:latin typeface="Corbel" panose="020B0503020204020204" pitchFamily="34" charset="0"/>
                        </a:rPr>
                        <a:t>$4.73</a:t>
                      </a:r>
                    </a:p>
                  </a:txBody>
                  <a:tcPr/>
                </a:tc>
                <a:tc>
                  <a:txBody>
                    <a:bodyPr/>
                    <a:lstStyle/>
                    <a:p>
                      <a:pPr algn="r"/>
                      <a:r>
                        <a:rPr lang="en-US" sz="2800" dirty="0">
                          <a:latin typeface="Corbel" panose="020B0503020204020204" pitchFamily="34" charset="0"/>
                        </a:rPr>
                        <a:t>$7.06</a:t>
                      </a:r>
                    </a:p>
                  </a:txBody>
                  <a:tcPr/>
                </a:tc>
                <a:tc>
                  <a:txBody>
                    <a:bodyPr/>
                    <a:lstStyle/>
                    <a:p>
                      <a:pPr algn="r"/>
                      <a:r>
                        <a:rPr lang="en-US" sz="2800" dirty="0">
                          <a:latin typeface="Corbel" panose="020B0503020204020204" pitchFamily="34" charset="0"/>
                        </a:rPr>
                        <a:t>$8.06</a:t>
                      </a:r>
                    </a:p>
                  </a:txBody>
                  <a:tcPr/>
                </a:tc>
                <a:extLst>
                  <a:ext uri="{0D108BD9-81ED-4DB2-BD59-A6C34878D82A}">
                    <a16:rowId xmlns:a16="http://schemas.microsoft.com/office/drawing/2014/main" val="2296784296"/>
                  </a:ext>
                </a:extLst>
              </a:tr>
              <a:tr h="370840">
                <a:tc>
                  <a:txBody>
                    <a:bodyPr/>
                    <a:lstStyle/>
                    <a:p>
                      <a:r>
                        <a:rPr lang="en-US" sz="2400" i="0" dirty="0">
                          <a:latin typeface="Corbel" panose="020B0503020204020204" pitchFamily="34" charset="0"/>
                        </a:rPr>
                        <a:t>Tariff per Dozen Pairs</a:t>
                      </a:r>
                    </a:p>
                  </a:txBody>
                  <a:tcPr/>
                </a:tc>
                <a:tc>
                  <a:txBody>
                    <a:bodyPr/>
                    <a:lstStyle/>
                    <a:p>
                      <a:pPr algn="r"/>
                      <a:r>
                        <a:rPr lang="en-US" sz="2800" i="0" dirty="0">
                          <a:latin typeface="Corbel" panose="020B0503020204020204" pitchFamily="34" charset="0"/>
                        </a:rPr>
                        <a:t>69¢</a:t>
                      </a:r>
                    </a:p>
                  </a:txBody>
                  <a:tcPr/>
                </a:tc>
                <a:tc>
                  <a:txBody>
                    <a:bodyPr/>
                    <a:lstStyle/>
                    <a:p>
                      <a:pPr algn="r"/>
                      <a:r>
                        <a:rPr lang="en-US" sz="2800" i="0" dirty="0">
                          <a:latin typeface="Corbel" panose="020B0503020204020204" pitchFamily="34" charset="0"/>
                        </a:rPr>
                        <a:t>—</a:t>
                      </a:r>
                    </a:p>
                  </a:txBody>
                  <a:tcPr/>
                </a:tc>
                <a:tc>
                  <a:txBody>
                    <a:bodyPr/>
                    <a:lstStyle/>
                    <a:p>
                      <a:pPr algn="r"/>
                      <a:r>
                        <a:rPr lang="en-US" sz="2800" i="0" dirty="0">
                          <a:latin typeface="Corbel" panose="020B0503020204020204" pitchFamily="34" charset="0"/>
                        </a:rPr>
                        <a:t>70¢</a:t>
                      </a:r>
                    </a:p>
                  </a:txBody>
                  <a:tcPr/>
                </a:tc>
                <a:extLst>
                  <a:ext uri="{0D108BD9-81ED-4DB2-BD59-A6C34878D82A}">
                    <a16:rowId xmlns:a16="http://schemas.microsoft.com/office/drawing/2014/main" val="507778215"/>
                  </a:ext>
                </a:extLst>
              </a:tr>
              <a:tr h="370840">
                <a:tc>
                  <a:txBody>
                    <a:bodyPr/>
                    <a:lstStyle/>
                    <a:p>
                      <a:r>
                        <a:rPr lang="en-US" sz="2400" dirty="0">
                          <a:latin typeface="Corbel" panose="020B0503020204020204" pitchFamily="34" charset="0"/>
                        </a:rPr>
                        <a:t>Shipping per Dozen Pairs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i="0" dirty="0">
                          <a:latin typeface="Corbel" panose="020B0503020204020204" pitchFamily="34" charset="0"/>
                        </a:rPr>
                        <a:t>21¢</a:t>
                      </a:r>
                      <a:endParaRPr lang="en-US" sz="2800" dirty="0">
                        <a:latin typeface="Corbel" panose="020B0503020204020204" pitchFamily="34" charset="0"/>
                      </a:endParaRPr>
                    </a:p>
                  </a:txBody>
                  <a:tcPr/>
                </a:tc>
                <a:tc>
                  <a:txBody>
                    <a:bodyPr/>
                    <a:lstStyle/>
                    <a:p>
                      <a:pPr algn="r"/>
                      <a:r>
                        <a:rPr lang="en-US" sz="2800" i="0" dirty="0">
                          <a:latin typeface="Corbel" panose="020B0503020204020204" pitchFamily="34" charset="0"/>
                        </a:rPr>
                        <a:t>13¢</a:t>
                      </a:r>
                      <a:endParaRPr lang="en-US" sz="2800" dirty="0">
                        <a:latin typeface="Corbel" panose="020B0503020204020204" pitchFamily="34" charset="0"/>
                      </a:endParaRPr>
                    </a:p>
                  </a:txBody>
                  <a:tcPr/>
                </a:tc>
                <a:tc>
                  <a:txBody>
                    <a:bodyPr/>
                    <a:lstStyle/>
                    <a:p>
                      <a:pPr algn="r"/>
                      <a:r>
                        <a:rPr lang="en-US" sz="2800" i="0" dirty="0">
                          <a:latin typeface="Corbel" panose="020B0503020204020204" pitchFamily="34" charset="0"/>
                        </a:rPr>
                        <a:t>37¢</a:t>
                      </a:r>
                      <a:endParaRPr lang="en-US" sz="2800" dirty="0">
                        <a:latin typeface="Corbel" panose="020B0503020204020204" pitchFamily="34" charset="0"/>
                      </a:endParaRPr>
                    </a:p>
                  </a:txBody>
                  <a:tcPr/>
                </a:tc>
                <a:extLst>
                  <a:ext uri="{0D108BD9-81ED-4DB2-BD59-A6C34878D82A}">
                    <a16:rowId xmlns:a16="http://schemas.microsoft.com/office/drawing/2014/main" val="3675936681"/>
                  </a:ext>
                </a:extLst>
              </a:tr>
              <a:tr h="370840">
                <a:tc>
                  <a:txBody>
                    <a:bodyPr/>
                    <a:lstStyle/>
                    <a:p>
                      <a:r>
                        <a:rPr lang="en-US" sz="2400" dirty="0">
                          <a:latin typeface="Corbel" panose="020B0503020204020204" pitchFamily="34" charset="0"/>
                        </a:rPr>
                        <a:t>Landed Cost per Dozen Pairs</a:t>
                      </a:r>
                    </a:p>
                  </a:txBody>
                  <a:tcPr/>
                </a:tc>
                <a:tc>
                  <a:txBody>
                    <a:bodyPr/>
                    <a:lstStyle/>
                    <a:p>
                      <a:pPr algn="r"/>
                      <a:r>
                        <a:rPr lang="en-US" sz="2800" dirty="0">
                          <a:latin typeface="Corbel" panose="020B0503020204020204" pitchFamily="34" charset="0"/>
                        </a:rPr>
                        <a:t>$5.63</a:t>
                      </a:r>
                    </a:p>
                  </a:txBody>
                  <a:tcPr/>
                </a:tc>
                <a:tc>
                  <a:txBody>
                    <a:bodyPr/>
                    <a:lstStyle/>
                    <a:p>
                      <a:pPr algn="r"/>
                      <a:r>
                        <a:rPr lang="en-US" sz="2800" dirty="0">
                          <a:latin typeface="Corbel" panose="020B0503020204020204" pitchFamily="34" charset="0"/>
                        </a:rPr>
                        <a:t>$7.19</a:t>
                      </a:r>
                    </a:p>
                  </a:txBody>
                  <a:tcPr/>
                </a:tc>
                <a:tc>
                  <a:txBody>
                    <a:bodyPr/>
                    <a:lstStyle/>
                    <a:p>
                      <a:pPr algn="r"/>
                      <a:r>
                        <a:rPr lang="en-US" sz="2800" dirty="0">
                          <a:latin typeface="Corbel" panose="020B0503020204020204" pitchFamily="34" charset="0"/>
                        </a:rPr>
                        <a:t>$9.13</a:t>
                      </a:r>
                    </a:p>
                  </a:txBody>
                  <a:tcPr/>
                </a:tc>
                <a:extLst>
                  <a:ext uri="{0D108BD9-81ED-4DB2-BD59-A6C34878D82A}">
                    <a16:rowId xmlns:a16="http://schemas.microsoft.com/office/drawing/2014/main" val="806534845"/>
                  </a:ext>
                </a:extLst>
              </a:tr>
            </a:tbl>
          </a:graphicData>
        </a:graphic>
      </p:graphicFrame>
      <p:sp>
        <p:nvSpPr>
          <p:cNvPr id="5" name="Rectangle 4">
            <a:extLst>
              <a:ext uri="{FF2B5EF4-FFF2-40B4-BE49-F238E27FC236}">
                <a16:creationId xmlns:a16="http://schemas.microsoft.com/office/drawing/2014/main" id="{A993FDA9-66FC-4310-BA0B-0935A30E4966}"/>
              </a:ext>
            </a:extLst>
          </p:cNvPr>
          <p:cNvSpPr/>
          <p:nvPr/>
        </p:nvSpPr>
        <p:spPr>
          <a:xfrm>
            <a:off x="2823210" y="4572000"/>
            <a:ext cx="8023860" cy="200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1B77A5F-1F23-4105-8D52-EE2FDD8B3026}"/>
              </a:ext>
            </a:extLst>
          </p:cNvPr>
          <p:cNvSpPr txBox="1"/>
          <p:nvPr/>
        </p:nvSpPr>
        <p:spPr>
          <a:xfrm>
            <a:off x="2971800" y="4637096"/>
            <a:ext cx="7726680" cy="1938992"/>
          </a:xfrm>
          <a:prstGeom prst="rect">
            <a:avLst/>
          </a:prstGeom>
          <a:noFill/>
        </p:spPr>
        <p:txBody>
          <a:bodyPr wrap="square" rtlCol="0">
            <a:spAutoFit/>
          </a:bodyPr>
          <a:lstStyle/>
          <a:p>
            <a:pPr>
              <a:spcAft>
                <a:spcPts val="600"/>
              </a:spcAft>
            </a:pPr>
            <a:r>
              <a:rPr lang="en-US" sz="2400" b="1" dirty="0">
                <a:solidFill>
                  <a:schemeClr val="bg1"/>
                </a:solidFill>
                <a:latin typeface="Corbel" panose="020B0503020204020204" pitchFamily="34" charset="0"/>
              </a:rPr>
              <a:t>Let us assume that the products actually in fact fungible, and that the unit prices and shipping costs are fixed. What would have to change, and to what degree, in order for the Salvadoran product to enjoy an advantage over the Chinese product in the U.S. market?</a:t>
            </a:r>
          </a:p>
        </p:txBody>
      </p:sp>
      <p:sp>
        <p:nvSpPr>
          <p:cNvPr id="9" name="Rectangle 8">
            <a:extLst>
              <a:ext uri="{FF2B5EF4-FFF2-40B4-BE49-F238E27FC236}">
                <a16:creationId xmlns:a16="http://schemas.microsoft.com/office/drawing/2014/main" id="{70101B60-1096-42B3-AB07-472C02AF6E8F}"/>
              </a:ext>
            </a:extLst>
          </p:cNvPr>
          <p:cNvSpPr/>
          <p:nvPr/>
        </p:nvSpPr>
        <p:spPr>
          <a:xfrm>
            <a:off x="1016000" y="4572001"/>
            <a:ext cx="9846310" cy="200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40C0D64-C977-4EED-90A6-033E144019EA}"/>
              </a:ext>
            </a:extLst>
          </p:cNvPr>
          <p:cNvSpPr txBox="1"/>
          <p:nvPr/>
        </p:nvSpPr>
        <p:spPr>
          <a:xfrm>
            <a:off x="1188720" y="4606616"/>
            <a:ext cx="9542780" cy="1938992"/>
          </a:xfrm>
          <a:prstGeom prst="rect">
            <a:avLst/>
          </a:prstGeom>
          <a:noFill/>
        </p:spPr>
        <p:txBody>
          <a:bodyPr wrap="square" rtlCol="0">
            <a:spAutoFit/>
          </a:bodyPr>
          <a:lstStyle/>
          <a:p>
            <a:pPr>
              <a:spcAft>
                <a:spcPts val="600"/>
              </a:spcAft>
            </a:pPr>
            <a:r>
              <a:rPr lang="en-US" sz="2400" b="1" dirty="0">
                <a:solidFill>
                  <a:schemeClr val="bg1"/>
                </a:solidFill>
                <a:latin typeface="Corbel" panose="020B0503020204020204" pitchFamily="34" charset="0"/>
              </a:rPr>
              <a:t>The MFN tariff would need to be greater than $2.25 per pair (i.e., 48% of the cost of the Chinese product) in order for the landed, duty-paid price of the Chinese socks to be greater than those of the Salvadoran socks. That is lower than the 72% non-MFN rate (i.e., Hawley-Smoot), but more than three times greater than the current MFN rate.</a:t>
            </a:r>
          </a:p>
        </p:txBody>
      </p:sp>
    </p:spTree>
    <p:extLst>
      <p:ext uri="{BB962C8B-B14F-4D97-AF65-F5344CB8AC3E}">
        <p14:creationId xmlns:p14="http://schemas.microsoft.com/office/powerpoint/2010/main" val="39245603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3F9-C7A8-4097-B090-AAE532599370}"/>
              </a:ext>
            </a:extLst>
          </p:cNvPr>
          <p:cNvSpPr>
            <a:spLocks noGrp="1"/>
          </p:cNvSpPr>
          <p:nvPr>
            <p:ph type="title"/>
          </p:nvPr>
        </p:nvSpPr>
        <p:spPr>
          <a:xfrm>
            <a:off x="1016000" y="4572000"/>
            <a:ext cx="10368280" cy="1600200"/>
          </a:xfrm>
        </p:spPr>
        <p:txBody>
          <a:bodyPr>
            <a:normAutofit/>
          </a:bodyPr>
          <a:lstStyle/>
          <a:p>
            <a:r>
              <a:rPr lang="en-US" sz="3600" b="1" dirty="0">
                <a:latin typeface="Corbel" panose="020B0503020204020204" pitchFamily="34" charset="0"/>
              </a:rPr>
              <a:t>Unit Cost of Certain Knit Socks in the United States</a:t>
            </a:r>
          </a:p>
        </p:txBody>
      </p:sp>
      <p:graphicFrame>
        <p:nvGraphicFramePr>
          <p:cNvPr id="4" name="Content Placeholder 3">
            <a:extLst>
              <a:ext uri="{FF2B5EF4-FFF2-40B4-BE49-F238E27FC236}">
                <a16:creationId xmlns:a16="http://schemas.microsoft.com/office/drawing/2014/main" id="{E7F46EF1-51FB-40E4-83DE-A48B9A759995}"/>
              </a:ext>
            </a:extLst>
          </p:cNvPr>
          <p:cNvGraphicFramePr>
            <a:graphicFrameLocks noGrp="1"/>
          </p:cNvGraphicFramePr>
          <p:nvPr>
            <p:ph idx="1"/>
          </p:nvPr>
        </p:nvGraphicFramePr>
        <p:xfrm>
          <a:off x="899160" y="893205"/>
          <a:ext cx="10368280" cy="3566160"/>
        </p:xfrm>
        <a:graphic>
          <a:graphicData uri="http://schemas.openxmlformats.org/drawingml/2006/table">
            <a:tbl>
              <a:tblPr firstRow="1" bandRow="1">
                <a:tableStyleId>{5C22544A-7EE6-4342-B048-85BDC9FD1C3A}</a:tableStyleId>
              </a:tblPr>
              <a:tblGrid>
                <a:gridCol w="3799839">
                  <a:extLst>
                    <a:ext uri="{9D8B030D-6E8A-4147-A177-3AD203B41FA5}">
                      <a16:colId xmlns:a16="http://schemas.microsoft.com/office/drawing/2014/main" val="2425151444"/>
                    </a:ext>
                  </a:extLst>
                </a:gridCol>
                <a:gridCol w="2023295">
                  <a:extLst>
                    <a:ext uri="{9D8B030D-6E8A-4147-A177-3AD203B41FA5}">
                      <a16:colId xmlns:a16="http://schemas.microsoft.com/office/drawing/2014/main" val="2987591456"/>
                    </a:ext>
                  </a:extLst>
                </a:gridCol>
                <a:gridCol w="2272573">
                  <a:extLst>
                    <a:ext uri="{9D8B030D-6E8A-4147-A177-3AD203B41FA5}">
                      <a16:colId xmlns:a16="http://schemas.microsoft.com/office/drawing/2014/main" val="2139376472"/>
                    </a:ext>
                  </a:extLst>
                </a:gridCol>
                <a:gridCol w="2272573">
                  <a:extLst>
                    <a:ext uri="{9D8B030D-6E8A-4147-A177-3AD203B41FA5}">
                      <a16:colId xmlns:a16="http://schemas.microsoft.com/office/drawing/2014/main" val="2054597348"/>
                    </a:ext>
                  </a:extLst>
                </a:gridCol>
              </a:tblGrid>
              <a:tr h="370840">
                <a:tc>
                  <a:txBody>
                    <a:bodyPr/>
                    <a:lstStyle/>
                    <a:p>
                      <a:endParaRPr lang="en-US" sz="2400" dirty="0">
                        <a:latin typeface="Corbel" panose="020B0503020204020204" pitchFamily="34" charset="0"/>
                      </a:endParaRPr>
                    </a:p>
                  </a:txBody>
                  <a:tcPr/>
                </a:tc>
                <a:tc>
                  <a:txBody>
                    <a:bodyPr/>
                    <a:lstStyle/>
                    <a:p>
                      <a:pPr algn="r"/>
                      <a:r>
                        <a:rPr lang="en-US" sz="2400" dirty="0">
                          <a:latin typeface="Corbel" panose="020B0503020204020204" pitchFamily="34" charset="0"/>
                        </a:rPr>
                        <a:t>China</a:t>
                      </a:r>
                    </a:p>
                  </a:txBody>
                  <a:tcPr/>
                </a:tc>
                <a:tc>
                  <a:txBody>
                    <a:bodyPr/>
                    <a:lstStyle/>
                    <a:p>
                      <a:pPr algn="r"/>
                      <a:r>
                        <a:rPr lang="en-US" sz="2400" dirty="0">
                          <a:latin typeface="Corbel" panose="020B0503020204020204" pitchFamily="34" charset="0"/>
                        </a:rPr>
                        <a:t>El Salvador</a:t>
                      </a:r>
                    </a:p>
                  </a:txBody>
                  <a:tcPr/>
                </a:tc>
                <a:tc>
                  <a:txBody>
                    <a:bodyPr/>
                    <a:lstStyle/>
                    <a:p>
                      <a:pPr algn="r"/>
                      <a:r>
                        <a:rPr lang="en-US" sz="2400" dirty="0">
                          <a:latin typeface="Corbel" panose="020B0503020204020204" pitchFamily="34" charset="0"/>
                        </a:rPr>
                        <a:t>Rest of World</a:t>
                      </a:r>
                    </a:p>
                  </a:txBody>
                  <a:tcPr/>
                </a:tc>
                <a:extLst>
                  <a:ext uri="{0D108BD9-81ED-4DB2-BD59-A6C34878D82A}">
                    <a16:rowId xmlns:a16="http://schemas.microsoft.com/office/drawing/2014/main" val="377753872"/>
                  </a:ext>
                </a:extLst>
              </a:tr>
              <a:tr h="370840">
                <a:tc>
                  <a:txBody>
                    <a:bodyPr/>
                    <a:lstStyle/>
                    <a:p>
                      <a:r>
                        <a:rPr lang="en-US" sz="2400" dirty="0">
                          <a:latin typeface="Corbel" panose="020B0503020204020204" pitchFamily="34" charset="0"/>
                        </a:rPr>
                        <a:t>Share of Import Market</a:t>
                      </a:r>
                    </a:p>
                  </a:txBody>
                  <a:tcPr/>
                </a:tc>
                <a:tc>
                  <a:txBody>
                    <a:bodyPr/>
                    <a:lstStyle/>
                    <a:p>
                      <a:pPr algn="r"/>
                      <a:r>
                        <a:rPr lang="en-US" sz="2800" dirty="0">
                          <a:latin typeface="Corbel" panose="020B0503020204020204" pitchFamily="34" charset="0"/>
                        </a:rPr>
                        <a:t>74.9%</a:t>
                      </a:r>
                    </a:p>
                  </a:txBody>
                  <a:tcPr/>
                </a:tc>
                <a:tc>
                  <a:txBody>
                    <a:bodyPr/>
                    <a:lstStyle/>
                    <a:p>
                      <a:pPr algn="r"/>
                      <a:r>
                        <a:rPr lang="en-US" sz="2800" dirty="0">
                          <a:latin typeface="Corbel" panose="020B0503020204020204" pitchFamily="34" charset="0"/>
                        </a:rPr>
                        <a:t>10.5%</a:t>
                      </a:r>
                    </a:p>
                  </a:txBody>
                  <a:tcPr/>
                </a:tc>
                <a:tc>
                  <a:txBody>
                    <a:bodyPr/>
                    <a:lstStyle/>
                    <a:p>
                      <a:pPr algn="r"/>
                      <a:r>
                        <a:rPr lang="en-US" sz="2800" dirty="0">
                          <a:latin typeface="Corbel" panose="020B0503020204020204" pitchFamily="34" charset="0"/>
                        </a:rPr>
                        <a:t>14.6%</a:t>
                      </a:r>
                    </a:p>
                  </a:txBody>
                  <a:tcPr/>
                </a:tc>
                <a:extLst>
                  <a:ext uri="{0D108BD9-81ED-4DB2-BD59-A6C34878D82A}">
                    <a16:rowId xmlns:a16="http://schemas.microsoft.com/office/drawing/2014/main" val="3356738236"/>
                  </a:ext>
                </a:extLst>
              </a:tr>
              <a:tr h="370840">
                <a:tc>
                  <a:txBody>
                    <a:bodyPr/>
                    <a:lstStyle/>
                    <a:p>
                      <a:r>
                        <a:rPr lang="en-US" sz="2400" dirty="0">
                          <a:latin typeface="Corbel" panose="020B0503020204020204" pitchFamily="34" charset="0"/>
                        </a:rPr>
                        <a:t>Imports in $Millions </a:t>
                      </a:r>
                    </a:p>
                  </a:txBody>
                  <a:tcPr/>
                </a:tc>
                <a:tc>
                  <a:txBody>
                    <a:bodyPr/>
                    <a:lstStyle/>
                    <a:p>
                      <a:pPr algn="r"/>
                      <a:r>
                        <a:rPr lang="en-US" sz="2800" dirty="0">
                          <a:latin typeface="Corbel" panose="020B0503020204020204" pitchFamily="34" charset="0"/>
                        </a:rPr>
                        <a:t>$909.2</a:t>
                      </a:r>
                    </a:p>
                  </a:txBody>
                  <a:tcPr/>
                </a:tc>
                <a:tc>
                  <a:txBody>
                    <a:bodyPr/>
                    <a:lstStyle/>
                    <a:p>
                      <a:pPr algn="r"/>
                      <a:r>
                        <a:rPr lang="en-US" sz="2800" dirty="0">
                          <a:latin typeface="Corbel" panose="020B0503020204020204" pitchFamily="34" charset="0"/>
                        </a:rPr>
                        <a:t>$127.4</a:t>
                      </a:r>
                    </a:p>
                  </a:txBody>
                  <a:tcPr/>
                </a:tc>
                <a:tc>
                  <a:txBody>
                    <a:bodyPr/>
                    <a:lstStyle/>
                    <a:p>
                      <a:pPr algn="r"/>
                      <a:r>
                        <a:rPr lang="en-US" sz="2800" dirty="0">
                          <a:latin typeface="Corbel" panose="020B0503020204020204" pitchFamily="34" charset="0"/>
                        </a:rPr>
                        <a:t>$176.9</a:t>
                      </a:r>
                    </a:p>
                  </a:txBody>
                  <a:tcPr/>
                </a:tc>
                <a:extLst>
                  <a:ext uri="{0D108BD9-81ED-4DB2-BD59-A6C34878D82A}">
                    <a16:rowId xmlns:a16="http://schemas.microsoft.com/office/drawing/2014/main" val="1067945980"/>
                  </a:ext>
                </a:extLst>
              </a:tr>
              <a:tr h="401320">
                <a:tc>
                  <a:txBody>
                    <a:bodyPr/>
                    <a:lstStyle/>
                    <a:p>
                      <a:r>
                        <a:rPr lang="en-US" sz="2400" dirty="0">
                          <a:latin typeface="Corbel" panose="020B0503020204020204" pitchFamily="34" charset="0"/>
                        </a:rPr>
                        <a:t>Price per Dozen Pairs</a:t>
                      </a:r>
                    </a:p>
                  </a:txBody>
                  <a:tcPr/>
                </a:tc>
                <a:tc>
                  <a:txBody>
                    <a:bodyPr/>
                    <a:lstStyle/>
                    <a:p>
                      <a:pPr algn="r"/>
                      <a:r>
                        <a:rPr lang="en-US" sz="2800" dirty="0">
                          <a:latin typeface="Corbel" panose="020B0503020204020204" pitchFamily="34" charset="0"/>
                        </a:rPr>
                        <a:t>$4.73</a:t>
                      </a:r>
                    </a:p>
                  </a:txBody>
                  <a:tcPr/>
                </a:tc>
                <a:tc>
                  <a:txBody>
                    <a:bodyPr/>
                    <a:lstStyle/>
                    <a:p>
                      <a:pPr algn="r"/>
                      <a:r>
                        <a:rPr lang="en-US" sz="2800" dirty="0">
                          <a:latin typeface="Corbel" panose="020B0503020204020204" pitchFamily="34" charset="0"/>
                        </a:rPr>
                        <a:t>$7.06</a:t>
                      </a:r>
                    </a:p>
                  </a:txBody>
                  <a:tcPr/>
                </a:tc>
                <a:tc>
                  <a:txBody>
                    <a:bodyPr/>
                    <a:lstStyle/>
                    <a:p>
                      <a:pPr algn="r"/>
                      <a:r>
                        <a:rPr lang="en-US" sz="2800" dirty="0">
                          <a:latin typeface="Corbel" panose="020B0503020204020204" pitchFamily="34" charset="0"/>
                        </a:rPr>
                        <a:t>$8.06</a:t>
                      </a:r>
                    </a:p>
                  </a:txBody>
                  <a:tcPr/>
                </a:tc>
                <a:extLst>
                  <a:ext uri="{0D108BD9-81ED-4DB2-BD59-A6C34878D82A}">
                    <a16:rowId xmlns:a16="http://schemas.microsoft.com/office/drawing/2014/main" val="2296784296"/>
                  </a:ext>
                </a:extLst>
              </a:tr>
              <a:tr h="370840">
                <a:tc>
                  <a:txBody>
                    <a:bodyPr/>
                    <a:lstStyle/>
                    <a:p>
                      <a:r>
                        <a:rPr lang="en-US" sz="2400" i="0" dirty="0">
                          <a:latin typeface="Corbel" panose="020B0503020204020204" pitchFamily="34" charset="0"/>
                        </a:rPr>
                        <a:t>Tariff per Dozen Pairs</a:t>
                      </a:r>
                    </a:p>
                  </a:txBody>
                  <a:tcPr/>
                </a:tc>
                <a:tc>
                  <a:txBody>
                    <a:bodyPr/>
                    <a:lstStyle/>
                    <a:p>
                      <a:pPr algn="r"/>
                      <a:r>
                        <a:rPr lang="en-US" sz="2800" i="0" dirty="0">
                          <a:latin typeface="Corbel" panose="020B0503020204020204" pitchFamily="34" charset="0"/>
                        </a:rPr>
                        <a:t>69¢</a:t>
                      </a:r>
                    </a:p>
                  </a:txBody>
                  <a:tcPr/>
                </a:tc>
                <a:tc>
                  <a:txBody>
                    <a:bodyPr/>
                    <a:lstStyle/>
                    <a:p>
                      <a:pPr algn="r"/>
                      <a:r>
                        <a:rPr lang="en-US" sz="2800" i="0" dirty="0">
                          <a:latin typeface="Corbel" panose="020B0503020204020204" pitchFamily="34" charset="0"/>
                        </a:rPr>
                        <a:t>—</a:t>
                      </a:r>
                    </a:p>
                  </a:txBody>
                  <a:tcPr/>
                </a:tc>
                <a:tc>
                  <a:txBody>
                    <a:bodyPr/>
                    <a:lstStyle/>
                    <a:p>
                      <a:pPr algn="r"/>
                      <a:r>
                        <a:rPr lang="en-US" sz="2800" i="0" dirty="0">
                          <a:latin typeface="Corbel" panose="020B0503020204020204" pitchFamily="34" charset="0"/>
                        </a:rPr>
                        <a:t>70¢</a:t>
                      </a:r>
                    </a:p>
                  </a:txBody>
                  <a:tcPr/>
                </a:tc>
                <a:extLst>
                  <a:ext uri="{0D108BD9-81ED-4DB2-BD59-A6C34878D82A}">
                    <a16:rowId xmlns:a16="http://schemas.microsoft.com/office/drawing/2014/main" val="507778215"/>
                  </a:ext>
                </a:extLst>
              </a:tr>
              <a:tr h="370840">
                <a:tc>
                  <a:txBody>
                    <a:bodyPr/>
                    <a:lstStyle/>
                    <a:p>
                      <a:r>
                        <a:rPr lang="en-US" sz="2400" dirty="0">
                          <a:latin typeface="Corbel" panose="020B0503020204020204" pitchFamily="34" charset="0"/>
                        </a:rPr>
                        <a:t>Shipping per Dozen Pairs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i="0" dirty="0">
                          <a:latin typeface="Corbel" panose="020B0503020204020204" pitchFamily="34" charset="0"/>
                        </a:rPr>
                        <a:t>21¢</a:t>
                      </a:r>
                      <a:endParaRPr lang="en-US" sz="2800" dirty="0">
                        <a:latin typeface="Corbel" panose="020B0503020204020204" pitchFamily="34" charset="0"/>
                      </a:endParaRPr>
                    </a:p>
                  </a:txBody>
                  <a:tcPr/>
                </a:tc>
                <a:tc>
                  <a:txBody>
                    <a:bodyPr/>
                    <a:lstStyle/>
                    <a:p>
                      <a:pPr algn="r"/>
                      <a:r>
                        <a:rPr lang="en-US" sz="2800" i="0" dirty="0">
                          <a:latin typeface="Corbel" panose="020B0503020204020204" pitchFamily="34" charset="0"/>
                        </a:rPr>
                        <a:t>13¢</a:t>
                      </a:r>
                      <a:endParaRPr lang="en-US" sz="2800" dirty="0">
                        <a:latin typeface="Corbel" panose="020B0503020204020204" pitchFamily="34" charset="0"/>
                      </a:endParaRPr>
                    </a:p>
                  </a:txBody>
                  <a:tcPr/>
                </a:tc>
                <a:tc>
                  <a:txBody>
                    <a:bodyPr/>
                    <a:lstStyle/>
                    <a:p>
                      <a:pPr algn="r"/>
                      <a:r>
                        <a:rPr lang="en-US" sz="2800" i="0" dirty="0">
                          <a:latin typeface="Corbel" panose="020B0503020204020204" pitchFamily="34" charset="0"/>
                        </a:rPr>
                        <a:t>37¢</a:t>
                      </a:r>
                      <a:endParaRPr lang="en-US" sz="2800" dirty="0">
                        <a:latin typeface="Corbel" panose="020B0503020204020204" pitchFamily="34" charset="0"/>
                      </a:endParaRPr>
                    </a:p>
                  </a:txBody>
                  <a:tcPr/>
                </a:tc>
                <a:extLst>
                  <a:ext uri="{0D108BD9-81ED-4DB2-BD59-A6C34878D82A}">
                    <a16:rowId xmlns:a16="http://schemas.microsoft.com/office/drawing/2014/main" val="3675936681"/>
                  </a:ext>
                </a:extLst>
              </a:tr>
              <a:tr h="370840">
                <a:tc>
                  <a:txBody>
                    <a:bodyPr/>
                    <a:lstStyle/>
                    <a:p>
                      <a:r>
                        <a:rPr lang="en-US" sz="2400" dirty="0">
                          <a:latin typeface="Corbel" panose="020B0503020204020204" pitchFamily="34" charset="0"/>
                        </a:rPr>
                        <a:t>Landed Cost per Dozen Pairs</a:t>
                      </a:r>
                    </a:p>
                  </a:txBody>
                  <a:tcPr/>
                </a:tc>
                <a:tc>
                  <a:txBody>
                    <a:bodyPr/>
                    <a:lstStyle/>
                    <a:p>
                      <a:pPr algn="r"/>
                      <a:r>
                        <a:rPr lang="en-US" sz="2800" dirty="0">
                          <a:latin typeface="Corbel" panose="020B0503020204020204" pitchFamily="34" charset="0"/>
                        </a:rPr>
                        <a:t>$5.63</a:t>
                      </a:r>
                    </a:p>
                  </a:txBody>
                  <a:tcPr/>
                </a:tc>
                <a:tc>
                  <a:txBody>
                    <a:bodyPr/>
                    <a:lstStyle/>
                    <a:p>
                      <a:pPr algn="r"/>
                      <a:r>
                        <a:rPr lang="en-US" sz="2800" dirty="0">
                          <a:latin typeface="Corbel" panose="020B0503020204020204" pitchFamily="34" charset="0"/>
                        </a:rPr>
                        <a:t>$7.19</a:t>
                      </a:r>
                    </a:p>
                  </a:txBody>
                  <a:tcPr/>
                </a:tc>
                <a:tc>
                  <a:txBody>
                    <a:bodyPr/>
                    <a:lstStyle/>
                    <a:p>
                      <a:pPr algn="r"/>
                      <a:r>
                        <a:rPr lang="en-US" sz="2800" dirty="0">
                          <a:latin typeface="Corbel" panose="020B0503020204020204" pitchFamily="34" charset="0"/>
                        </a:rPr>
                        <a:t>$9.13</a:t>
                      </a:r>
                    </a:p>
                  </a:txBody>
                  <a:tcPr/>
                </a:tc>
                <a:extLst>
                  <a:ext uri="{0D108BD9-81ED-4DB2-BD59-A6C34878D82A}">
                    <a16:rowId xmlns:a16="http://schemas.microsoft.com/office/drawing/2014/main" val="806534845"/>
                  </a:ext>
                </a:extLst>
              </a:tr>
            </a:tbl>
          </a:graphicData>
        </a:graphic>
      </p:graphicFrame>
      <p:sp>
        <p:nvSpPr>
          <p:cNvPr id="8" name="Rectangle 7">
            <a:extLst>
              <a:ext uri="{FF2B5EF4-FFF2-40B4-BE49-F238E27FC236}">
                <a16:creationId xmlns:a16="http://schemas.microsoft.com/office/drawing/2014/main" id="{580BA720-1340-4F6D-A2E9-8411749A151F}"/>
              </a:ext>
            </a:extLst>
          </p:cNvPr>
          <p:cNvSpPr/>
          <p:nvPr/>
        </p:nvSpPr>
        <p:spPr>
          <a:xfrm>
            <a:off x="6096000" y="4679587"/>
            <a:ext cx="4678679" cy="176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813BE4F-A920-4DBA-BD6A-04D4DEEBCCC4}"/>
              </a:ext>
            </a:extLst>
          </p:cNvPr>
          <p:cNvSpPr txBox="1"/>
          <p:nvPr/>
        </p:nvSpPr>
        <p:spPr>
          <a:xfrm>
            <a:off x="6263640" y="4737464"/>
            <a:ext cx="4848497" cy="1569660"/>
          </a:xfrm>
          <a:prstGeom prst="rect">
            <a:avLst/>
          </a:prstGeom>
          <a:noFill/>
        </p:spPr>
        <p:txBody>
          <a:bodyPr wrap="square" rtlCol="0">
            <a:spAutoFit/>
          </a:bodyPr>
          <a:lstStyle/>
          <a:p>
            <a:r>
              <a:rPr lang="en-US" sz="2400" b="1" dirty="0">
                <a:solidFill>
                  <a:schemeClr val="bg1"/>
                </a:solidFill>
                <a:latin typeface="Corbel" panose="020B0503020204020204" pitchFamily="34" charset="0"/>
              </a:rPr>
              <a:t>Chinese elastomeric yarns (HTS item 6004.10) cost $5.18/kilo in 2017, </a:t>
            </a:r>
            <a:r>
              <a:rPr lang="en-US" sz="2400" b="1" i="1" dirty="0">
                <a:solidFill>
                  <a:schemeClr val="bg1"/>
                </a:solidFill>
                <a:latin typeface="Corbel" panose="020B0503020204020204" pitchFamily="34" charset="0"/>
              </a:rPr>
              <a:t>versus </a:t>
            </a:r>
            <a:r>
              <a:rPr lang="en-US" sz="2400" b="1" dirty="0">
                <a:solidFill>
                  <a:schemeClr val="bg1"/>
                </a:solidFill>
                <a:latin typeface="Corbel" panose="020B0503020204020204" pitchFamily="34" charset="0"/>
              </a:rPr>
              <a:t>$19.87/kilo for U.S. exports to El Salvador.</a:t>
            </a:r>
          </a:p>
        </p:txBody>
      </p:sp>
      <p:sp>
        <p:nvSpPr>
          <p:cNvPr id="12" name="Rectangle 11">
            <a:extLst>
              <a:ext uri="{FF2B5EF4-FFF2-40B4-BE49-F238E27FC236}">
                <a16:creationId xmlns:a16="http://schemas.microsoft.com/office/drawing/2014/main" id="{76D6FCCB-61C3-4C98-B188-36506DB681EF}"/>
              </a:ext>
            </a:extLst>
          </p:cNvPr>
          <p:cNvSpPr/>
          <p:nvPr/>
        </p:nvSpPr>
        <p:spPr>
          <a:xfrm>
            <a:off x="411479" y="4831987"/>
            <a:ext cx="4556761" cy="176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91E9F1B-B8A0-489C-8442-2B9BA18AE525}"/>
              </a:ext>
            </a:extLst>
          </p:cNvPr>
          <p:cNvSpPr txBox="1"/>
          <p:nvPr/>
        </p:nvSpPr>
        <p:spPr>
          <a:xfrm>
            <a:off x="609601" y="4889864"/>
            <a:ext cx="4221480" cy="1569660"/>
          </a:xfrm>
          <a:prstGeom prst="rect">
            <a:avLst/>
          </a:prstGeom>
          <a:noFill/>
        </p:spPr>
        <p:txBody>
          <a:bodyPr wrap="square" rtlCol="0">
            <a:spAutoFit/>
          </a:bodyPr>
          <a:lstStyle/>
          <a:p>
            <a:r>
              <a:rPr lang="en-US" sz="2400" b="1" dirty="0">
                <a:solidFill>
                  <a:schemeClr val="bg1"/>
                </a:solidFill>
                <a:latin typeface="Corbel" panose="020B0503020204020204" pitchFamily="34" charset="0"/>
              </a:rPr>
              <a:t>But is there in fact a way to change the production costs in El Salvador? Is there a factor we have not yet considered?</a:t>
            </a:r>
          </a:p>
        </p:txBody>
      </p:sp>
    </p:spTree>
    <p:extLst>
      <p:ext uri="{BB962C8B-B14F-4D97-AF65-F5344CB8AC3E}">
        <p14:creationId xmlns:p14="http://schemas.microsoft.com/office/powerpoint/2010/main" val="37425414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645085"/>
            <a:ext cx="10058400" cy="1538883"/>
          </a:xfrm>
          <a:prstGeom prst="rect">
            <a:avLst/>
          </a:prstGeom>
          <a:noFill/>
        </p:spPr>
        <p:txBody>
          <a:bodyPr wrap="square" rtlCol="0">
            <a:spAutoFit/>
          </a:bodyPr>
          <a:lstStyle/>
          <a:p>
            <a:pPr algn="ctr">
              <a:defRPr/>
            </a:pPr>
            <a:r>
              <a:rPr lang="en-US" sz="4700" b="1" dirty="0">
                <a:solidFill>
                  <a:prstClr val="white"/>
                </a:solidFill>
                <a:latin typeface="Calibri Light" pitchFamily="34" charset="0"/>
                <a:cs typeface="Arial" charset="0"/>
              </a:rPr>
              <a:t>Do </a:t>
            </a:r>
            <a:r>
              <a:rPr kumimoji="0" lang="en-US" sz="4700" b="1" i="0" u="none" strike="noStrike" kern="1200" cap="none" spc="0" normalizeH="0" noProof="0" dirty="0">
                <a:ln>
                  <a:noFill/>
                </a:ln>
                <a:solidFill>
                  <a:prstClr val="white"/>
                </a:solidFill>
                <a:effectLst/>
                <a:uLnTx/>
                <a:uFillTx/>
                <a:latin typeface="Calibri Light" pitchFamily="34" charset="0"/>
                <a:ea typeface="+mn-ea"/>
                <a:cs typeface="Arial" charset="0"/>
              </a:rPr>
              <a:t>Rules of Origin Merely Police FTAs or Deliberately Exacerbate Trade Diversion?</a:t>
            </a:r>
            <a:endParaRPr kumimoji="0" lang="en-US" sz="4700" b="1" i="0" u="none" strike="noStrike" kern="1200" cap="none" spc="0" normalizeH="0" baseline="0" noProof="0" dirty="0">
              <a:ln>
                <a:noFill/>
              </a:ln>
              <a:solidFill>
                <a:prstClr val="white"/>
              </a:solidFill>
              <a:effectLst/>
              <a:uLnTx/>
              <a:uFillTx/>
              <a:latin typeface="Calibri Light" pitchFamily="34" charset="0"/>
              <a:ea typeface="+mn-ea"/>
              <a:cs typeface="Arial" charset="0"/>
            </a:endParaRPr>
          </a:p>
        </p:txBody>
      </p:sp>
    </p:spTree>
    <p:extLst>
      <p:ext uri="{BB962C8B-B14F-4D97-AF65-F5344CB8AC3E}">
        <p14:creationId xmlns:p14="http://schemas.microsoft.com/office/powerpoint/2010/main" val="607649234"/>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257" y="727403"/>
            <a:ext cx="10058399" cy="5139869"/>
          </a:xfrm>
          <a:prstGeom prst="rect">
            <a:avLst/>
          </a:prstGeom>
        </p:spPr>
        <p:txBody>
          <a:bodyPr wrap="square">
            <a:spAutoFit/>
          </a:bodyPr>
          <a:lstStyle/>
          <a:p>
            <a:pPr>
              <a:spcBef>
                <a:spcPts val="0"/>
              </a:spcBef>
              <a:spcAft>
                <a:spcPts val="800"/>
              </a:spcAft>
            </a:pPr>
            <a:r>
              <a:rPr lang="en-US" sz="2400" dirty="0">
                <a:latin typeface="Corbel" panose="020B0503020204020204" pitchFamily="34" charset="0"/>
              </a:rPr>
              <a:t>Preferential ROOs are necessary because an agreement’s purpose will be undone if duty-free treatment were automatically extended to all imports coming from the partner country, thus inviting transshipment.</a:t>
            </a:r>
          </a:p>
          <a:p>
            <a:pPr>
              <a:spcBef>
                <a:spcPts val="0"/>
              </a:spcBef>
              <a:spcAft>
                <a:spcPts val="800"/>
              </a:spcAft>
            </a:pPr>
            <a:r>
              <a:rPr lang="en-US" sz="2400" dirty="0">
                <a:latin typeface="Corbel" panose="020B0503020204020204" pitchFamily="34" charset="0"/>
              </a:rPr>
              <a:t>The problem arises in balancing this necessary policing of the agreement against two other objectives that may exacerbate trade diversion: </a:t>
            </a:r>
          </a:p>
          <a:p>
            <a:pPr marL="342900" indent="-342900">
              <a:spcBef>
                <a:spcPts val="0"/>
              </a:spcBef>
              <a:spcAft>
                <a:spcPts val="800"/>
              </a:spcAft>
              <a:buFont typeface="Arial" panose="020B0604020202020204" pitchFamily="34" charset="0"/>
              <a:buChar char="•"/>
            </a:pPr>
            <a:r>
              <a:rPr lang="en-US" sz="2400" b="1" dirty="0">
                <a:latin typeface="Corbel" panose="020B0503020204020204" pitchFamily="34" charset="0"/>
              </a:rPr>
              <a:t>Restrictive rules of origin: </a:t>
            </a:r>
            <a:r>
              <a:rPr lang="en-US" sz="2400" dirty="0">
                <a:latin typeface="Corbel" panose="020B0503020204020204" pitchFamily="34" charset="0"/>
              </a:rPr>
              <a:t>Manipulate the rules to make preferential treatment conditional on the incorporation of materials from our country.</a:t>
            </a:r>
          </a:p>
          <a:p>
            <a:pPr marL="342900" indent="-342900">
              <a:spcBef>
                <a:spcPts val="0"/>
              </a:spcBef>
              <a:spcAft>
                <a:spcPts val="800"/>
              </a:spcAft>
              <a:buFont typeface="Arial" panose="020B0604020202020204" pitchFamily="34" charset="0"/>
              <a:buChar char="•"/>
            </a:pPr>
            <a:r>
              <a:rPr lang="en-US" sz="2400" b="1" dirty="0">
                <a:latin typeface="Corbel" panose="020B0503020204020204" pitchFamily="34" charset="0"/>
              </a:rPr>
              <a:t>Captive markets: </a:t>
            </a:r>
            <a:r>
              <a:rPr lang="en-US" sz="2400" dirty="0">
                <a:latin typeface="Corbel" panose="020B0503020204020204" pitchFamily="34" charset="0"/>
              </a:rPr>
              <a:t>Setting other rules that limit or prohibit a country’s future reduction of its MFN tariffs or the negotiation of FTAs with third countries:</a:t>
            </a:r>
          </a:p>
          <a:p>
            <a:pPr marL="800100" lvl="1" indent="-342900">
              <a:spcAft>
                <a:spcPts val="800"/>
              </a:spcAft>
              <a:buFont typeface="Wingdings" panose="05000000000000000000" pitchFamily="2" charset="2"/>
              <a:buChar char="ü"/>
            </a:pPr>
            <a:r>
              <a:rPr lang="en-US" sz="2400" dirty="0">
                <a:latin typeface="Corbel" panose="020B0503020204020204" pitchFamily="34" charset="0"/>
              </a:rPr>
              <a:t>Closed regionalism (customs unions that are exclusive)</a:t>
            </a:r>
          </a:p>
          <a:p>
            <a:pPr marL="800100" lvl="1" indent="-342900">
              <a:spcAft>
                <a:spcPts val="800"/>
              </a:spcAft>
              <a:buFont typeface="Wingdings" panose="05000000000000000000" pitchFamily="2" charset="2"/>
              <a:buChar char="ü"/>
            </a:pPr>
            <a:r>
              <a:rPr lang="en-US" sz="2400" dirty="0">
                <a:latin typeface="Corbel" panose="020B0503020204020204" pitchFamily="34" charset="0"/>
              </a:rPr>
              <a:t>Pledges against MFN tariff reductions (e.g., the NAFTA color TV deal)</a:t>
            </a:r>
          </a:p>
          <a:p>
            <a:pPr marL="800100" lvl="1" indent="-342900">
              <a:spcAft>
                <a:spcPts val="800"/>
              </a:spcAft>
              <a:buFont typeface="Wingdings" panose="05000000000000000000" pitchFamily="2" charset="2"/>
              <a:buChar char="ü"/>
            </a:pPr>
            <a:r>
              <a:rPr lang="en-US" sz="2400" dirty="0">
                <a:latin typeface="Corbel" panose="020B0503020204020204" pitchFamily="34" charset="0"/>
              </a:rPr>
              <a:t>The USMCA rule on FTAs with non-market economies</a:t>
            </a:r>
          </a:p>
        </p:txBody>
      </p:sp>
      <p:sp>
        <p:nvSpPr>
          <p:cNvPr id="3" name="Rectangle 2"/>
          <p:cNvSpPr/>
          <p:nvPr/>
        </p:nvSpPr>
        <p:spPr>
          <a:xfrm>
            <a:off x="1023257" y="6273225"/>
            <a:ext cx="9573455" cy="584775"/>
          </a:xfrm>
          <a:prstGeom prst="rect">
            <a:avLst/>
          </a:prstGeom>
        </p:spPr>
        <p:txBody>
          <a:bodyPr wrap="none">
            <a:spAutoFit/>
          </a:bodyPr>
          <a:lstStyle/>
          <a:p>
            <a:r>
              <a:rPr lang="en-US" sz="3200" b="1" dirty="0">
                <a:latin typeface="Corbel" panose="020B0503020204020204" pitchFamily="34" charset="0"/>
              </a:rPr>
              <a:t>How Discrimination May Be Deliberately Exacerbated</a:t>
            </a:r>
            <a:endParaRPr lang="en-US" sz="3200" dirty="0"/>
          </a:p>
        </p:txBody>
      </p:sp>
      <p:sp>
        <p:nvSpPr>
          <p:cNvPr id="4" name="Rectangle 3">
            <a:extLst>
              <a:ext uri="{FF2B5EF4-FFF2-40B4-BE49-F238E27FC236}">
                <a16:creationId xmlns:a16="http://schemas.microsoft.com/office/drawing/2014/main" id="{5BBA0F39-88DC-4832-9A53-CB5B8EBB7537}"/>
              </a:ext>
            </a:extLst>
          </p:cNvPr>
          <p:cNvSpPr/>
          <p:nvPr/>
        </p:nvSpPr>
        <p:spPr>
          <a:xfrm>
            <a:off x="5379720" y="2497184"/>
            <a:ext cx="4591594" cy="176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24DAD24-C41B-44A5-A389-C7CC79B78985}"/>
              </a:ext>
            </a:extLst>
          </p:cNvPr>
          <p:cNvSpPr txBox="1"/>
          <p:nvPr/>
        </p:nvSpPr>
        <p:spPr>
          <a:xfrm>
            <a:off x="5608320" y="2603864"/>
            <a:ext cx="4254137" cy="1569660"/>
          </a:xfrm>
          <a:prstGeom prst="rect">
            <a:avLst/>
          </a:prstGeom>
          <a:noFill/>
        </p:spPr>
        <p:txBody>
          <a:bodyPr wrap="square" rtlCol="0">
            <a:spAutoFit/>
          </a:bodyPr>
          <a:lstStyle/>
          <a:p>
            <a:r>
              <a:rPr lang="en-US" sz="2400" b="1" dirty="0">
                <a:solidFill>
                  <a:schemeClr val="bg1"/>
                </a:solidFill>
                <a:latin typeface="Corbel" panose="020B0503020204020204" pitchFamily="34" charset="0"/>
              </a:rPr>
              <a:t>In which industry do you think the negotiations over an FTA’s rules of origin tend to receive the most attention?</a:t>
            </a:r>
          </a:p>
        </p:txBody>
      </p:sp>
    </p:spTree>
    <p:extLst>
      <p:ext uri="{BB962C8B-B14F-4D97-AF65-F5344CB8AC3E}">
        <p14:creationId xmlns:p14="http://schemas.microsoft.com/office/powerpoint/2010/main" val="26957286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257" y="732743"/>
            <a:ext cx="10058399" cy="5673348"/>
          </a:xfrm>
          <a:prstGeom prst="rect">
            <a:avLst/>
          </a:prstGeom>
        </p:spPr>
        <p:txBody>
          <a:bodyPr wrap="square">
            <a:spAutoFit/>
          </a:bodyPr>
          <a:lstStyle/>
          <a:p>
            <a:pPr marL="342900" indent="-342900">
              <a:spcBef>
                <a:spcPts val="0"/>
              </a:spcBef>
              <a:spcAft>
                <a:spcPts val="800"/>
              </a:spcAft>
              <a:buFont typeface="Arial" panose="020B0604020202020204" pitchFamily="34" charset="0"/>
              <a:buChar char="•"/>
            </a:pPr>
            <a:r>
              <a:rPr lang="en-US" sz="2400" b="1" dirty="0">
                <a:latin typeface="Corbel" panose="020B0503020204020204" pitchFamily="34" charset="0"/>
              </a:rPr>
              <a:t>Fiber-forward: </a:t>
            </a:r>
            <a:r>
              <a:rPr lang="en-US" sz="2400" dirty="0">
                <a:latin typeface="Corbel" panose="020B0503020204020204" pitchFamily="34" charset="0"/>
              </a:rPr>
              <a:t>All of the materials of the finished product must originate in one or more of the FTA countries, starting from the raw fibers (e.g., cotton).</a:t>
            </a:r>
          </a:p>
          <a:p>
            <a:pPr marL="342900" indent="-342900">
              <a:spcBef>
                <a:spcPts val="0"/>
              </a:spcBef>
              <a:spcAft>
                <a:spcPts val="800"/>
              </a:spcAft>
              <a:buFont typeface="Arial" panose="020B0604020202020204" pitchFamily="34" charset="0"/>
              <a:buChar char="•"/>
            </a:pPr>
            <a:r>
              <a:rPr lang="en-US" sz="2400" b="1" dirty="0">
                <a:latin typeface="Corbel" panose="020B0503020204020204" pitchFamily="34" charset="0"/>
              </a:rPr>
              <a:t>Yarn-forward:</a:t>
            </a:r>
            <a:r>
              <a:rPr lang="en-US" sz="2400" dirty="0">
                <a:latin typeface="Corbel" panose="020B0503020204020204" pitchFamily="34" charset="0"/>
              </a:rPr>
              <a:t> The fibers may come from anywhere, but the yarn must be spun in the FTA partner countries.</a:t>
            </a:r>
          </a:p>
          <a:p>
            <a:pPr marL="342900" indent="-342900">
              <a:spcAft>
                <a:spcPts val="800"/>
              </a:spcAft>
              <a:buFont typeface="Arial" panose="020B0604020202020204" pitchFamily="34" charset="0"/>
              <a:buChar char="•"/>
            </a:pPr>
            <a:r>
              <a:rPr lang="en-US" sz="2400" b="1" dirty="0">
                <a:latin typeface="Corbel" panose="020B0503020204020204" pitchFamily="34" charset="0"/>
              </a:rPr>
              <a:t>Fabric-forward: </a:t>
            </a:r>
            <a:r>
              <a:rPr lang="en-US" sz="2400" dirty="0">
                <a:latin typeface="Corbel" panose="020B0503020204020204" pitchFamily="34" charset="0"/>
              </a:rPr>
              <a:t>The yarn may come from anywhere, but the fabric must be made (and cut, sewn, etc.) in the FTA partner countries.</a:t>
            </a:r>
          </a:p>
          <a:p>
            <a:pPr>
              <a:spcBef>
                <a:spcPts val="0"/>
              </a:spcBef>
              <a:spcAft>
                <a:spcPts val="800"/>
              </a:spcAft>
            </a:pPr>
            <a:r>
              <a:rPr lang="en-US" sz="2400" dirty="0">
                <a:latin typeface="Corbel" panose="020B0503020204020204" pitchFamily="34" charset="0"/>
              </a:rPr>
              <a:t>The choice among these three levels depends on where a specific program or agreement fits in a country’s commercial or foreign policies. Those initiatives that are treated as complements to foreign aid (on the principle of “trade, not aid”) may be even more liberal than fabric-forward, and allow the poorer partner country to source its fabric anywhere. Those that are intended to create captive markets for the richer country’s textile industry may be based on yarn- or even fiber-forward principles (with some negotiated exceptions).</a:t>
            </a:r>
          </a:p>
          <a:p>
            <a:pPr marL="342900" indent="-342900">
              <a:spcBef>
                <a:spcPts val="0"/>
              </a:spcBef>
              <a:spcAft>
                <a:spcPts val="800"/>
              </a:spcAft>
              <a:buFont typeface="Arial" panose="020B0604020202020204" pitchFamily="34" charset="0"/>
              <a:buChar char="•"/>
            </a:pPr>
            <a:endParaRPr lang="en-US" sz="2400" dirty="0">
              <a:latin typeface="Corbel" panose="020B0503020204020204" pitchFamily="34" charset="0"/>
            </a:endParaRPr>
          </a:p>
        </p:txBody>
      </p:sp>
      <p:sp>
        <p:nvSpPr>
          <p:cNvPr id="3" name="Rectangle 2"/>
          <p:cNvSpPr/>
          <p:nvPr/>
        </p:nvSpPr>
        <p:spPr>
          <a:xfrm>
            <a:off x="1023257" y="6273225"/>
            <a:ext cx="7138108" cy="584775"/>
          </a:xfrm>
          <a:prstGeom prst="rect">
            <a:avLst/>
          </a:prstGeom>
        </p:spPr>
        <p:txBody>
          <a:bodyPr wrap="none">
            <a:spAutoFit/>
          </a:bodyPr>
          <a:lstStyle/>
          <a:p>
            <a:r>
              <a:rPr lang="en-US" sz="3200" b="1" dirty="0">
                <a:latin typeface="Corbel" panose="020B0503020204020204" pitchFamily="34" charset="0"/>
              </a:rPr>
              <a:t>Three Levels for Apparel Rules of Origin</a:t>
            </a:r>
            <a:endParaRPr lang="en-US" sz="3200" dirty="0"/>
          </a:p>
        </p:txBody>
      </p:sp>
      <p:sp>
        <p:nvSpPr>
          <p:cNvPr id="4" name="Rectangle 3">
            <a:extLst>
              <a:ext uri="{FF2B5EF4-FFF2-40B4-BE49-F238E27FC236}">
                <a16:creationId xmlns:a16="http://schemas.microsoft.com/office/drawing/2014/main" id="{FE8B41AE-7007-440B-B542-CED04635EA8A}"/>
              </a:ext>
            </a:extLst>
          </p:cNvPr>
          <p:cNvSpPr/>
          <p:nvPr/>
        </p:nvSpPr>
        <p:spPr>
          <a:xfrm>
            <a:off x="1023257" y="1539240"/>
            <a:ext cx="10058399" cy="883920"/>
          </a:xfrm>
          <a:prstGeom prst="rect">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228E55-36B1-4B3E-A41B-CF774394C65E}"/>
              </a:ext>
            </a:extLst>
          </p:cNvPr>
          <p:cNvSpPr txBox="1"/>
          <p:nvPr/>
        </p:nvSpPr>
        <p:spPr>
          <a:xfrm>
            <a:off x="6568439" y="1981200"/>
            <a:ext cx="3992503"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rPr>
              <a:t>CAFTA-DR’s ROOS are yarn-forward.</a:t>
            </a:r>
          </a:p>
        </p:txBody>
      </p:sp>
    </p:spTree>
    <p:extLst>
      <p:ext uri="{BB962C8B-B14F-4D97-AF65-F5344CB8AC3E}">
        <p14:creationId xmlns:p14="http://schemas.microsoft.com/office/powerpoint/2010/main" val="39133562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DEFB039-EC71-912F-027F-7181305AD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445" t="1227" r="270" b="964"/>
          <a:stretch>
            <a:fillRect/>
          </a:stretch>
        </p:blipFill>
        <p:spPr bwMode="auto">
          <a:xfrm>
            <a:off x="4218608" y="1770289"/>
            <a:ext cx="3754784" cy="331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61130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751969"/>
            <a:ext cx="10058400"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Calibri Light" pitchFamily="34" charset="0"/>
                <a:ea typeface="+mn-ea"/>
                <a:cs typeface="Arial" charset="0"/>
              </a:rPr>
              <a:t>How Effective Are Preferences?</a:t>
            </a:r>
          </a:p>
        </p:txBody>
      </p:sp>
      <p:sp>
        <p:nvSpPr>
          <p:cNvPr id="2" name="TextBox 1">
            <a:extLst>
              <a:ext uri="{FF2B5EF4-FFF2-40B4-BE49-F238E27FC236}">
                <a16:creationId xmlns:a16="http://schemas.microsoft.com/office/drawing/2014/main" id="{27F87E8F-C114-5347-8BBB-4D9958C17FC5}"/>
              </a:ext>
            </a:extLst>
          </p:cNvPr>
          <p:cNvSpPr txBox="1"/>
          <p:nvPr/>
        </p:nvSpPr>
        <p:spPr>
          <a:xfrm>
            <a:off x="1075624" y="3644900"/>
            <a:ext cx="4655683" cy="2139047"/>
          </a:xfrm>
          <a:prstGeom prst="rect">
            <a:avLst/>
          </a:prstGeom>
          <a:solidFill>
            <a:srgbClr val="C00000"/>
          </a:solidFill>
          <a:ln>
            <a:solidFill>
              <a:schemeClr val="tx1"/>
            </a:solidFill>
          </a:ln>
        </p:spPr>
        <p:txBody>
          <a:bodyPr wrap="square">
            <a:spAutoFit/>
          </a:bodyPr>
          <a:lstStyle/>
          <a:p>
            <a:pPr>
              <a:spcAft>
                <a:spcPts val="600"/>
              </a:spcAft>
              <a:defRPr/>
            </a:pPr>
            <a:r>
              <a:rPr lang="en-US"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First a question:</a:t>
            </a:r>
          </a:p>
          <a:p>
            <a:pPr>
              <a:spcAft>
                <a:spcPts val="600"/>
              </a:spcAft>
              <a:defRPr/>
            </a:pPr>
            <a:r>
              <a:rPr lang="en-US"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What do you think is the average applied MFN tariff rate of the United States?</a:t>
            </a:r>
          </a:p>
        </p:txBody>
      </p:sp>
      <p:sp>
        <p:nvSpPr>
          <p:cNvPr id="3" name="TextBox 2">
            <a:extLst>
              <a:ext uri="{FF2B5EF4-FFF2-40B4-BE49-F238E27FC236}">
                <a16:creationId xmlns:a16="http://schemas.microsoft.com/office/drawing/2014/main" id="{E42587DA-EF25-4664-BFAD-173A2AAE5B6B}"/>
              </a:ext>
            </a:extLst>
          </p:cNvPr>
          <p:cNvSpPr txBox="1"/>
          <p:nvPr/>
        </p:nvSpPr>
        <p:spPr>
          <a:xfrm>
            <a:off x="6012328" y="3650339"/>
            <a:ext cx="5063886" cy="2139047"/>
          </a:xfrm>
          <a:prstGeom prst="rect">
            <a:avLst/>
          </a:prstGeom>
          <a:solidFill>
            <a:srgbClr val="C00000"/>
          </a:solidFill>
          <a:ln>
            <a:solidFill>
              <a:schemeClr val="tx1"/>
            </a:solidFill>
          </a:ln>
        </p:spPr>
        <p:txBody>
          <a:bodyPr wrap="square">
            <a:spAutoFit/>
          </a:bodyPr>
          <a:lstStyle/>
          <a:p>
            <a:pPr>
              <a:spcAft>
                <a:spcPts val="600"/>
              </a:spcAft>
              <a:defRPr/>
            </a:pPr>
            <a:r>
              <a:rPr lang="en-US"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Another question:</a:t>
            </a:r>
          </a:p>
          <a:p>
            <a:pPr>
              <a:spcAft>
                <a:spcPts val="600"/>
              </a:spcAft>
              <a:defRPr/>
            </a:pPr>
            <a:r>
              <a:rPr lang="en-US"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How big of an effect do you think duty-free treatment will have, based on that number?</a:t>
            </a:r>
          </a:p>
        </p:txBody>
      </p:sp>
    </p:spTree>
    <p:extLst>
      <p:ext uri="{BB962C8B-B14F-4D97-AF65-F5344CB8AC3E}">
        <p14:creationId xmlns:p14="http://schemas.microsoft.com/office/powerpoint/2010/main" val="32384734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686"/>
            <a:ext cx="12192000" cy="990600"/>
          </a:xfrm>
        </p:spPr>
        <p:txBody>
          <a:bodyPr>
            <a:normAutofit/>
          </a:bodyPr>
          <a:lstStyle/>
          <a:p>
            <a:pPr algn="ctr"/>
            <a:r>
              <a:rPr lang="en-US" sz="4400" b="1" dirty="0">
                <a:solidFill>
                  <a:schemeClr val="tx1"/>
                </a:solidFill>
                <a:latin typeface="Corbel" panose="020B0503020204020204" pitchFamily="34" charset="0"/>
              </a:rPr>
              <a:t>Different Forms of U.S. Preferential Treatment</a:t>
            </a:r>
          </a:p>
        </p:txBody>
      </p:sp>
      <p:sp>
        <p:nvSpPr>
          <p:cNvPr id="3" name="Content Placeholder 2"/>
          <p:cNvSpPr>
            <a:spLocks noGrp="1"/>
          </p:cNvSpPr>
          <p:nvPr>
            <p:ph idx="1"/>
          </p:nvPr>
        </p:nvSpPr>
        <p:spPr>
          <a:xfrm>
            <a:off x="1050471" y="919843"/>
            <a:ext cx="10252529" cy="5105400"/>
          </a:xfrm>
        </p:spPr>
        <p:txBody>
          <a:bodyPr>
            <a:normAutofit/>
          </a:bodyPr>
          <a:lstStyle/>
          <a:p>
            <a:pPr marL="0" indent="0">
              <a:spcAft>
                <a:spcPts val="600"/>
              </a:spcAft>
              <a:buNone/>
            </a:pPr>
            <a:r>
              <a:rPr lang="en-US" dirty="0">
                <a:solidFill>
                  <a:schemeClr val="tx1"/>
                </a:solidFill>
                <a:latin typeface="Corbel" panose="020B0503020204020204" pitchFamily="34" charset="0"/>
              </a:rPr>
              <a:t>Let’s consider various forms of preferential treatment.</a:t>
            </a:r>
          </a:p>
          <a:p>
            <a:pPr marL="0" indent="0">
              <a:spcAft>
                <a:spcPts val="600"/>
              </a:spcAft>
              <a:buNone/>
            </a:pPr>
            <a:r>
              <a:rPr lang="en-US" dirty="0">
                <a:solidFill>
                  <a:schemeClr val="tx1"/>
                </a:solidFill>
                <a:latin typeface="Corbel" panose="020B0503020204020204" pitchFamily="34" charset="0"/>
              </a:rPr>
              <a:t>One is a free trade agreement (FTA), where the parties liberalize trade on a reciprocal (two-way) basis. The United States has been negotiating these since 1984.</a:t>
            </a:r>
          </a:p>
          <a:p>
            <a:pPr marL="0" indent="0">
              <a:spcAft>
                <a:spcPts val="600"/>
              </a:spcAft>
              <a:buNone/>
            </a:pPr>
            <a:r>
              <a:rPr lang="en-US" dirty="0">
                <a:solidFill>
                  <a:schemeClr val="tx1"/>
                </a:solidFill>
                <a:latin typeface="Corbel" panose="020B0503020204020204" pitchFamily="34" charset="0"/>
              </a:rPr>
              <a:t>Another is preferential programs, where the developed country offers preferences on an autonomous or non-reciprocal (one-way) basis:</a:t>
            </a:r>
          </a:p>
          <a:p>
            <a:pPr>
              <a:spcAft>
                <a:spcPts val="600"/>
              </a:spcAft>
            </a:pPr>
            <a:r>
              <a:rPr lang="en-US" dirty="0">
                <a:solidFill>
                  <a:schemeClr val="tx1"/>
                </a:solidFill>
                <a:latin typeface="Corbel" panose="020B0503020204020204" pitchFamily="34" charset="0"/>
              </a:rPr>
              <a:t>Generalized System of Preferences (GSP) since 1975</a:t>
            </a:r>
          </a:p>
          <a:p>
            <a:pPr>
              <a:spcAft>
                <a:spcPts val="600"/>
              </a:spcAft>
            </a:pPr>
            <a:r>
              <a:rPr lang="en-US" dirty="0">
                <a:solidFill>
                  <a:schemeClr val="tx1"/>
                </a:solidFill>
                <a:latin typeface="Corbel" panose="020B0503020204020204" pitchFamily="34" charset="0"/>
              </a:rPr>
              <a:t>Caribbean Basin Economic Recovery Act (CBERA) since 1984</a:t>
            </a:r>
          </a:p>
          <a:p>
            <a:pPr>
              <a:spcAft>
                <a:spcPts val="600"/>
              </a:spcAft>
            </a:pPr>
            <a:r>
              <a:rPr lang="en-US" dirty="0">
                <a:solidFill>
                  <a:schemeClr val="tx1"/>
                </a:solidFill>
                <a:latin typeface="Corbel" panose="020B0503020204020204" pitchFamily="34" charset="0"/>
              </a:rPr>
              <a:t>African Growth and Opportunity Act (AGOA) since 2000</a:t>
            </a:r>
          </a:p>
        </p:txBody>
      </p:sp>
    </p:spTree>
    <p:extLst>
      <p:ext uri="{BB962C8B-B14F-4D97-AF65-F5344CB8AC3E}">
        <p14:creationId xmlns:p14="http://schemas.microsoft.com/office/powerpoint/2010/main" val="392331902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descr="Home">
            <a:extLst>
              <a:ext uri="{FF2B5EF4-FFF2-40B4-BE49-F238E27FC236}">
                <a16:creationId xmlns:a16="http://schemas.microsoft.com/office/drawing/2014/main" id="{6F35B662-DAC2-24C7-B7CA-73A7510F7099}"/>
              </a:ext>
            </a:extLst>
          </p:cNvPr>
          <p:cNvSpPr>
            <a:spLocks noChangeAspect="1" noChangeArrowheads="1"/>
          </p:cNvSpPr>
          <p:nvPr/>
        </p:nvSpPr>
        <p:spPr bwMode="auto">
          <a:xfrm>
            <a:off x="155575" y="-144463"/>
            <a:ext cx="2641600" cy="26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0" name="Rectangle 2">
            <a:extLst>
              <a:ext uri="{FF2B5EF4-FFF2-40B4-BE49-F238E27FC236}">
                <a16:creationId xmlns:a16="http://schemas.microsoft.com/office/drawing/2014/main" id="{731CF88C-3337-E0B1-07C4-9DF60622B3B9}"/>
              </a:ext>
            </a:extLst>
          </p:cNvPr>
          <p:cNvSpPr txBox="1">
            <a:spLocks noChangeArrowheads="1"/>
          </p:cNvSpPr>
          <p:nvPr/>
        </p:nvSpPr>
        <p:spPr>
          <a:xfrm>
            <a:off x="1306286" y="349249"/>
            <a:ext cx="9807575"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kern="0" dirty="0">
                <a:solidFill>
                  <a:schemeClr val="accent5">
                    <a:lumMod val="75000"/>
                  </a:schemeClr>
                </a:solidFill>
                <a:latin typeface="Calibri" panose="020F0502020204030204" pitchFamily="34" charset="0"/>
              </a:rPr>
              <a:t>U.S. Imports from Selected Partners, 2001-2021</a:t>
            </a:r>
          </a:p>
        </p:txBody>
      </p:sp>
      <p:graphicFrame>
        <p:nvGraphicFramePr>
          <p:cNvPr id="21" name="Chart 20">
            <a:extLst>
              <a:ext uri="{FF2B5EF4-FFF2-40B4-BE49-F238E27FC236}">
                <a16:creationId xmlns:a16="http://schemas.microsoft.com/office/drawing/2014/main" id="{4B636550-EFDA-EB1E-07C9-A006A951B6D2}"/>
              </a:ext>
            </a:extLst>
          </p:cNvPr>
          <p:cNvGraphicFramePr/>
          <p:nvPr/>
        </p:nvGraphicFramePr>
        <p:xfrm>
          <a:off x="83568" y="1393370"/>
          <a:ext cx="11498832" cy="483870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0967ECC-6CD3-C8F8-A1A1-55EC9E85EF0B}"/>
              </a:ext>
            </a:extLst>
          </p:cNvPr>
          <p:cNvSpPr txBox="1"/>
          <p:nvPr/>
        </p:nvSpPr>
        <p:spPr>
          <a:xfrm>
            <a:off x="6251808" y="3815377"/>
            <a:ext cx="2266263" cy="923330"/>
          </a:xfrm>
          <a:prstGeom prst="rect">
            <a:avLst/>
          </a:prstGeom>
          <a:solidFill>
            <a:srgbClr val="C00000"/>
          </a:solidFill>
          <a:ln>
            <a:solidFill>
              <a:schemeClr val="tx1"/>
            </a:solidFill>
          </a:ln>
        </p:spPr>
        <p:txBody>
          <a:bodyPr wrap="square">
            <a:spAutoFit/>
          </a:bodyPr>
          <a:lstStyle/>
          <a:p>
            <a:pPr>
              <a:spcAft>
                <a:spcPts val="600"/>
              </a:spcAft>
              <a:defRPr/>
            </a:pPr>
            <a:r>
              <a:rPr lang="en-US"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 average applied U.S. MFN tariff over this period was 1.7%.</a:t>
            </a:r>
          </a:p>
        </p:txBody>
      </p:sp>
      <p:sp>
        <p:nvSpPr>
          <p:cNvPr id="3" name="TextBox 2">
            <a:extLst>
              <a:ext uri="{FF2B5EF4-FFF2-40B4-BE49-F238E27FC236}">
                <a16:creationId xmlns:a16="http://schemas.microsoft.com/office/drawing/2014/main" id="{873727EF-0C07-87CB-B267-B71E88742209}"/>
              </a:ext>
            </a:extLst>
          </p:cNvPr>
          <p:cNvSpPr txBox="1"/>
          <p:nvPr/>
        </p:nvSpPr>
        <p:spPr>
          <a:xfrm>
            <a:off x="3575957" y="1314022"/>
            <a:ext cx="4370620" cy="1908215"/>
          </a:xfrm>
          <a:prstGeom prst="rect">
            <a:avLst/>
          </a:prstGeom>
          <a:solidFill>
            <a:srgbClr val="C00000"/>
          </a:solidFill>
          <a:ln>
            <a:solidFill>
              <a:schemeClr val="tx1"/>
            </a:solidFill>
          </a:ln>
        </p:spPr>
        <p:txBody>
          <a:bodyPr wrap="square">
            <a:spAutoFit/>
          </a:bodyPr>
          <a:lstStyle/>
          <a:p>
            <a:pPr>
              <a:spcAft>
                <a:spcPts val="600"/>
              </a:spcAft>
              <a:defRPr/>
            </a:pPr>
            <a:r>
              <a:rPr lang="en-US"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 compound annual rate of growth in U.S. imports from these different groups range from 1.4% to 6.6%. </a:t>
            </a:r>
          </a:p>
          <a:p>
            <a:pPr>
              <a:spcAft>
                <a:spcPts val="600"/>
              </a:spcAft>
              <a:defRPr/>
            </a:pPr>
            <a:r>
              <a:rPr lang="en-US"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Which of these countries do we expect to have experience the highest rates of increase? </a:t>
            </a:r>
          </a:p>
          <a:p>
            <a:pPr>
              <a:spcAft>
                <a:spcPts val="600"/>
              </a:spcAft>
              <a:defRPr/>
            </a:pPr>
            <a:r>
              <a:rPr lang="en-US"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Which have had the lowest?</a:t>
            </a:r>
          </a:p>
        </p:txBody>
      </p:sp>
    </p:spTree>
    <p:extLst>
      <p:ext uri="{BB962C8B-B14F-4D97-AF65-F5344CB8AC3E}">
        <p14:creationId xmlns:p14="http://schemas.microsoft.com/office/powerpoint/2010/main" val="28446517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descr="Home">
            <a:extLst>
              <a:ext uri="{FF2B5EF4-FFF2-40B4-BE49-F238E27FC236}">
                <a16:creationId xmlns:a16="http://schemas.microsoft.com/office/drawing/2014/main" id="{6F35B662-DAC2-24C7-B7CA-73A7510F7099}"/>
              </a:ext>
            </a:extLst>
          </p:cNvPr>
          <p:cNvSpPr>
            <a:spLocks noChangeAspect="1" noChangeArrowheads="1"/>
          </p:cNvSpPr>
          <p:nvPr/>
        </p:nvSpPr>
        <p:spPr bwMode="auto">
          <a:xfrm>
            <a:off x="155575" y="-144463"/>
            <a:ext cx="2641600" cy="26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0" name="Rectangle 2">
            <a:extLst>
              <a:ext uri="{FF2B5EF4-FFF2-40B4-BE49-F238E27FC236}">
                <a16:creationId xmlns:a16="http://schemas.microsoft.com/office/drawing/2014/main" id="{731CF88C-3337-E0B1-07C4-9DF60622B3B9}"/>
              </a:ext>
            </a:extLst>
          </p:cNvPr>
          <p:cNvSpPr txBox="1">
            <a:spLocks noChangeArrowheads="1"/>
          </p:cNvSpPr>
          <p:nvPr/>
        </p:nvSpPr>
        <p:spPr>
          <a:xfrm>
            <a:off x="1306286" y="349249"/>
            <a:ext cx="9807575"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kern="0" dirty="0">
                <a:solidFill>
                  <a:schemeClr val="accent5">
                    <a:lumMod val="75000"/>
                  </a:schemeClr>
                </a:solidFill>
                <a:latin typeface="Calibri" panose="020F0502020204030204" pitchFamily="34" charset="0"/>
              </a:rPr>
              <a:t>U.S. Imports from Selected Partners, 2001-2021</a:t>
            </a:r>
          </a:p>
        </p:txBody>
      </p:sp>
      <p:graphicFrame>
        <p:nvGraphicFramePr>
          <p:cNvPr id="2" name="Chart 1">
            <a:extLst>
              <a:ext uri="{FF2B5EF4-FFF2-40B4-BE49-F238E27FC236}">
                <a16:creationId xmlns:a16="http://schemas.microsoft.com/office/drawing/2014/main" id="{598E3698-A059-5CE1-0545-7A35496637A2}"/>
              </a:ext>
            </a:extLst>
          </p:cNvPr>
          <p:cNvGraphicFramePr/>
          <p:nvPr/>
        </p:nvGraphicFramePr>
        <p:xfrm>
          <a:off x="83568" y="1371600"/>
          <a:ext cx="11498832" cy="48659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607343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957" y="500743"/>
            <a:ext cx="9042400" cy="979714"/>
          </a:xfrm>
        </p:spPr>
        <p:txBody>
          <a:bodyPr>
            <a:normAutofit/>
          </a:bodyPr>
          <a:lstStyle/>
          <a:p>
            <a:pPr algn="ctr"/>
            <a:r>
              <a:rPr lang="en-US" sz="4400" b="1" dirty="0">
                <a:solidFill>
                  <a:schemeClr val="tx1"/>
                </a:solidFill>
                <a:latin typeface="Corbel" panose="020B0503020204020204" pitchFamily="34" charset="0"/>
              </a:rPr>
              <a:t>The Paradox of Preferences</a:t>
            </a:r>
          </a:p>
        </p:txBody>
      </p:sp>
      <p:sp>
        <p:nvSpPr>
          <p:cNvPr id="3" name="Content Placeholder 2"/>
          <p:cNvSpPr>
            <a:spLocks noGrp="1"/>
          </p:cNvSpPr>
          <p:nvPr>
            <p:ph idx="1"/>
          </p:nvPr>
        </p:nvSpPr>
        <p:spPr>
          <a:xfrm>
            <a:off x="1016000" y="1556656"/>
            <a:ext cx="10058400" cy="4604657"/>
          </a:xfrm>
        </p:spPr>
        <p:txBody>
          <a:bodyPr>
            <a:normAutofit/>
          </a:bodyPr>
          <a:lstStyle/>
          <a:p>
            <a:pPr>
              <a:spcAft>
                <a:spcPts val="600"/>
              </a:spcAft>
            </a:pPr>
            <a:r>
              <a:rPr lang="en-US" b="1" dirty="0">
                <a:solidFill>
                  <a:schemeClr val="tx1"/>
                </a:solidFill>
                <a:latin typeface="Corbel" panose="020B0503020204020204" pitchFamily="34" charset="0"/>
              </a:rPr>
              <a:t>The expectation:</a:t>
            </a:r>
            <a:r>
              <a:rPr lang="en-US" dirty="0">
                <a:solidFill>
                  <a:schemeClr val="tx1"/>
                </a:solidFill>
                <a:latin typeface="Corbel" panose="020B0503020204020204" pitchFamily="34" charset="0"/>
              </a:rPr>
              <a:t> If MFN tariffs were high, we should expect the multiplication of preferential agreements and programs to result both in considerable creation of trade and also diversion of trade. </a:t>
            </a:r>
          </a:p>
          <a:p>
            <a:pPr>
              <a:spcAft>
                <a:spcPts val="600"/>
              </a:spcAft>
            </a:pPr>
            <a:r>
              <a:rPr lang="en-US" b="1" dirty="0">
                <a:solidFill>
                  <a:schemeClr val="tx1"/>
                </a:solidFill>
                <a:latin typeface="Corbel" panose="020B0503020204020204" pitchFamily="34" charset="0"/>
              </a:rPr>
              <a:t>The consequences of multilateral liberalization: </a:t>
            </a:r>
            <a:r>
              <a:rPr lang="en-US" dirty="0">
                <a:solidFill>
                  <a:schemeClr val="tx1"/>
                </a:solidFill>
                <a:latin typeface="Corbel" panose="020B0503020204020204" pitchFamily="34" charset="0"/>
              </a:rPr>
              <a:t>In reality, the trade liberalization achieved from the first GATT round (1947) through the Uruguay Round (1986-1994) vastly eroded potential margins of preference. </a:t>
            </a:r>
          </a:p>
          <a:p>
            <a:pPr>
              <a:spcAft>
                <a:spcPts val="600"/>
              </a:spcAft>
            </a:pPr>
            <a:r>
              <a:rPr lang="en-US" b="1" dirty="0">
                <a:solidFill>
                  <a:schemeClr val="tx1"/>
                </a:solidFill>
                <a:latin typeface="Corbel" panose="020B0503020204020204" pitchFamily="34" charset="0"/>
              </a:rPr>
              <a:t>The consequences of discriminatory liberalization: </a:t>
            </a:r>
            <a:r>
              <a:rPr lang="en-US" dirty="0">
                <a:solidFill>
                  <a:schemeClr val="tx1"/>
                </a:solidFill>
                <a:latin typeface="Corbel" panose="020B0503020204020204" pitchFamily="34" charset="0"/>
              </a:rPr>
              <a:t>That effect is supplemented by preference dilution via the proliferation of new preferential programs since the 1980s, and new agreements since the 1990s. </a:t>
            </a:r>
          </a:p>
        </p:txBody>
      </p:sp>
    </p:spTree>
    <p:extLst>
      <p:ext uri="{BB962C8B-B14F-4D97-AF65-F5344CB8AC3E}">
        <p14:creationId xmlns:p14="http://schemas.microsoft.com/office/powerpoint/2010/main" val="409066314"/>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ome">
            <a:extLst>
              <a:ext uri="{FF2B5EF4-FFF2-40B4-BE49-F238E27FC236}">
                <a16:creationId xmlns:a16="http://schemas.microsoft.com/office/drawing/2014/main" id="{B3E66618-73C1-D3C1-FDD4-21D13405AA2D}"/>
              </a:ext>
            </a:extLst>
          </p:cNvPr>
          <p:cNvSpPr>
            <a:spLocks noChangeAspect="1" noChangeArrowheads="1"/>
          </p:cNvSpPr>
          <p:nvPr/>
        </p:nvSpPr>
        <p:spPr bwMode="auto">
          <a:xfrm>
            <a:off x="155575" y="-144463"/>
            <a:ext cx="2641600" cy="26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endParaRPr>
          </a:p>
        </p:txBody>
      </p:sp>
      <p:sp>
        <p:nvSpPr>
          <p:cNvPr id="9" name="Rectangle 2">
            <a:extLst>
              <a:ext uri="{FF2B5EF4-FFF2-40B4-BE49-F238E27FC236}">
                <a16:creationId xmlns:a16="http://schemas.microsoft.com/office/drawing/2014/main" id="{CE8F307F-B675-532D-AFBF-145C02F20DDF}"/>
              </a:ext>
            </a:extLst>
          </p:cNvPr>
          <p:cNvSpPr txBox="1">
            <a:spLocks noChangeArrowheads="1"/>
          </p:cNvSpPr>
          <p:nvPr/>
        </p:nvSpPr>
        <p:spPr>
          <a:xfrm>
            <a:off x="43543" y="549273"/>
            <a:ext cx="12885057" cy="827087"/>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kern="0" dirty="0">
                <a:solidFill>
                  <a:srgbClr val="4472C4">
                    <a:lumMod val="75000"/>
                  </a:srgbClr>
                </a:solidFill>
                <a:latin typeface="Calibri" panose="020F0502020204030204" pitchFamily="34" charset="0"/>
              </a:rPr>
              <a:t>Average U.S. MFN Tariffs, 1935-2020</a:t>
            </a:r>
          </a:p>
        </p:txBody>
      </p:sp>
      <p:graphicFrame>
        <p:nvGraphicFramePr>
          <p:cNvPr id="53" name="Chart 52">
            <a:extLst>
              <a:ext uri="{FF2B5EF4-FFF2-40B4-BE49-F238E27FC236}">
                <a16:creationId xmlns:a16="http://schemas.microsoft.com/office/drawing/2014/main" id="{2E42F64F-E003-A239-F804-A5324F944275}"/>
              </a:ext>
            </a:extLst>
          </p:cNvPr>
          <p:cNvGraphicFramePr>
            <a:graphicFrameLocks/>
          </p:cNvGraphicFramePr>
          <p:nvPr/>
        </p:nvGraphicFramePr>
        <p:xfrm>
          <a:off x="800100" y="914400"/>
          <a:ext cx="10744200" cy="5187043"/>
        </p:xfrm>
        <a:graphic>
          <a:graphicData uri="http://schemas.openxmlformats.org/drawingml/2006/chart">
            <c:chart xmlns:c="http://schemas.openxmlformats.org/drawingml/2006/chart" xmlns:r="http://schemas.openxmlformats.org/officeDocument/2006/relationships" r:id="rId2"/>
          </a:graphicData>
        </a:graphic>
      </p:graphicFrame>
      <p:sp>
        <p:nvSpPr>
          <p:cNvPr id="54" name="Subtitle 1">
            <a:extLst>
              <a:ext uri="{FF2B5EF4-FFF2-40B4-BE49-F238E27FC236}">
                <a16:creationId xmlns:a16="http://schemas.microsoft.com/office/drawing/2014/main" id="{882A688C-C950-AA3A-30F3-CC95472F2F88}"/>
              </a:ext>
            </a:extLst>
          </p:cNvPr>
          <p:cNvSpPr txBox="1">
            <a:spLocks/>
          </p:cNvSpPr>
          <p:nvPr/>
        </p:nvSpPr>
        <p:spPr bwMode="auto">
          <a:xfrm>
            <a:off x="2214562" y="1544634"/>
            <a:ext cx="23644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1200"/>
              </a:spcAft>
              <a:buFont typeface="Arial" panose="020B0604020202020204" pitchFamily="34" charset="0"/>
              <a:buNone/>
            </a:pPr>
            <a:r>
              <a:rPr lang="en-GB" altLang="en-US" sz="2000" b="1" dirty="0">
                <a:solidFill>
                  <a:srgbClr val="FF0000"/>
                </a:solidFill>
                <a:cs typeface="Arial" panose="020B0604020202020204" pitchFamily="34" charset="0"/>
              </a:rPr>
              <a:t>On Dutiable Imports</a:t>
            </a:r>
            <a:endParaRPr lang="en-GB" altLang="en-US" sz="1600" b="1" dirty="0">
              <a:solidFill>
                <a:srgbClr val="FF0000"/>
              </a:solidFill>
              <a:cs typeface="Arial" panose="020B0604020202020204" pitchFamily="34" charset="0"/>
            </a:endParaRPr>
          </a:p>
        </p:txBody>
      </p:sp>
      <p:sp>
        <p:nvSpPr>
          <p:cNvPr id="55" name="Subtitle 1">
            <a:extLst>
              <a:ext uri="{FF2B5EF4-FFF2-40B4-BE49-F238E27FC236}">
                <a16:creationId xmlns:a16="http://schemas.microsoft.com/office/drawing/2014/main" id="{4137A615-0ACF-2C9C-BAA2-DC20E46F4843}"/>
              </a:ext>
            </a:extLst>
          </p:cNvPr>
          <p:cNvSpPr txBox="1">
            <a:spLocks/>
          </p:cNvSpPr>
          <p:nvPr/>
        </p:nvSpPr>
        <p:spPr bwMode="auto">
          <a:xfrm>
            <a:off x="1676060" y="4502491"/>
            <a:ext cx="15430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1200"/>
              </a:spcAft>
              <a:buFont typeface="Arial" panose="020B0604020202020204" pitchFamily="34" charset="0"/>
              <a:buNone/>
            </a:pPr>
            <a:r>
              <a:rPr lang="en-GB" altLang="en-US" sz="2000" b="1" dirty="0">
                <a:solidFill>
                  <a:srgbClr val="0000FF"/>
                </a:solidFill>
                <a:cs typeface="Arial" panose="020B0604020202020204" pitchFamily="34" charset="0"/>
              </a:rPr>
              <a:t>On All Imports</a:t>
            </a:r>
            <a:endParaRPr lang="en-GB" altLang="en-US" sz="1600" b="1" dirty="0">
              <a:solidFill>
                <a:srgbClr val="0000FF"/>
              </a:solidFill>
              <a:cs typeface="Arial" panose="020B0604020202020204" pitchFamily="34" charset="0"/>
            </a:endParaRPr>
          </a:p>
        </p:txBody>
      </p:sp>
      <p:sp>
        <p:nvSpPr>
          <p:cNvPr id="56" name="Rectangle 2">
            <a:extLst>
              <a:ext uri="{FF2B5EF4-FFF2-40B4-BE49-F238E27FC236}">
                <a16:creationId xmlns:a16="http://schemas.microsoft.com/office/drawing/2014/main" id="{693EC527-85AF-C280-D5CC-CAAEBA98C575}"/>
              </a:ext>
            </a:extLst>
          </p:cNvPr>
          <p:cNvSpPr txBox="1">
            <a:spLocks noChangeArrowheads="1"/>
          </p:cNvSpPr>
          <p:nvPr/>
        </p:nvSpPr>
        <p:spPr>
          <a:xfrm>
            <a:off x="5475515" y="2070096"/>
            <a:ext cx="6016625" cy="827087"/>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2400" b="0" kern="0" dirty="0">
                <a:solidFill>
                  <a:srgbClr val="4472C4">
                    <a:lumMod val="75000"/>
                  </a:srgbClr>
                </a:solidFill>
                <a:latin typeface="Calibri" panose="020F0502020204030204" pitchFamily="34" charset="0"/>
              </a:rPr>
              <a:t>Tariff preferences would obviously have been more significant in past generations, but did not begin to be a major part of U.S. policy until the mid-1970s (when the GSP begins) or the mid-1980s (when FTAs become important).</a:t>
            </a:r>
          </a:p>
        </p:txBody>
      </p:sp>
    </p:spTree>
    <p:extLst>
      <p:ext uri="{BB962C8B-B14F-4D97-AF65-F5344CB8AC3E}">
        <p14:creationId xmlns:p14="http://schemas.microsoft.com/office/powerpoint/2010/main" val="16719306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90"/>
                                          </p:val>
                                        </p:tav>
                                        <p:tav tm="100000">
                                          <p:val>
                                            <p:fltVal val="0"/>
                                          </p:val>
                                        </p:tav>
                                      </p:tavLst>
                                    </p:anim>
                                    <p:animEffect transition="in" filter="fade">
                                      <p:cBhvr>
                                        <p:cTn id="10" dur="1000"/>
                                        <p:tgtEl>
                                          <p:spTgt spid="54"/>
                                        </p:tgtEl>
                                      </p:cBhvr>
                                    </p:animEffect>
                                  </p:childTnLst>
                                </p:cTn>
                              </p:par>
                              <p:par>
                                <p:cTn id="11" presetID="3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00" fill="hold"/>
                                        <p:tgtEl>
                                          <p:spTgt spid="55"/>
                                        </p:tgtEl>
                                        <p:attrNameLst>
                                          <p:attrName>ppt_w</p:attrName>
                                        </p:attrNameLst>
                                      </p:cBhvr>
                                      <p:tavLst>
                                        <p:tav tm="0">
                                          <p:val>
                                            <p:fltVal val="0"/>
                                          </p:val>
                                        </p:tav>
                                        <p:tav tm="100000">
                                          <p:val>
                                            <p:strVal val="#ppt_w"/>
                                          </p:val>
                                        </p:tav>
                                      </p:tavLst>
                                    </p:anim>
                                    <p:anim calcmode="lin" valueType="num">
                                      <p:cBhvr>
                                        <p:cTn id="14" dur="1000" fill="hold"/>
                                        <p:tgtEl>
                                          <p:spTgt spid="55"/>
                                        </p:tgtEl>
                                        <p:attrNameLst>
                                          <p:attrName>ppt_h</p:attrName>
                                        </p:attrNameLst>
                                      </p:cBhvr>
                                      <p:tavLst>
                                        <p:tav tm="0">
                                          <p:val>
                                            <p:fltVal val="0"/>
                                          </p:val>
                                        </p:tav>
                                        <p:tav tm="100000">
                                          <p:val>
                                            <p:strVal val="#ppt_h"/>
                                          </p:val>
                                        </p:tav>
                                      </p:tavLst>
                                    </p:anim>
                                    <p:anim calcmode="lin" valueType="num">
                                      <p:cBhvr>
                                        <p:cTn id="15" dur="1000" fill="hold"/>
                                        <p:tgtEl>
                                          <p:spTgt spid="55"/>
                                        </p:tgtEl>
                                        <p:attrNameLst>
                                          <p:attrName>style.rotation</p:attrName>
                                        </p:attrNameLst>
                                      </p:cBhvr>
                                      <p:tavLst>
                                        <p:tav tm="0">
                                          <p:val>
                                            <p:fltVal val="90"/>
                                          </p:val>
                                        </p:tav>
                                        <p:tav tm="100000">
                                          <p:val>
                                            <p:fltVal val="0"/>
                                          </p:val>
                                        </p:tav>
                                      </p:tavLst>
                                    </p:anim>
                                    <p:animEffect transition="in" filter="fade">
                                      <p:cBhvr>
                                        <p:cTn id="16"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F2DD918D-911F-E1FA-A21E-4AB42515D4F5}"/>
              </a:ext>
            </a:extLst>
          </p:cNvPr>
          <p:cNvSpPr txBox="1">
            <a:spLocks noChangeArrowheads="1"/>
          </p:cNvSpPr>
          <p:nvPr/>
        </p:nvSpPr>
        <p:spPr>
          <a:xfrm>
            <a:off x="1143000" y="462416"/>
            <a:ext cx="10210800" cy="827087"/>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2900" kern="0" dirty="0">
                <a:solidFill>
                  <a:srgbClr val="4472C4">
                    <a:lumMod val="75000"/>
                  </a:srgbClr>
                </a:solidFill>
                <a:latin typeface="Calibri" panose="020F0502020204030204" pitchFamily="34" charset="0"/>
              </a:rPr>
              <a:t>Weighted Mean Applied MFN Tariffs on All Goods, 1994 &amp; 2020 </a:t>
            </a:r>
          </a:p>
        </p:txBody>
      </p:sp>
      <p:sp>
        <p:nvSpPr>
          <p:cNvPr id="64519" name="Subtitle 1">
            <a:extLst>
              <a:ext uri="{FF2B5EF4-FFF2-40B4-BE49-F238E27FC236}">
                <a16:creationId xmlns:a16="http://schemas.microsoft.com/office/drawing/2014/main" id="{D511E009-FEEB-5A9A-5218-06105D70049D}"/>
              </a:ext>
            </a:extLst>
          </p:cNvPr>
          <p:cNvSpPr txBox="1">
            <a:spLocks/>
          </p:cNvSpPr>
          <p:nvPr/>
        </p:nvSpPr>
        <p:spPr bwMode="auto">
          <a:xfrm>
            <a:off x="5421313" y="6494463"/>
            <a:ext cx="65420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spcAft>
                <a:spcPts val="1200"/>
              </a:spcAft>
              <a:buFont typeface="Arial" panose="020B0604020202020204" pitchFamily="34" charset="0"/>
              <a:buNone/>
            </a:pPr>
            <a:r>
              <a:rPr lang="en-GB" altLang="en-US" sz="1100" i="1">
                <a:solidFill>
                  <a:srgbClr val="0066CC"/>
                </a:solidFill>
                <a:cs typeface="Arial" panose="020B0604020202020204" pitchFamily="34" charset="0"/>
              </a:rPr>
              <a:t>Source: World Bank data at </a:t>
            </a:r>
            <a:r>
              <a:rPr lang="en-US" altLang="en-US" sz="1100" i="1">
                <a:solidFill>
                  <a:srgbClr val="000000"/>
                </a:solidFill>
                <a:cs typeface="Arial" panose="020B0604020202020204" pitchFamily="34" charset="0"/>
                <a:hlinkClick r:id="rId2"/>
              </a:rPr>
              <a:t>https://data.worldbank.org/indicator/TM.TAX.MRCH.WM.FN.ZS</a:t>
            </a:r>
            <a:r>
              <a:rPr lang="en-US" altLang="en-US" sz="1100" i="1">
                <a:solidFill>
                  <a:srgbClr val="000000"/>
                </a:solidFill>
                <a:cs typeface="Arial" panose="020B0604020202020204" pitchFamily="34" charset="0"/>
              </a:rPr>
              <a:t>.  </a:t>
            </a:r>
            <a:r>
              <a:rPr lang="en-GB" altLang="en-US" sz="1100" i="1">
                <a:solidFill>
                  <a:srgbClr val="0066CC"/>
                </a:solidFill>
                <a:cs typeface="Arial" panose="020B0604020202020204" pitchFamily="34" charset="0"/>
              </a:rPr>
              <a:t> </a:t>
            </a:r>
            <a:endParaRPr lang="en-GB" altLang="en-US" sz="1000" i="1">
              <a:solidFill>
                <a:srgbClr val="0066CC"/>
              </a:solidFill>
              <a:cs typeface="Arial" panose="020B0604020202020204" pitchFamily="34" charset="0"/>
            </a:endParaRPr>
          </a:p>
        </p:txBody>
      </p:sp>
      <p:graphicFrame>
        <p:nvGraphicFramePr>
          <p:cNvPr id="14" name="Chart 13">
            <a:extLst>
              <a:ext uri="{FF2B5EF4-FFF2-40B4-BE49-F238E27FC236}">
                <a16:creationId xmlns:a16="http://schemas.microsoft.com/office/drawing/2014/main" id="{6574BD68-6280-EB77-5CCC-72B46D32E575}"/>
              </a:ext>
            </a:extLst>
          </p:cNvPr>
          <p:cNvGraphicFramePr>
            <a:graphicFrameLocks/>
          </p:cNvGraphicFramePr>
          <p:nvPr>
            <p:extLst>
              <p:ext uri="{D42A27DB-BD31-4B8C-83A1-F6EECF244321}">
                <p14:modId xmlns:p14="http://schemas.microsoft.com/office/powerpoint/2010/main" val="2260464233"/>
              </p:ext>
            </p:extLst>
          </p:nvPr>
        </p:nvGraphicFramePr>
        <p:xfrm>
          <a:off x="155575" y="1246414"/>
          <a:ext cx="11579225" cy="480604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2">
            <a:extLst>
              <a:ext uri="{FF2B5EF4-FFF2-40B4-BE49-F238E27FC236}">
                <a16:creationId xmlns:a16="http://schemas.microsoft.com/office/drawing/2014/main" id="{B08B46A1-5348-3FA0-111C-9EC4F630653F}"/>
              </a:ext>
            </a:extLst>
          </p:cNvPr>
          <p:cNvSpPr txBox="1">
            <a:spLocks noChangeArrowheads="1"/>
          </p:cNvSpPr>
          <p:nvPr/>
        </p:nvSpPr>
        <p:spPr>
          <a:xfrm>
            <a:off x="6181725" y="1782763"/>
            <a:ext cx="4187825" cy="827087"/>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2400" b="0" kern="0" dirty="0">
                <a:solidFill>
                  <a:srgbClr val="4472C4">
                    <a:lumMod val="75000"/>
                  </a:srgbClr>
                </a:solidFill>
                <a:latin typeface="Calibri" panose="020F0502020204030204" pitchFamily="34" charset="0"/>
              </a:rPr>
              <a:t>One consequence of this near-universal liberalization is that it should reduce margins of preference and thus the impact of any preferential access. </a:t>
            </a:r>
          </a:p>
        </p:txBody>
      </p:sp>
    </p:spTree>
    <p:extLst>
      <p:ext uri="{BB962C8B-B14F-4D97-AF65-F5344CB8AC3E}">
        <p14:creationId xmlns:p14="http://schemas.microsoft.com/office/powerpoint/2010/main" val="2617760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Worldwide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ldwide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1349</TotalTime>
  <Words>2382</Words>
  <Application>Microsoft Office PowerPoint</Application>
  <PresentationFormat>Widescreen</PresentationFormat>
  <Paragraphs>373</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Corbel</vt:lpstr>
      <vt:lpstr>Impact</vt:lpstr>
      <vt:lpstr>Times New Roman</vt:lpstr>
      <vt:lpstr>Wingdings</vt:lpstr>
      <vt:lpstr>NewsPrint</vt:lpstr>
      <vt:lpstr>PowerPoint Presentation</vt:lpstr>
      <vt:lpstr>Key Concepts in this Session</vt:lpstr>
      <vt:lpstr>PowerPoint Presentation</vt:lpstr>
      <vt:lpstr>Different Forms of U.S. Preferential Treatment</vt:lpstr>
      <vt:lpstr>PowerPoint Presentation</vt:lpstr>
      <vt:lpstr>PowerPoint Presentation</vt:lpstr>
      <vt:lpstr>The Paradox of Preferences</vt:lpstr>
      <vt:lpstr>PowerPoint Presentation</vt:lpstr>
      <vt:lpstr>PowerPoint Presentation</vt:lpstr>
      <vt:lpstr>PowerPoint Presentation</vt:lpstr>
      <vt:lpstr>PowerPoint Presentation</vt:lpstr>
      <vt:lpstr>Unit Cost of Widgets Sold in the United States Prior to FTA Negotiations</vt:lpstr>
      <vt:lpstr>Unit Cost of Widgets Sold in the United States Prior to FTA Negotiations</vt:lpstr>
      <vt:lpstr>Unit Cost of Widgets Sold in the United States  Prior to FTA Negotiations</vt:lpstr>
      <vt:lpstr>Unit Cost of Widgets Sold in the United States  After the U.S.-Canada FTA Enters into Effect</vt:lpstr>
      <vt:lpstr>Unit Cost of Widgets Sold in the United States  After the U.S.-Canada FTA Enters into Effect</vt:lpstr>
      <vt:lpstr>Unit Cost of Widgets Sold in the United States  After the U.S.-Canada FTA Enters into Effect</vt:lpstr>
      <vt:lpstr>Unit Cost of Widgets Sold in the United States  After the NAFTA Enters into Effect</vt:lpstr>
      <vt:lpstr>PowerPoint Presentation</vt:lpstr>
      <vt:lpstr>PowerPoint Presentation</vt:lpstr>
      <vt:lpstr>PowerPoint Presentation</vt:lpstr>
      <vt:lpstr>PowerPoint Presentation</vt:lpstr>
      <vt:lpstr>Unit Cost of Certain Knit Socks in the United States</vt:lpstr>
      <vt:lpstr>Unit Cost of Certain Knit Socks in the United States</vt:lpstr>
      <vt:lpstr>Unit Cost of Certain Knit Socks in the United States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VanGrasstek</dc:creator>
  <cp:lastModifiedBy>Craig VanGrasstek</cp:lastModifiedBy>
  <cp:revision>105</cp:revision>
  <dcterms:created xsi:type="dcterms:W3CDTF">2018-09-09T20:57:50Z</dcterms:created>
  <dcterms:modified xsi:type="dcterms:W3CDTF">2024-07-10T04:27:32Z</dcterms:modified>
</cp:coreProperties>
</file>