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741" r:id="rId2"/>
    <p:sldId id="562" r:id="rId3"/>
    <p:sldId id="590" r:id="rId4"/>
    <p:sldId id="445" r:id="rId5"/>
    <p:sldId id="591" r:id="rId6"/>
    <p:sldId id="587" r:id="rId7"/>
    <p:sldId id="576" r:id="rId8"/>
    <p:sldId id="577" r:id="rId9"/>
    <p:sldId id="351" r:id="rId10"/>
    <p:sldId id="310" r:id="rId11"/>
    <p:sldId id="311" r:id="rId12"/>
    <p:sldId id="312" r:id="rId13"/>
    <p:sldId id="501" r:id="rId14"/>
    <p:sldId id="500" r:id="rId15"/>
    <p:sldId id="554" r:id="rId16"/>
    <p:sldId id="475" r:id="rId17"/>
    <p:sldId id="742" r:id="rId18"/>
    <p:sldId id="476" r:id="rId19"/>
    <p:sldId id="477" r:id="rId20"/>
    <p:sldId id="300" r:id="rId21"/>
    <p:sldId id="309" r:id="rId22"/>
    <p:sldId id="474" r:id="rId23"/>
    <p:sldId id="453" r:id="rId24"/>
    <p:sldId id="420" r:id="rId25"/>
    <p:sldId id="302" r:id="rId26"/>
    <p:sldId id="398" r:id="rId27"/>
    <p:sldId id="407" r:id="rId28"/>
    <p:sldId id="387" r:id="rId29"/>
    <p:sldId id="388" r:id="rId30"/>
    <p:sldId id="389" r:id="rId31"/>
    <p:sldId id="391" r:id="rId32"/>
    <p:sldId id="392" r:id="rId33"/>
    <p:sldId id="395" r:id="rId34"/>
    <p:sldId id="397" r:id="rId35"/>
    <p:sldId id="743" r:id="rId36"/>
    <p:sldId id="430" r:id="rId37"/>
    <p:sldId id="431" r:id="rId38"/>
    <p:sldId id="432" r:id="rId39"/>
    <p:sldId id="433" r:id="rId40"/>
    <p:sldId id="434" r:id="rId41"/>
    <p:sldId id="435" r:id="rId42"/>
    <p:sldId id="436" r:id="rId43"/>
    <p:sldId id="437" r:id="rId44"/>
    <p:sldId id="438" r:id="rId45"/>
    <p:sldId id="439" r:id="rId46"/>
    <p:sldId id="360" r:id="rId47"/>
    <p:sldId id="423" r:id="rId48"/>
    <p:sldId id="328" r:id="rId49"/>
    <p:sldId id="369" r:id="rId50"/>
    <p:sldId id="502" r:id="rId51"/>
    <p:sldId id="503" r:id="rId52"/>
    <p:sldId id="505" r:id="rId53"/>
    <p:sldId id="579" r:id="rId54"/>
    <p:sldId id="507" r:id="rId55"/>
    <p:sldId id="508" r:id="rId56"/>
    <p:sldId id="509" r:id="rId57"/>
    <p:sldId id="510" r:id="rId58"/>
    <p:sldId id="511" r:id="rId59"/>
    <p:sldId id="512" r:id="rId60"/>
    <p:sldId id="514" r:id="rId61"/>
    <p:sldId id="515" r:id="rId62"/>
    <p:sldId id="516" r:id="rId63"/>
    <p:sldId id="519" r:id="rId64"/>
    <p:sldId id="522" r:id="rId65"/>
    <p:sldId id="523" r:id="rId66"/>
    <p:sldId id="744" r:id="rId67"/>
    <p:sldId id="364" r:id="rId68"/>
    <p:sldId id="358" r:id="rId69"/>
    <p:sldId id="307" r:id="rId70"/>
    <p:sldId id="746" r:id="rId71"/>
    <p:sldId id="747" r:id="rId72"/>
    <p:sldId id="748" r:id="rId73"/>
    <p:sldId id="359"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11B3A9-1B55-4754-91EB-AA069D98FE34}" v="231" dt="2024-07-02T14:13:21.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45" autoAdjust="0"/>
    <p:restoredTop sz="94660"/>
  </p:normalViewPr>
  <p:slideViewPr>
    <p:cSldViewPr snapToGrid="0">
      <p:cViewPr varScale="1">
        <p:scale>
          <a:sx n="152" d="100"/>
          <a:sy n="152" d="100"/>
        </p:scale>
        <p:origin x="156" y="108"/>
      </p:cViewPr>
      <p:guideLst/>
    </p:cSldViewPr>
  </p:slideViewPr>
  <p:notesTextViewPr>
    <p:cViewPr>
      <p:scale>
        <a:sx n="1" d="1"/>
        <a:sy n="1" d="1"/>
      </p:scale>
      <p:origin x="0" y="0"/>
    </p:cViewPr>
  </p:notesTextViewPr>
  <p:sorterViewPr>
    <p:cViewPr varScale="1">
      <p:scale>
        <a:sx n="100" d="100"/>
        <a:sy n="100" d="100"/>
      </p:scale>
      <p:origin x="0" y="-70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VanGrasstek" userId="a1839c20f2d42322" providerId="LiveId" clId="{A911B3A9-1B55-4754-91EB-AA069D98FE34}"/>
    <pc:docChg chg="modSld">
      <pc:chgData name="Craig VanGrasstek" userId="a1839c20f2d42322" providerId="LiveId" clId="{A911B3A9-1B55-4754-91EB-AA069D98FE34}" dt="2024-07-02T14:13:21.252" v="235"/>
      <pc:docMkLst>
        <pc:docMk/>
      </pc:docMkLst>
      <pc:sldChg chg="addSp delSp modSp mod">
        <pc:chgData name="Craig VanGrasstek" userId="a1839c20f2d42322" providerId="LiveId" clId="{A911B3A9-1B55-4754-91EB-AA069D98FE34}" dt="2024-07-02T14:08:24.608" v="3" actId="1076"/>
        <pc:sldMkLst>
          <pc:docMk/>
          <pc:sldMk cId="0" sldId="312"/>
        </pc:sldMkLst>
        <pc:picChg chg="add mod">
          <ac:chgData name="Craig VanGrasstek" userId="a1839c20f2d42322" providerId="LiveId" clId="{A911B3A9-1B55-4754-91EB-AA069D98FE34}" dt="2024-07-02T14:08:24.608" v="3" actId="1076"/>
          <ac:picMkLst>
            <pc:docMk/>
            <pc:sldMk cId="0" sldId="312"/>
            <ac:picMk id="3" creationId="{AEA3F9C4-2FD6-F414-B0CE-6256323CF3CC}"/>
          </ac:picMkLst>
        </pc:picChg>
        <pc:picChg chg="del">
          <ac:chgData name="Craig VanGrasstek" userId="a1839c20f2d42322" providerId="LiveId" clId="{A911B3A9-1B55-4754-91EB-AA069D98FE34}" dt="2024-07-02T14:08:17.012" v="0" actId="478"/>
          <ac:picMkLst>
            <pc:docMk/>
            <pc:sldMk cId="0" sldId="312"/>
            <ac:picMk id="29699" creationId="{00000000-0000-0000-0000-000000000000}"/>
          </ac:picMkLst>
        </pc:picChg>
      </pc:sldChg>
      <pc:sldChg chg="addSp modSp mod modAnim">
        <pc:chgData name="Craig VanGrasstek" userId="a1839c20f2d42322" providerId="LiveId" clId="{A911B3A9-1B55-4754-91EB-AA069D98FE34}" dt="2024-07-02T14:13:21.252" v="235"/>
        <pc:sldMkLst>
          <pc:docMk/>
          <pc:sldMk cId="1146771541" sldId="423"/>
        </pc:sldMkLst>
        <pc:spChg chg="add mod">
          <ac:chgData name="Craig VanGrasstek" userId="a1839c20f2d42322" providerId="LiveId" clId="{A911B3A9-1B55-4754-91EB-AA069D98FE34}" dt="2024-07-02T14:13:13.389" v="234" actId="14100"/>
          <ac:spMkLst>
            <pc:docMk/>
            <pc:sldMk cId="1146771541" sldId="423"/>
            <ac:spMk id="3" creationId="{A886B825-0F60-F2B4-AAF2-76717060643F}"/>
          </ac:spMkLst>
        </pc:spChg>
        <pc:spChg chg="add mod">
          <ac:chgData name="Craig VanGrasstek" userId="a1839c20f2d42322" providerId="LiveId" clId="{A911B3A9-1B55-4754-91EB-AA069D98FE34}" dt="2024-07-02T14:13:06.391" v="232" actId="20577"/>
          <ac:spMkLst>
            <pc:docMk/>
            <pc:sldMk cId="1146771541" sldId="423"/>
            <ac:spMk id="4" creationId="{9247541C-A77E-E599-5195-349A0BCA12F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Craig\Documents\Academic\KSG2022\Data\AllTariff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raig\Documents\Academic\KSG2022\Data\AllTariff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Coverage!$B$1</c:f>
              <c:strCache>
                <c:ptCount val="1"/>
                <c:pt idx="0">
                  <c:v>Coverage</c:v>
                </c:pt>
              </c:strCache>
            </c:strRef>
          </c:tx>
          <c:spPr>
            <a:solidFill>
              <a:schemeClr val="accent1"/>
            </a:solidFill>
            <a:ln>
              <a:noFill/>
            </a:ln>
            <a:effectLst/>
          </c:spPr>
          <c:invertIfNegative val="0"/>
          <c:cat>
            <c:strRef>
              <c:f>Coverage!$A$2:$A$19</c:f>
              <c:strCache>
                <c:ptCount val="18"/>
                <c:pt idx="0">
                  <c:v>United States</c:v>
                </c:pt>
                <c:pt idx="1">
                  <c:v>China</c:v>
                </c:pt>
                <c:pt idx="2">
                  <c:v>El Salvador</c:v>
                </c:pt>
                <c:pt idx="3">
                  <c:v>European Union</c:v>
                </c:pt>
                <c:pt idx="4">
                  <c:v>Guyana</c:v>
                </c:pt>
                <c:pt idx="5">
                  <c:v>Jordan</c:v>
                </c:pt>
                <c:pt idx="6">
                  <c:v>Mexico</c:v>
                </c:pt>
                <c:pt idx="7">
                  <c:v>United Kingdom</c:v>
                </c:pt>
                <c:pt idx="8">
                  <c:v>Canada</c:v>
                </c:pt>
                <c:pt idx="9">
                  <c:v>Japan</c:v>
                </c:pt>
                <c:pt idx="10">
                  <c:v>Korea</c:v>
                </c:pt>
                <c:pt idx="11">
                  <c:v>India</c:v>
                </c:pt>
                <c:pt idx="12">
                  <c:v>Philippines</c:v>
                </c:pt>
                <c:pt idx="13">
                  <c:v>Côte d'Ivoire</c:v>
                </c:pt>
                <c:pt idx="14">
                  <c:v>Zambia</c:v>
                </c:pt>
                <c:pt idx="15">
                  <c:v>Kenya</c:v>
                </c:pt>
                <c:pt idx="16">
                  <c:v>Algeria</c:v>
                </c:pt>
                <c:pt idx="17">
                  <c:v>Ethiopia</c:v>
                </c:pt>
              </c:strCache>
            </c:strRef>
          </c:cat>
          <c:val>
            <c:numRef>
              <c:f>Coverage!$B$2:$B$19</c:f>
              <c:numCache>
                <c:formatCode>General</c:formatCode>
                <c:ptCount val="18"/>
                <c:pt idx="0">
                  <c:v>100</c:v>
                </c:pt>
                <c:pt idx="1">
                  <c:v>100</c:v>
                </c:pt>
                <c:pt idx="2">
                  <c:v>100</c:v>
                </c:pt>
                <c:pt idx="3">
                  <c:v>100</c:v>
                </c:pt>
                <c:pt idx="4">
                  <c:v>100</c:v>
                </c:pt>
                <c:pt idx="5">
                  <c:v>100</c:v>
                </c:pt>
                <c:pt idx="6">
                  <c:v>100</c:v>
                </c:pt>
                <c:pt idx="7">
                  <c:v>100</c:v>
                </c:pt>
                <c:pt idx="8">
                  <c:v>99.7</c:v>
                </c:pt>
                <c:pt idx="9">
                  <c:v>99.7</c:v>
                </c:pt>
                <c:pt idx="10">
                  <c:v>93.6</c:v>
                </c:pt>
                <c:pt idx="11">
                  <c:v>74.3</c:v>
                </c:pt>
                <c:pt idx="12">
                  <c:v>66.8</c:v>
                </c:pt>
                <c:pt idx="13">
                  <c:v>33.299999999999997</c:v>
                </c:pt>
                <c:pt idx="14">
                  <c:v>17.5</c:v>
                </c:pt>
                <c:pt idx="15">
                  <c:v>16.3</c:v>
                </c:pt>
                <c:pt idx="16">
                  <c:v>0</c:v>
                </c:pt>
                <c:pt idx="17">
                  <c:v>0</c:v>
                </c:pt>
              </c:numCache>
            </c:numRef>
          </c:val>
          <c:extLst>
            <c:ext xmlns:c16="http://schemas.microsoft.com/office/drawing/2014/chart" uri="{C3380CC4-5D6E-409C-BE32-E72D297353CC}">
              <c16:uniqueId val="{00000000-7E42-4CD2-A1EB-D39937D1ABE4}"/>
            </c:ext>
          </c:extLst>
        </c:ser>
        <c:dLbls>
          <c:showLegendKey val="0"/>
          <c:showVal val="0"/>
          <c:showCatName val="0"/>
          <c:showSerName val="0"/>
          <c:showPercent val="0"/>
          <c:showBubbleSize val="0"/>
        </c:dLbls>
        <c:gapWidth val="182"/>
        <c:axId val="284475592"/>
        <c:axId val="284481080"/>
      </c:barChart>
      <c:catAx>
        <c:axId val="284475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84481080"/>
        <c:crosses val="autoZero"/>
        <c:auto val="1"/>
        <c:lblAlgn val="ctr"/>
        <c:lblOffset val="100"/>
        <c:noMultiLvlLbl val="0"/>
      </c:catAx>
      <c:valAx>
        <c:axId val="28448108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84475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92233357193987"/>
          <c:y val="1.1746386179339492E-3"/>
          <c:w val="0.83794619422572181"/>
          <c:h val="0.93516864496415564"/>
        </c:manualLayout>
      </c:layout>
      <c:barChart>
        <c:barDir val="bar"/>
        <c:grouping val="clustered"/>
        <c:varyColors val="0"/>
        <c:ser>
          <c:idx val="0"/>
          <c:order val="0"/>
          <c:tx>
            <c:strRef>
              <c:f>'B&amp;A'!$B$1</c:f>
              <c:strCache>
                <c:ptCount val="1"/>
                <c:pt idx="0">
                  <c:v>Bound</c:v>
                </c:pt>
              </c:strCache>
            </c:strRef>
          </c:tx>
          <c:spPr>
            <a:solidFill>
              <a:srgbClr val="0000FF"/>
            </a:solidFill>
            <a:ln>
              <a:solidFill>
                <a:schemeClr val="tx1"/>
              </a:solidFill>
            </a:ln>
            <a:effectLst/>
          </c:spPr>
          <c:invertIfNegative val="0"/>
          <c:cat>
            <c:strRef>
              <c:f>'B&amp;A'!$A$2:$A$19</c:f>
              <c:strCache>
                <c:ptCount val="18"/>
                <c:pt idx="0">
                  <c:v>Algeria</c:v>
                </c:pt>
                <c:pt idx="1">
                  <c:v>India</c:v>
                </c:pt>
                <c:pt idx="2">
                  <c:v>Ethiopia</c:v>
                </c:pt>
                <c:pt idx="3">
                  <c:v>Zambia</c:v>
                </c:pt>
                <c:pt idx="4">
                  <c:v>Korea</c:v>
                </c:pt>
                <c:pt idx="5">
                  <c:v>Kenya</c:v>
                </c:pt>
                <c:pt idx="6">
                  <c:v>Côte d'Ivoire</c:v>
                </c:pt>
                <c:pt idx="7">
                  <c:v>Guyana</c:v>
                </c:pt>
                <c:pt idx="8">
                  <c:v>Jordan</c:v>
                </c:pt>
                <c:pt idx="9">
                  <c:v>China</c:v>
                </c:pt>
                <c:pt idx="10">
                  <c:v>Mexico</c:v>
                </c:pt>
                <c:pt idx="11">
                  <c:v>Philippines</c:v>
                </c:pt>
                <c:pt idx="12">
                  <c:v>El Salvador</c:v>
                </c:pt>
                <c:pt idx="13">
                  <c:v>European Union</c:v>
                </c:pt>
                <c:pt idx="14">
                  <c:v>Japan</c:v>
                </c:pt>
                <c:pt idx="15">
                  <c:v>Canada</c:v>
                </c:pt>
                <c:pt idx="16">
                  <c:v>United Kingdom</c:v>
                </c:pt>
                <c:pt idx="17">
                  <c:v>United States</c:v>
                </c:pt>
              </c:strCache>
            </c:strRef>
          </c:cat>
          <c:val>
            <c:numRef>
              <c:f>'B&amp;A'!$B$2:$B$19</c:f>
              <c:numCache>
                <c:formatCode>General</c:formatCode>
                <c:ptCount val="18"/>
                <c:pt idx="1">
                  <c:v>50.8</c:v>
                </c:pt>
                <c:pt idx="3">
                  <c:v>106.7</c:v>
                </c:pt>
                <c:pt idx="4">
                  <c:v>18.3</c:v>
                </c:pt>
                <c:pt idx="5">
                  <c:v>93.8</c:v>
                </c:pt>
                <c:pt idx="6">
                  <c:v>11.2</c:v>
                </c:pt>
                <c:pt idx="7">
                  <c:v>57</c:v>
                </c:pt>
                <c:pt idx="8">
                  <c:v>16.2</c:v>
                </c:pt>
                <c:pt idx="9">
                  <c:v>10</c:v>
                </c:pt>
                <c:pt idx="10">
                  <c:v>36.5</c:v>
                </c:pt>
                <c:pt idx="11">
                  <c:v>25.9</c:v>
                </c:pt>
                <c:pt idx="12">
                  <c:v>37</c:v>
                </c:pt>
                <c:pt idx="13">
                  <c:v>5.3</c:v>
                </c:pt>
                <c:pt idx="14">
                  <c:v>4.5999999999999996</c:v>
                </c:pt>
                <c:pt idx="15">
                  <c:v>6.7</c:v>
                </c:pt>
                <c:pt idx="16">
                  <c:v>5.3</c:v>
                </c:pt>
                <c:pt idx="17">
                  <c:v>3.3</c:v>
                </c:pt>
              </c:numCache>
            </c:numRef>
          </c:val>
          <c:extLst>
            <c:ext xmlns:c16="http://schemas.microsoft.com/office/drawing/2014/chart" uri="{C3380CC4-5D6E-409C-BE32-E72D297353CC}">
              <c16:uniqueId val="{00000000-D41A-4319-A710-B856FEEF09C8}"/>
            </c:ext>
          </c:extLst>
        </c:ser>
        <c:ser>
          <c:idx val="1"/>
          <c:order val="1"/>
          <c:tx>
            <c:strRef>
              <c:f>'B&amp;A'!$C$1</c:f>
              <c:strCache>
                <c:ptCount val="1"/>
                <c:pt idx="0">
                  <c:v>MFN applied</c:v>
                </c:pt>
              </c:strCache>
            </c:strRef>
          </c:tx>
          <c:spPr>
            <a:solidFill>
              <a:srgbClr val="FF0000"/>
            </a:solidFill>
            <a:ln>
              <a:solidFill>
                <a:schemeClr val="tx1"/>
              </a:solidFill>
            </a:ln>
            <a:effectLst/>
          </c:spPr>
          <c:invertIfNegative val="0"/>
          <c:cat>
            <c:strRef>
              <c:f>'B&amp;A'!$A$2:$A$19</c:f>
              <c:strCache>
                <c:ptCount val="18"/>
                <c:pt idx="0">
                  <c:v>Algeria</c:v>
                </c:pt>
                <c:pt idx="1">
                  <c:v>India</c:v>
                </c:pt>
                <c:pt idx="2">
                  <c:v>Ethiopia</c:v>
                </c:pt>
                <c:pt idx="3">
                  <c:v>Zambia</c:v>
                </c:pt>
                <c:pt idx="4">
                  <c:v>Korea</c:v>
                </c:pt>
                <c:pt idx="5">
                  <c:v>Kenya</c:v>
                </c:pt>
                <c:pt idx="6">
                  <c:v>Côte d'Ivoire</c:v>
                </c:pt>
                <c:pt idx="7">
                  <c:v>Guyana</c:v>
                </c:pt>
                <c:pt idx="8">
                  <c:v>Jordan</c:v>
                </c:pt>
                <c:pt idx="9">
                  <c:v>China</c:v>
                </c:pt>
                <c:pt idx="10">
                  <c:v>Mexico</c:v>
                </c:pt>
                <c:pt idx="11">
                  <c:v>Philippines</c:v>
                </c:pt>
                <c:pt idx="12">
                  <c:v>El Salvador</c:v>
                </c:pt>
                <c:pt idx="13">
                  <c:v>European Union</c:v>
                </c:pt>
                <c:pt idx="14">
                  <c:v>Japan</c:v>
                </c:pt>
                <c:pt idx="15">
                  <c:v>Canada</c:v>
                </c:pt>
                <c:pt idx="16">
                  <c:v>United Kingdom</c:v>
                </c:pt>
                <c:pt idx="17">
                  <c:v>United States</c:v>
                </c:pt>
              </c:strCache>
            </c:strRef>
          </c:cat>
          <c:val>
            <c:numRef>
              <c:f>'B&amp;A'!$C$2:$C$19</c:f>
              <c:numCache>
                <c:formatCode>General</c:formatCode>
                <c:ptCount val="18"/>
                <c:pt idx="0">
                  <c:v>19</c:v>
                </c:pt>
                <c:pt idx="1">
                  <c:v>18.3</c:v>
                </c:pt>
                <c:pt idx="2">
                  <c:v>17</c:v>
                </c:pt>
                <c:pt idx="3">
                  <c:v>14.6</c:v>
                </c:pt>
                <c:pt idx="4">
                  <c:v>13.6</c:v>
                </c:pt>
                <c:pt idx="5">
                  <c:v>13.2</c:v>
                </c:pt>
                <c:pt idx="6">
                  <c:v>12.1</c:v>
                </c:pt>
                <c:pt idx="7">
                  <c:v>11.7</c:v>
                </c:pt>
                <c:pt idx="8">
                  <c:v>10.1</c:v>
                </c:pt>
                <c:pt idx="9">
                  <c:v>7.5</c:v>
                </c:pt>
                <c:pt idx="10">
                  <c:v>7.1</c:v>
                </c:pt>
                <c:pt idx="11">
                  <c:v>6.1</c:v>
                </c:pt>
                <c:pt idx="12">
                  <c:v>6</c:v>
                </c:pt>
                <c:pt idx="13">
                  <c:v>5.2</c:v>
                </c:pt>
                <c:pt idx="14">
                  <c:v>4.2</c:v>
                </c:pt>
                <c:pt idx="15">
                  <c:v>4</c:v>
                </c:pt>
                <c:pt idx="16">
                  <c:v>3.9</c:v>
                </c:pt>
                <c:pt idx="17">
                  <c:v>3.4</c:v>
                </c:pt>
              </c:numCache>
            </c:numRef>
          </c:val>
          <c:extLst>
            <c:ext xmlns:c16="http://schemas.microsoft.com/office/drawing/2014/chart" uri="{C3380CC4-5D6E-409C-BE32-E72D297353CC}">
              <c16:uniqueId val="{00000001-D41A-4319-A710-B856FEEF09C8}"/>
            </c:ext>
          </c:extLst>
        </c:ser>
        <c:dLbls>
          <c:showLegendKey val="0"/>
          <c:showVal val="0"/>
          <c:showCatName val="0"/>
          <c:showSerName val="0"/>
          <c:showPercent val="0"/>
          <c:showBubbleSize val="0"/>
        </c:dLbls>
        <c:gapWidth val="182"/>
        <c:axId val="284476376"/>
        <c:axId val="284477160"/>
      </c:barChart>
      <c:catAx>
        <c:axId val="284476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84477160"/>
        <c:crosses val="autoZero"/>
        <c:auto val="1"/>
        <c:lblAlgn val="ctr"/>
        <c:lblOffset val="100"/>
        <c:noMultiLvlLbl val="0"/>
      </c:catAx>
      <c:valAx>
        <c:axId val="284477160"/>
        <c:scaling>
          <c:orientation val="minMax"/>
          <c:max val="11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84476376"/>
        <c:crosses val="autoZero"/>
        <c:crossBetween val="between"/>
      </c:valAx>
      <c:spPr>
        <a:noFill/>
        <a:ln>
          <a:noFill/>
        </a:ln>
        <a:effectLst/>
      </c:spPr>
    </c:plotArea>
    <c:legend>
      <c:legendPos val="b"/>
      <c:layout>
        <c:manualLayout>
          <c:xMode val="edge"/>
          <c:yMode val="edge"/>
          <c:x val="0.58964865187306137"/>
          <c:y val="0.34102871469424528"/>
          <c:w val="0.13679227596550431"/>
          <c:h val="0.125389195753515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09A77-0AE7-4A8D-B89D-B7D6614E0555}" type="datetimeFigureOut">
              <a:rPr lang="en-US" smtClean="0"/>
              <a:t>7/2/2024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16CB4-E63F-42A9-A668-7505F1356B94}" type="slidenum">
              <a:rPr lang="en-US" smtClean="0"/>
              <a:t>‹#›</a:t>
            </a:fld>
            <a:endParaRPr lang="en-US"/>
          </a:p>
        </p:txBody>
      </p:sp>
    </p:spTree>
    <p:extLst>
      <p:ext uri="{BB962C8B-B14F-4D97-AF65-F5344CB8AC3E}">
        <p14:creationId xmlns:p14="http://schemas.microsoft.com/office/powerpoint/2010/main" val="350216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4CACCF-12F4-4041-AFF4-B5453617E518}"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xfrm>
            <a:off x="554038" y="647700"/>
            <a:ext cx="5749925" cy="3235325"/>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88941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317FD1-3A86-4BAF-BCBB-03F33FDC8BDC}"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xfrm>
            <a:off x="554038" y="647700"/>
            <a:ext cx="5749925" cy="3235325"/>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4541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68B06C-FA4D-4FDA-AE14-5FE8E18BE8BC}"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554038" y="647700"/>
            <a:ext cx="5749925" cy="323532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15401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68B06C-FA4D-4FDA-AE14-5FE8E18BE8BC}"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554038" y="647700"/>
            <a:ext cx="5749925" cy="323532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18959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9A1CE1-F63C-4554-983C-73BA2ECCA9CD}"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xfrm>
            <a:off x="554038" y="647700"/>
            <a:ext cx="5749925" cy="3235325"/>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38486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524E93-163E-4A52-9C54-5D635DF932BF}"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xfrm>
            <a:off x="554038" y="647700"/>
            <a:ext cx="5749925" cy="3235325"/>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53081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E1A4B2-A72D-4784-B2E7-389F4AE1DFF2}"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xfrm>
            <a:off x="554038" y="647700"/>
            <a:ext cx="5749925" cy="3235325"/>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34798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EAFD20-4CDA-4C67-B19E-3CD6D4B0A492}"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xfrm>
            <a:off x="554038" y="647700"/>
            <a:ext cx="5749925" cy="3235325"/>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25506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0D732E-F2B8-425C-999C-EA58242909FA}"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554038" y="647700"/>
            <a:ext cx="5749925" cy="3235325"/>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10733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05E641-E0A0-4DA0-869D-8C5579A38EB4}"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xfrm>
            <a:off x="554038" y="647700"/>
            <a:ext cx="5749925" cy="3235325"/>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50737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A468A2-F8E2-4DC7-8A5E-7E04B0ADE44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8734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4CACCF-12F4-4041-AFF4-B5453617E518}"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xfrm>
            <a:off x="554038" y="647700"/>
            <a:ext cx="5749925" cy="3235325"/>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67091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ED47C7-BBF6-490C-A1BF-A5004F1020E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20714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ED47C7-BBF6-490C-A1BF-A5004F1020E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91884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ED8D26-D51B-4FC8-B6B1-7DA982B79BBD}"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60702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EAE903-9E19-4753-A93D-0FC472F2CBF7}"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92040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3A74C2-FA73-439A-80DA-66621B006E8A}"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54887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554038" y="647700"/>
            <a:ext cx="5749925" cy="323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C6C318-B0BA-435A-BCFD-35151190FE51}" type="slidenum">
              <a:rPr lang="en-US" altLang="en-US" smtClean="0">
                <a:latin typeface="Arial" panose="020B0604020202020204" pitchFamily="34" charset="0"/>
              </a:rPr>
              <a:pPr>
                <a:spcBef>
                  <a:spcPct val="0"/>
                </a:spcBef>
              </a:pPr>
              <a:t>50</a:t>
            </a:fld>
            <a:endParaRPr lang="en-US" altLang="en-US">
              <a:latin typeface="Arial" panose="020B0604020202020204" pitchFamily="34" charset="0"/>
            </a:endParaRPr>
          </a:p>
        </p:txBody>
      </p:sp>
    </p:spTree>
    <p:extLst>
      <p:ext uri="{BB962C8B-B14F-4D97-AF65-F5344CB8AC3E}">
        <p14:creationId xmlns:p14="http://schemas.microsoft.com/office/powerpoint/2010/main" val="2457049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554038" y="647700"/>
            <a:ext cx="5749925" cy="323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59E675-FBD6-4B58-B4AF-C11A31BC45CE}" type="slidenum">
              <a:rPr lang="en-US" altLang="en-US" smtClean="0">
                <a:latin typeface="Arial" panose="020B0604020202020204" pitchFamily="34" charset="0"/>
              </a:rPr>
              <a:pPr>
                <a:spcBef>
                  <a:spcPct val="0"/>
                </a:spcBef>
              </a:pPr>
              <a:t>51</a:t>
            </a:fld>
            <a:endParaRPr lang="en-US" altLang="en-US">
              <a:latin typeface="Arial" panose="020B0604020202020204" pitchFamily="34" charset="0"/>
            </a:endParaRPr>
          </a:p>
        </p:txBody>
      </p:sp>
    </p:spTree>
    <p:extLst>
      <p:ext uri="{BB962C8B-B14F-4D97-AF65-F5344CB8AC3E}">
        <p14:creationId xmlns:p14="http://schemas.microsoft.com/office/powerpoint/2010/main" val="1938901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554038" y="647700"/>
            <a:ext cx="5749925" cy="323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BC9F9C-3D3C-40F3-BC4D-A127B17ED3B3}" type="slidenum">
              <a:rPr lang="en-US" altLang="en-US" smtClean="0">
                <a:latin typeface="Arial" panose="020B0604020202020204" pitchFamily="34" charset="0"/>
              </a:rPr>
              <a:pPr>
                <a:spcBef>
                  <a:spcPct val="0"/>
                </a:spcBef>
              </a:pPr>
              <a:t>54</a:t>
            </a:fld>
            <a:endParaRPr lang="en-US" altLang="en-US">
              <a:latin typeface="Arial" panose="020B0604020202020204" pitchFamily="34" charset="0"/>
            </a:endParaRPr>
          </a:p>
        </p:txBody>
      </p:sp>
    </p:spTree>
    <p:extLst>
      <p:ext uri="{BB962C8B-B14F-4D97-AF65-F5344CB8AC3E}">
        <p14:creationId xmlns:p14="http://schemas.microsoft.com/office/powerpoint/2010/main" val="2174916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554038" y="647700"/>
            <a:ext cx="5749925" cy="323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16A03F-8B94-48B7-9361-D1DFAB35FC48}" type="slidenum">
              <a:rPr lang="en-US" altLang="en-US" smtClean="0">
                <a:latin typeface="Arial" panose="020B0604020202020204" pitchFamily="34" charset="0"/>
              </a:rPr>
              <a:pPr>
                <a:spcBef>
                  <a:spcPct val="0"/>
                </a:spcBef>
              </a:pPr>
              <a:t>55</a:t>
            </a:fld>
            <a:endParaRPr lang="en-US" altLang="en-US">
              <a:latin typeface="Arial" panose="020B0604020202020204" pitchFamily="34" charset="0"/>
            </a:endParaRPr>
          </a:p>
        </p:txBody>
      </p:sp>
    </p:spTree>
    <p:extLst>
      <p:ext uri="{BB962C8B-B14F-4D97-AF65-F5344CB8AC3E}">
        <p14:creationId xmlns:p14="http://schemas.microsoft.com/office/powerpoint/2010/main" val="3761554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554038" y="647700"/>
            <a:ext cx="5749925" cy="323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475A6F-C817-449E-9353-FF049BAC4EA0}" type="slidenum">
              <a:rPr lang="en-US" altLang="en-US" smtClean="0">
                <a:latin typeface="Arial" panose="020B0604020202020204" pitchFamily="34" charset="0"/>
              </a:rPr>
              <a:pPr>
                <a:spcBef>
                  <a:spcPct val="0"/>
                </a:spcBef>
              </a:pPr>
              <a:t>56</a:t>
            </a:fld>
            <a:endParaRPr lang="en-US" altLang="en-US">
              <a:latin typeface="Arial" panose="020B0604020202020204" pitchFamily="34" charset="0"/>
            </a:endParaRPr>
          </a:p>
        </p:txBody>
      </p:sp>
    </p:spTree>
    <p:extLst>
      <p:ext uri="{BB962C8B-B14F-4D97-AF65-F5344CB8AC3E}">
        <p14:creationId xmlns:p14="http://schemas.microsoft.com/office/powerpoint/2010/main" val="2297826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E5CF1D-1BF9-4C92-A1F9-69D1926F2355}"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554038" y="647700"/>
            <a:ext cx="5749925" cy="3235325"/>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90601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554038" y="647700"/>
            <a:ext cx="5749925" cy="323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4CAA9D-5372-43DE-B89B-603C5016DBAC}" type="slidenum">
              <a:rPr lang="en-US" altLang="en-US" smtClean="0">
                <a:latin typeface="Arial" panose="020B0604020202020204" pitchFamily="34" charset="0"/>
              </a:rPr>
              <a:pPr>
                <a:spcBef>
                  <a:spcPct val="0"/>
                </a:spcBef>
              </a:pPr>
              <a:t>57</a:t>
            </a:fld>
            <a:endParaRPr lang="en-US" altLang="en-US">
              <a:latin typeface="Arial" panose="020B0604020202020204" pitchFamily="34" charset="0"/>
            </a:endParaRPr>
          </a:p>
        </p:txBody>
      </p:sp>
    </p:spTree>
    <p:extLst>
      <p:ext uri="{BB962C8B-B14F-4D97-AF65-F5344CB8AC3E}">
        <p14:creationId xmlns:p14="http://schemas.microsoft.com/office/powerpoint/2010/main" val="326922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554038" y="647700"/>
            <a:ext cx="5749925" cy="323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F4D01B-BFD2-4F38-B2A0-ABB16C637542}" type="slidenum">
              <a:rPr lang="en-US" altLang="en-US" smtClean="0">
                <a:latin typeface="Arial" panose="020B0604020202020204" pitchFamily="34" charset="0"/>
              </a:rPr>
              <a:pPr>
                <a:spcBef>
                  <a:spcPct val="0"/>
                </a:spcBef>
              </a:pPr>
              <a:t>58</a:t>
            </a:fld>
            <a:endParaRPr lang="en-US" altLang="en-US">
              <a:latin typeface="Arial" panose="020B0604020202020204" pitchFamily="34" charset="0"/>
            </a:endParaRPr>
          </a:p>
        </p:txBody>
      </p:sp>
    </p:spTree>
    <p:extLst>
      <p:ext uri="{BB962C8B-B14F-4D97-AF65-F5344CB8AC3E}">
        <p14:creationId xmlns:p14="http://schemas.microsoft.com/office/powerpoint/2010/main" val="1135411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554038" y="647700"/>
            <a:ext cx="5749925" cy="323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20A9C5-C055-4A80-8308-61B7F4A12AB6}" type="slidenum">
              <a:rPr lang="en-US" altLang="en-US" smtClean="0">
                <a:latin typeface="Arial" panose="020B0604020202020204" pitchFamily="34" charset="0"/>
              </a:rPr>
              <a:pPr>
                <a:spcBef>
                  <a:spcPct val="0"/>
                </a:spcBef>
              </a:pPr>
              <a:t>59</a:t>
            </a:fld>
            <a:endParaRPr lang="en-US" altLang="en-US">
              <a:latin typeface="Arial" panose="020B0604020202020204" pitchFamily="34" charset="0"/>
            </a:endParaRPr>
          </a:p>
        </p:txBody>
      </p:sp>
    </p:spTree>
    <p:extLst>
      <p:ext uri="{BB962C8B-B14F-4D97-AF65-F5344CB8AC3E}">
        <p14:creationId xmlns:p14="http://schemas.microsoft.com/office/powerpoint/2010/main" val="176844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554038" y="647700"/>
            <a:ext cx="5749925" cy="323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B45535-B9D8-4E92-887D-6FAAF6E7B3CF}" type="slidenum">
              <a:rPr lang="en-US" altLang="en-US" smtClean="0">
                <a:latin typeface="Arial" panose="020B0604020202020204" pitchFamily="34" charset="0"/>
              </a:rPr>
              <a:pPr>
                <a:spcBef>
                  <a:spcPct val="0"/>
                </a:spcBef>
              </a:pPr>
              <a:t>60</a:t>
            </a:fld>
            <a:endParaRPr lang="en-US" altLang="en-US">
              <a:latin typeface="Arial" panose="020B0604020202020204" pitchFamily="34" charset="0"/>
            </a:endParaRPr>
          </a:p>
        </p:txBody>
      </p:sp>
    </p:spTree>
    <p:extLst>
      <p:ext uri="{BB962C8B-B14F-4D97-AF65-F5344CB8AC3E}">
        <p14:creationId xmlns:p14="http://schemas.microsoft.com/office/powerpoint/2010/main" val="794519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554038" y="647700"/>
            <a:ext cx="5749925" cy="323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E87615-6AEA-4CC0-80D1-D599C14BADB9}" type="slidenum">
              <a:rPr lang="en-US" altLang="en-US" smtClean="0">
                <a:latin typeface="Arial" panose="020B0604020202020204" pitchFamily="34" charset="0"/>
              </a:rPr>
              <a:pPr>
                <a:spcBef>
                  <a:spcPct val="0"/>
                </a:spcBef>
              </a:pPr>
              <a:t>61</a:t>
            </a:fld>
            <a:endParaRPr lang="en-US" altLang="en-US">
              <a:latin typeface="Arial" panose="020B0604020202020204" pitchFamily="34" charset="0"/>
            </a:endParaRPr>
          </a:p>
        </p:txBody>
      </p:sp>
    </p:spTree>
    <p:extLst>
      <p:ext uri="{BB962C8B-B14F-4D97-AF65-F5344CB8AC3E}">
        <p14:creationId xmlns:p14="http://schemas.microsoft.com/office/powerpoint/2010/main" val="2367269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554038" y="647700"/>
            <a:ext cx="5749925" cy="323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189BDE-BEF4-402C-BF62-0C5877F66F8C}" type="slidenum">
              <a:rPr lang="en-US" altLang="en-US" smtClean="0">
                <a:latin typeface="Arial" panose="020B0604020202020204" pitchFamily="34" charset="0"/>
              </a:rPr>
              <a:pPr>
                <a:spcBef>
                  <a:spcPct val="0"/>
                </a:spcBef>
              </a:pPr>
              <a:t>63</a:t>
            </a:fld>
            <a:endParaRPr lang="en-US" altLang="en-US">
              <a:latin typeface="Arial" panose="020B0604020202020204" pitchFamily="34" charset="0"/>
            </a:endParaRPr>
          </a:p>
        </p:txBody>
      </p:sp>
    </p:spTree>
    <p:extLst>
      <p:ext uri="{BB962C8B-B14F-4D97-AF65-F5344CB8AC3E}">
        <p14:creationId xmlns:p14="http://schemas.microsoft.com/office/powerpoint/2010/main" val="423526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554038" y="647700"/>
            <a:ext cx="5749925" cy="323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715AEE-BBC9-43B1-A40C-D02238ABE5B4}" type="slidenum">
              <a:rPr lang="en-US" altLang="en-US" smtClean="0">
                <a:latin typeface="Arial" panose="020B0604020202020204" pitchFamily="34" charset="0"/>
              </a:rPr>
              <a:pPr>
                <a:spcBef>
                  <a:spcPct val="0"/>
                </a:spcBef>
              </a:pPr>
              <a:t>64</a:t>
            </a:fld>
            <a:endParaRPr lang="en-US" altLang="en-US">
              <a:latin typeface="Arial" panose="020B0604020202020204" pitchFamily="34" charset="0"/>
            </a:endParaRPr>
          </a:p>
        </p:txBody>
      </p:sp>
    </p:spTree>
    <p:extLst>
      <p:ext uri="{BB962C8B-B14F-4D97-AF65-F5344CB8AC3E}">
        <p14:creationId xmlns:p14="http://schemas.microsoft.com/office/powerpoint/2010/main" val="1042100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554038" y="647700"/>
            <a:ext cx="5749925" cy="3235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97173E-1B01-4F77-8A1B-15C9B0B3E475}" type="slidenum">
              <a:rPr lang="en-US" altLang="en-US" smtClean="0">
                <a:latin typeface="Arial" panose="020B0604020202020204" pitchFamily="34" charset="0"/>
              </a:rPr>
              <a:pPr>
                <a:spcBef>
                  <a:spcPct val="0"/>
                </a:spcBef>
              </a:pPr>
              <a:t>65</a:t>
            </a:fld>
            <a:endParaRPr lang="en-US" altLang="en-US">
              <a:latin typeface="Arial" panose="020B0604020202020204" pitchFamily="34" charset="0"/>
            </a:endParaRPr>
          </a:p>
        </p:txBody>
      </p:sp>
    </p:spTree>
    <p:extLst>
      <p:ext uri="{BB962C8B-B14F-4D97-AF65-F5344CB8AC3E}">
        <p14:creationId xmlns:p14="http://schemas.microsoft.com/office/powerpoint/2010/main" val="372667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E5CF1D-1BF9-4C92-A1F9-69D1926F2355}"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554038" y="647700"/>
            <a:ext cx="5749925" cy="3235325"/>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8346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A647EC-F4D9-478A-B874-48E28BFB1727}"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xfrm>
            <a:off x="554038" y="647700"/>
            <a:ext cx="5749925" cy="3235325"/>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2472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0F69F3-B68E-425E-9D69-A5D153E9FEBE}"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xfrm>
            <a:off x="554038" y="647700"/>
            <a:ext cx="5749925" cy="3235325"/>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12201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EF1B64-A384-4EA8-99FF-95DE2C752EA8}"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554038" y="647700"/>
            <a:ext cx="5749925" cy="3235325"/>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06415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246554-FB57-40DE-8885-7E2EF4AB40CA}"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xfrm>
            <a:off x="554038" y="647700"/>
            <a:ext cx="5749925" cy="3235325"/>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59162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71A279-F225-4E5E-AAB0-5AA2C3A3A5EB}"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xfrm>
            <a:off x="554038" y="647700"/>
            <a:ext cx="5749925" cy="323532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75725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3934885" y="1720851"/>
            <a:ext cx="8147049" cy="1171575"/>
          </a:xfrm>
        </p:spPr>
        <p:txBody>
          <a:bodyPr/>
          <a:lstStyle>
            <a:lvl1pPr>
              <a:defRPr/>
            </a:lvl1pPr>
          </a:lstStyle>
          <a:p>
            <a:r>
              <a:rPr lang="en-US"/>
              <a:t>Click to edit Master title style</a:t>
            </a:r>
          </a:p>
        </p:txBody>
      </p:sp>
      <p:sp>
        <p:nvSpPr>
          <p:cNvPr id="172035" name="Rectangle 3"/>
          <p:cNvSpPr>
            <a:spLocks noGrp="1" noChangeArrowheads="1"/>
          </p:cNvSpPr>
          <p:nvPr>
            <p:ph type="subTitle" idx="1"/>
          </p:nvPr>
        </p:nvSpPr>
        <p:spPr>
          <a:xfrm>
            <a:off x="3752851" y="3167064"/>
            <a:ext cx="8238067" cy="827087"/>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914401" y="6265863"/>
            <a:ext cx="2563284" cy="481012"/>
          </a:xfrm>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210052" y="6265863"/>
            <a:ext cx="3752849" cy="481012"/>
          </a:xfrm>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695267" y="6265863"/>
            <a:ext cx="2563284" cy="481012"/>
          </a:xfrm>
        </p:spPr>
        <p:txBody>
          <a:bodyPr/>
          <a:lstStyle>
            <a:lvl1pPr>
              <a:defRPr/>
            </a:lvl1pPr>
          </a:lstStyle>
          <a:p>
            <a:pPr>
              <a:defRPr/>
            </a:pPr>
            <a:fld id="{60080ADE-051B-4AB0-9102-7C922AA7AC0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2702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6F8982-5CFA-4AF2-814D-66A3359B489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3227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84733" y="68264"/>
            <a:ext cx="2906184" cy="6027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6184" y="68264"/>
            <a:ext cx="8515349" cy="6027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3A77C5-BD23-4EBB-9C88-E0CD7BF0C6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748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687053-FA31-4A10-8FD3-7FBF56719BF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8937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0690EB-BB3D-412C-91D5-68A87A89CD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66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6184" y="1376364"/>
            <a:ext cx="5664200"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3584" y="1376364"/>
            <a:ext cx="5664200"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54ACAC-D20A-45A0-82CE-3417D2CAEF3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892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B49F20-2A02-4FEA-A1DD-C635AEFC74D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3316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146BA77-7587-4C1F-B2F3-09CCD6E6E63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0263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001EC69-0CA4-48A3-901E-E0749279CA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89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7468F8-F6DB-4181-A8EC-C83C2BBDF50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780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3D6B61-60D5-4A5F-B852-EE47911D780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50183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21933" y="68264"/>
            <a:ext cx="10068984"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66184" y="1376364"/>
            <a:ext cx="1153160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101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hangingPunct="1">
              <a:defRPr sz="1300">
                <a:latin typeface="Arial" charset="0"/>
              </a:defRPr>
            </a:lvl1pPr>
          </a:lstStyle>
          <a:p>
            <a:pPr fontAlgn="base">
              <a:spcBef>
                <a:spcPct val="0"/>
              </a:spcBef>
              <a:spcAft>
                <a:spcPct val="0"/>
              </a:spcAft>
              <a:defRPr/>
            </a:pPr>
            <a:endParaRPr lang="en-US">
              <a:solidFill>
                <a:srgbClr val="000000"/>
              </a:solidFill>
            </a:endParaRPr>
          </a:p>
        </p:txBody>
      </p:sp>
      <p:sp>
        <p:nvSpPr>
          <p:cNvPr id="171013"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hangingPunct="1">
              <a:defRPr sz="1300">
                <a:latin typeface="Arial" charset="0"/>
              </a:defRPr>
            </a:lvl1pPr>
          </a:lstStyle>
          <a:p>
            <a:pPr fontAlgn="base">
              <a:spcBef>
                <a:spcPct val="0"/>
              </a:spcBef>
              <a:spcAft>
                <a:spcPct val="0"/>
              </a:spcAft>
              <a:defRPr/>
            </a:pPr>
            <a:endParaRPr lang="en-US">
              <a:solidFill>
                <a:srgbClr val="000000"/>
              </a:solidFill>
            </a:endParaRPr>
          </a:p>
        </p:txBody>
      </p:sp>
      <p:sp>
        <p:nvSpPr>
          <p:cNvPr id="171014"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300"/>
            </a:lvl1pPr>
          </a:lstStyle>
          <a:p>
            <a:pPr fontAlgn="base">
              <a:spcBef>
                <a:spcPct val="0"/>
              </a:spcBef>
              <a:spcAft>
                <a:spcPct val="0"/>
              </a:spcAft>
              <a:defRPr/>
            </a:pPr>
            <a:fld id="{5EDD8507-CA39-45F7-842A-09C2289E1F1A}"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32656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101283-B3A6-4093-81DB-800513555575}"/>
              </a:ext>
            </a:extLst>
          </p:cNvPr>
          <p:cNvSpPr/>
          <p:nvPr/>
        </p:nvSpPr>
        <p:spPr>
          <a:xfrm>
            <a:off x="4572000" y="1676400"/>
            <a:ext cx="55626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Tariff and Trade Data</a:t>
            </a:r>
          </a:p>
        </p:txBody>
      </p:sp>
    </p:spTree>
    <p:extLst>
      <p:ext uri="{BB962C8B-B14F-4D97-AF65-F5344CB8AC3E}">
        <p14:creationId xmlns:p14="http://schemas.microsoft.com/office/powerpoint/2010/main" val="848417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a:latin typeface="Calibri" panose="020F0502020204030204" pitchFamily="34" charset="0"/>
              </a:rPr>
              <a:t>The Harmonized System</a:t>
            </a:r>
          </a:p>
        </p:txBody>
      </p:sp>
      <p:sp>
        <p:nvSpPr>
          <p:cNvPr id="25603" name="Text Box 3"/>
          <p:cNvSpPr txBox="1">
            <a:spLocks noChangeArrowheads="1"/>
          </p:cNvSpPr>
          <p:nvPr/>
        </p:nvSpPr>
        <p:spPr bwMode="auto">
          <a:xfrm>
            <a:off x="2613026" y="2887663"/>
            <a:ext cx="7140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latin typeface="Tahoma" panose="020B0604030504040204" pitchFamily="34" charset="0"/>
            </a:endParaRPr>
          </a:p>
        </p:txBody>
      </p:sp>
      <p:sp>
        <p:nvSpPr>
          <p:cNvPr id="25604" name="Text Box 4"/>
          <p:cNvSpPr txBox="1">
            <a:spLocks noChangeArrowheads="1"/>
          </p:cNvSpPr>
          <p:nvPr/>
        </p:nvSpPr>
        <p:spPr bwMode="auto">
          <a:xfrm>
            <a:off x="1937173" y="1524000"/>
            <a:ext cx="86868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200" dirty="0">
                <a:solidFill>
                  <a:schemeClr val="tx2"/>
                </a:solidFill>
                <a:latin typeface="Calibri" panose="020F0502020204030204" pitchFamily="34" charset="0"/>
              </a:rPr>
              <a:t>The same principles apply to reading all WTO member countries’ tariff schedules. </a:t>
            </a:r>
          </a:p>
          <a:p>
            <a:pPr eaLnBrk="1" hangingPunct="1">
              <a:spcBef>
                <a:spcPct val="0"/>
              </a:spcBef>
              <a:buFontTx/>
              <a:buNone/>
            </a:pPr>
            <a:endParaRPr lang="en-US" altLang="en-US" sz="1000" dirty="0">
              <a:solidFill>
                <a:schemeClr val="tx2"/>
              </a:solidFill>
              <a:latin typeface="Calibri" panose="020F0502020204030204" pitchFamily="34" charset="0"/>
            </a:endParaRPr>
          </a:p>
          <a:p>
            <a:pPr eaLnBrk="1" hangingPunct="1">
              <a:spcBef>
                <a:spcPct val="0"/>
              </a:spcBef>
              <a:buFontTx/>
              <a:buNone/>
            </a:pPr>
            <a:r>
              <a:rPr lang="en-US" altLang="en-US" sz="3200" dirty="0">
                <a:solidFill>
                  <a:schemeClr val="tx2"/>
                </a:solidFill>
                <a:latin typeface="Calibri" panose="020F0502020204030204" pitchFamily="34" charset="0"/>
              </a:rPr>
              <a:t>They all employ a common (i.e., harmonized) nomenclature, at least to the six-digit level, but each has its own rates.</a:t>
            </a:r>
          </a:p>
          <a:p>
            <a:pPr eaLnBrk="1" hangingPunct="1">
              <a:spcBef>
                <a:spcPct val="0"/>
              </a:spcBef>
              <a:buFontTx/>
              <a:buNone/>
            </a:pPr>
            <a:endParaRPr lang="en-US" altLang="en-US" sz="1000" dirty="0">
              <a:solidFill>
                <a:schemeClr val="tx2"/>
              </a:solidFill>
              <a:latin typeface="Calibri" panose="020F0502020204030204" pitchFamily="34" charset="0"/>
            </a:endParaRPr>
          </a:p>
          <a:p>
            <a:pPr eaLnBrk="1" hangingPunct="1">
              <a:spcBef>
                <a:spcPct val="0"/>
              </a:spcBef>
              <a:buFontTx/>
              <a:buNone/>
            </a:pPr>
            <a:r>
              <a:rPr lang="en-US" altLang="en-US" sz="3200" dirty="0">
                <a:solidFill>
                  <a:schemeClr val="tx2"/>
                </a:solidFill>
                <a:latin typeface="Calibri" panose="020F0502020204030204" pitchFamily="34" charset="0"/>
              </a:rPr>
              <a:t>However, be aware that there are differences in the format and degree of information in the schedules. Also note that the HS changes over time.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latin typeface="Calibri" panose="020F0502020204030204" pitchFamily="34" charset="0"/>
              </a:rPr>
              <a:t>United States</a:t>
            </a:r>
          </a:p>
        </p:txBody>
      </p:sp>
      <p:pic>
        <p:nvPicPr>
          <p:cNvPr id="2" name="Picture 1"/>
          <p:cNvPicPr>
            <a:picLocks noChangeAspect="1"/>
          </p:cNvPicPr>
          <p:nvPr/>
        </p:nvPicPr>
        <p:blipFill rotWithShape="1">
          <a:blip r:embed="rId3"/>
          <a:srcRect l="6875" t="15557" r="14375" b="5555"/>
          <a:stretch/>
        </p:blipFill>
        <p:spPr>
          <a:xfrm>
            <a:off x="2015544" y="1143000"/>
            <a:ext cx="9871656" cy="55626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a:latin typeface="Calibri" panose="020F0502020204030204" pitchFamily="34" charset="0"/>
              </a:rPr>
              <a:t>European Union</a:t>
            </a:r>
          </a:p>
        </p:txBody>
      </p:sp>
      <p:pic>
        <p:nvPicPr>
          <p:cNvPr id="3" name="Picture 2">
            <a:extLst>
              <a:ext uri="{FF2B5EF4-FFF2-40B4-BE49-F238E27FC236}">
                <a16:creationId xmlns:a16="http://schemas.microsoft.com/office/drawing/2014/main" id="{AEA3F9C4-2FD6-F414-B0CE-6256323CF3CC}"/>
              </a:ext>
            </a:extLst>
          </p:cNvPr>
          <p:cNvPicPr>
            <a:picLocks noChangeAspect="1"/>
          </p:cNvPicPr>
          <p:nvPr/>
        </p:nvPicPr>
        <p:blipFill>
          <a:blip r:embed="rId3"/>
          <a:stretch>
            <a:fillRect/>
          </a:stretch>
        </p:blipFill>
        <p:spPr>
          <a:xfrm>
            <a:off x="2213478" y="999632"/>
            <a:ext cx="7583363" cy="585836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965450" y="239714"/>
            <a:ext cx="7551738" cy="827087"/>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r>
              <a:rPr lang="en-US" altLang="en-US" kern="0" dirty="0">
                <a:latin typeface="Calibri" panose="020F0502020204030204" pitchFamily="34" charset="0"/>
              </a:rPr>
              <a:t>Norway</a:t>
            </a:r>
          </a:p>
        </p:txBody>
      </p:sp>
      <p:pic>
        <p:nvPicPr>
          <p:cNvPr id="5" name="Picture 4"/>
          <p:cNvPicPr>
            <a:picLocks noChangeAspect="1"/>
          </p:cNvPicPr>
          <p:nvPr/>
        </p:nvPicPr>
        <p:blipFill>
          <a:blip r:embed="rId2"/>
          <a:stretch>
            <a:fillRect/>
          </a:stretch>
        </p:blipFill>
        <p:spPr>
          <a:xfrm>
            <a:off x="1115794" y="1143001"/>
            <a:ext cx="10847606" cy="5708781"/>
          </a:xfrm>
          <a:prstGeom prst="rect">
            <a:avLst/>
          </a:prstGeom>
        </p:spPr>
      </p:pic>
      <p:sp>
        <p:nvSpPr>
          <p:cNvPr id="6" name="Rectangle 5"/>
          <p:cNvSpPr/>
          <p:nvPr/>
        </p:nvSpPr>
        <p:spPr bwMode="auto">
          <a:xfrm>
            <a:off x="1524000" y="5943600"/>
            <a:ext cx="609600" cy="45720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a:latin typeface="Arial" charset="0"/>
            </a:endParaRPr>
          </a:p>
        </p:txBody>
      </p:sp>
      <p:sp>
        <p:nvSpPr>
          <p:cNvPr id="2" name="Rectangle 1"/>
          <p:cNvSpPr/>
          <p:nvPr/>
        </p:nvSpPr>
        <p:spPr bwMode="auto">
          <a:xfrm>
            <a:off x="2544498" y="5181600"/>
            <a:ext cx="198703" cy="30480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a:latin typeface="Arial" charset="0"/>
            </a:endParaRPr>
          </a:p>
        </p:txBody>
      </p:sp>
      <p:sp>
        <p:nvSpPr>
          <p:cNvPr id="3" name="Rectangle 2">
            <a:extLst>
              <a:ext uri="{FF2B5EF4-FFF2-40B4-BE49-F238E27FC236}">
                <a16:creationId xmlns:a16="http://schemas.microsoft.com/office/drawing/2014/main" id="{BF6BCE69-B025-467B-8CEB-96509AB2E6C2}"/>
              </a:ext>
            </a:extLst>
          </p:cNvPr>
          <p:cNvSpPr/>
          <p:nvPr/>
        </p:nvSpPr>
        <p:spPr bwMode="auto">
          <a:xfrm>
            <a:off x="990600" y="6477000"/>
            <a:ext cx="457200" cy="53340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33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965450" y="163514"/>
            <a:ext cx="7551738" cy="827087"/>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r>
              <a:rPr lang="en-US" altLang="en-US" kern="0" dirty="0">
                <a:latin typeface="Calibri" panose="020F0502020204030204" pitchFamily="34" charset="0"/>
              </a:rPr>
              <a:t>India</a:t>
            </a:r>
          </a:p>
        </p:txBody>
      </p:sp>
      <p:pic>
        <p:nvPicPr>
          <p:cNvPr id="5" name="Picture 4">
            <a:extLst>
              <a:ext uri="{FF2B5EF4-FFF2-40B4-BE49-F238E27FC236}">
                <a16:creationId xmlns:a16="http://schemas.microsoft.com/office/drawing/2014/main" id="{06F9C402-7C76-4121-905F-EC769E124852}"/>
              </a:ext>
            </a:extLst>
          </p:cNvPr>
          <p:cNvPicPr>
            <a:picLocks noChangeAspect="1"/>
          </p:cNvPicPr>
          <p:nvPr/>
        </p:nvPicPr>
        <p:blipFill>
          <a:blip r:embed="rId2"/>
          <a:stretch>
            <a:fillRect/>
          </a:stretch>
        </p:blipFill>
        <p:spPr>
          <a:xfrm>
            <a:off x="2971801" y="1066800"/>
            <a:ext cx="6219825" cy="3067050"/>
          </a:xfrm>
          <a:prstGeom prst="rect">
            <a:avLst/>
          </a:prstGeom>
        </p:spPr>
      </p:pic>
      <p:pic>
        <p:nvPicPr>
          <p:cNvPr id="6" name="Picture 5">
            <a:extLst>
              <a:ext uri="{FF2B5EF4-FFF2-40B4-BE49-F238E27FC236}">
                <a16:creationId xmlns:a16="http://schemas.microsoft.com/office/drawing/2014/main" id="{EEC35189-6646-40EC-BD40-9BF3B421ADCA}"/>
              </a:ext>
            </a:extLst>
          </p:cNvPr>
          <p:cNvPicPr>
            <a:picLocks noChangeAspect="1"/>
          </p:cNvPicPr>
          <p:nvPr/>
        </p:nvPicPr>
        <p:blipFill rotWithShape="1">
          <a:blip r:embed="rId3"/>
          <a:srcRect b="43716"/>
          <a:stretch/>
        </p:blipFill>
        <p:spPr>
          <a:xfrm>
            <a:off x="3057526" y="3914776"/>
            <a:ext cx="6162675" cy="2943225"/>
          </a:xfrm>
          <a:prstGeom prst="rect">
            <a:avLst/>
          </a:prstGeom>
        </p:spPr>
      </p:pic>
    </p:spTree>
    <p:extLst>
      <p:ext uri="{BB962C8B-B14F-4D97-AF65-F5344CB8AC3E}">
        <p14:creationId xmlns:p14="http://schemas.microsoft.com/office/powerpoint/2010/main" val="1118824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a:latin typeface="Calibri" panose="020F0502020204030204" pitchFamily="34" charset="0"/>
              </a:rPr>
              <a:t>Nigeria</a:t>
            </a:r>
          </a:p>
        </p:txBody>
      </p:sp>
      <p:pic>
        <p:nvPicPr>
          <p:cNvPr id="2" name="Picture 1">
            <a:extLst>
              <a:ext uri="{FF2B5EF4-FFF2-40B4-BE49-F238E27FC236}">
                <a16:creationId xmlns:a16="http://schemas.microsoft.com/office/drawing/2014/main" id="{F8B195F4-4025-446F-BBB0-537DA8BBE82D}"/>
              </a:ext>
            </a:extLst>
          </p:cNvPr>
          <p:cNvPicPr>
            <a:picLocks noChangeAspect="1"/>
          </p:cNvPicPr>
          <p:nvPr/>
        </p:nvPicPr>
        <p:blipFill>
          <a:blip r:embed="rId3"/>
          <a:stretch>
            <a:fillRect/>
          </a:stretch>
        </p:blipFill>
        <p:spPr>
          <a:xfrm>
            <a:off x="1351330" y="1092902"/>
            <a:ext cx="10273404" cy="5765098"/>
          </a:xfrm>
          <a:prstGeom prst="rect">
            <a:avLst/>
          </a:prstGeom>
        </p:spPr>
      </p:pic>
    </p:spTree>
    <p:extLst>
      <p:ext uri="{BB962C8B-B14F-4D97-AF65-F5344CB8AC3E}">
        <p14:creationId xmlns:p14="http://schemas.microsoft.com/office/powerpoint/2010/main" val="576411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4557714" y="1447801"/>
            <a:ext cx="4891087" cy="1171575"/>
          </a:xfrm>
          <a:noFill/>
        </p:spPr>
        <p:txBody>
          <a:bodyPr vert="horz" wrap="square" lIns="91440" tIns="45720" rIns="91440" bIns="45720" numCol="1" anchor="b" anchorCtr="0" compatLnSpc="1">
            <a:prstTxWarp prst="textNoShape">
              <a:avLst/>
            </a:prstTxWarp>
          </a:bodyPr>
          <a:lstStyle/>
          <a:p>
            <a:pPr algn="ctr" eaLnBrk="1" hangingPunct="1"/>
            <a:r>
              <a:rPr lang="en-US" altLang="en-US" sz="3200" dirty="0">
                <a:latin typeface="Calibri" panose="020F0502020204030204" pitchFamily="34" charset="0"/>
              </a:rPr>
              <a:t>Applied and Preferential Rates in the U.S. Schedule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a:latin typeface="Calibri" panose="020F0502020204030204" pitchFamily="34" charset="0"/>
              </a:rPr>
              <a:t>How to read the U.S. schedule</a:t>
            </a:r>
            <a:endParaRPr lang="en-US" altLang="en-US" i="1" dirty="0">
              <a:latin typeface="Calibri" panose="020F0502020204030204" pitchFamily="34" charset="0"/>
            </a:endParaRPr>
          </a:p>
        </p:txBody>
      </p:sp>
      <p:pic>
        <p:nvPicPr>
          <p:cNvPr id="3" name="Picture 2">
            <a:extLst>
              <a:ext uri="{FF2B5EF4-FFF2-40B4-BE49-F238E27FC236}">
                <a16:creationId xmlns:a16="http://schemas.microsoft.com/office/drawing/2014/main" id="{E64EC136-831E-97B7-C311-AF7570D64C8C}"/>
              </a:ext>
            </a:extLst>
          </p:cNvPr>
          <p:cNvPicPr>
            <a:picLocks noChangeAspect="1"/>
          </p:cNvPicPr>
          <p:nvPr/>
        </p:nvPicPr>
        <p:blipFill>
          <a:blip r:embed="rId3"/>
          <a:stretch>
            <a:fillRect/>
          </a:stretch>
        </p:blipFill>
        <p:spPr>
          <a:xfrm>
            <a:off x="1986197" y="1060189"/>
            <a:ext cx="8608864" cy="5729548"/>
          </a:xfrm>
          <a:prstGeom prst="rect">
            <a:avLst/>
          </a:prstGeom>
          <a:ln>
            <a:solidFill>
              <a:srgbClr val="000000"/>
            </a:solidFill>
          </a:ln>
        </p:spPr>
      </p:pic>
    </p:spTree>
    <p:extLst>
      <p:ext uri="{BB962C8B-B14F-4D97-AF65-F5344CB8AC3E}">
        <p14:creationId xmlns:p14="http://schemas.microsoft.com/office/powerpoint/2010/main" val="1259703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a:latin typeface="Calibri" panose="020F0502020204030204" pitchFamily="34" charset="0"/>
              </a:rPr>
              <a:t>A small issue of terminology</a:t>
            </a:r>
            <a:endParaRPr lang="en-US" altLang="en-US" i="1" dirty="0">
              <a:latin typeface="Calibri" panose="020F0502020204030204" pitchFamily="34" charset="0"/>
            </a:endParaRPr>
          </a:p>
        </p:txBody>
      </p:sp>
      <p:sp>
        <p:nvSpPr>
          <p:cNvPr id="39939" name="Rectangle 3"/>
          <p:cNvSpPr>
            <a:spLocks noChangeArrowheads="1"/>
          </p:cNvSpPr>
          <p:nvPr/>
        </p:nvSpPr>
        <p:spPr bwMode="auto">
          <a:xfrm>
            <a:off x="2180166" y="2057400"/>
            <a:ext cx="7831667"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latin typeface="Calibri" panose="020F0502020204030204" pitchFamily="34" charset="0"/>
              </a:rPr>
              <a:t>MFN = Most Favored Nation</a:t>
            </a:r>
          </a:p>
          <a:p>
            <a:pPr eaLnBrk="1" hangingPunct="1">
              <a:spcBef>
                <a:spcPct val="0"/>
              </a:spcBef>
              <a:buFontTx/>
              <a:buNone/>
            </a:pPr>
            <a:r>
              <a:rPr lang="en-US" altLang="en-US" sz="2800" dirty="0">
                <a:latin typeface="Calibri" panose="020F0502020204030204" pitchFamily="34" charset="0"/>
              </a:rPr>
              <a:t>NTR = Normal Trade Relations</a:t>
            </a:r>
          </a:p>
          <a:p>
            <a:pPr eaLnBrk="1" hangingPunct="1">
              <a:spcBef>
                <a:spcPct val="0"/>
              </a:spcBef>
              <a:buFontTx/>
              <a:buNone/>
            </a:pPr>
            <a:endParaRPr lang="en-US" altLang="en-US" sz="1100" dirty="0">
              <a:latin typeface="Calibri" panose="020F0502020204030204" pitchFamily="34" charset="0"/>
            </a:endParaRPr>
          </a:p>
          <a:p>
            <a:pPr eaLnBrk="1" hangingPunct="1">
              <a:spcBef>
                <a:spcPct val="0"/>
              </a:spcBef>
              <a:buFontTx/>
              <a:buNone/>
            </a:pPr>
            <a:r>
              <a:rPr lang="en-US" altLang="en-US" sz="2800" dirty="0">
                <a:latin typeface="Calibri" panose="020F0502020204030204" pitchFamily="34" charset="0"/>
              </a:rPr>
              <a:t>The two terms mean the same thing, but in the United States we use NTR because by 1998 members of Congress had grown tired of explaining to constituents that approving MFN to China did not mean making that the </a:t>
            </a:r>
            <a:r>
              <a:rPr lang="en-US" altLang="en-US" sz="2800" i="1" dirty="0">
                <a:latin typeface="Calibri" panose="020F0502020204030204" pitchFamily="34" charset="0"/>
              </a:rPr>
              <a:t>most </a:t>
            </a:r>
            <a:r>
              <a:rPr lang="en-US" altLang="en-US" sz="2800" dirty="0">
                <a:latin typeface="Calibri" panose="020F0502020204030204" pitchFamily="34" charset="0"/>
              </a:rPr>
              <a:t>favored nation.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698" y="1088367"/>
            <a:ext cx="9750603" cy="576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5" name="Rectangle 2"/>
          <p:cNvSpPr txBox="1">
            <a:spLocks noChangeArrowheads="1"/>
          </p:cNvSpPr>
          <p:nvPr/>
        </p:nvSpPr>
        <p:spPr>
          <a:xfrm>
            <a:off x="2965450" y="-65088"/>
            <a:ext cx="747395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sz="3200" kern="0" dirty="0">
                <a:latin typeface="Calibri" panose="020F0502020204030204" pitchFamily="34" charset="0"/>
              </a:rPr>
              <a:t>For the United States, denial of MFN (NTR) means Hawley-Smoot (1930) tariffs</a:t>
            </a:r>
          </a:p>
        </p:txBody>
      </p:sp>
      <p:sp>
        <p:nvSpPr>
          <p:cNvPr id="41990" name="Oval 9"/>
          <p:cNvSpPr>
            <a:spLocks noChangeArrowheads="1"/>
          </p:cNvSpPr>
          <p:nvPr/>
        </p:nvSpPr>
        <p:spPr bwMode="auto">
          <a:xfrm>
            <a:off x="10439400" y="1905000"/>
            <a:ext cx="507055" cy="402473"/>
          </a:xfrm>
          <a:prstGeom prst="ellipse">
            <a:avLst/>
          </a:pr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0" name="Rectangle 9"/>
          <p:cNvSpPr/>
          <p:nvPr/>
        </p:nvSpPr>
        <p:spPr bwMode="auto">
          <a:xfrm>
            <a:off x="7467599" y="1170364"/>
            <a:ext cx="2808295" cy="22860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a:latin typeface="Arial"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12192000" cy="584775"/>
          </a:xfrm>
          <a:prstGeom prst="rect">
            <a:avLst/>
          </a:prstGeom>
          <a:noFill/>
        </p:spPr>
        <p:txBody>
          <a:bodyPr wrap="square" rtlCol="0">
            <a:spAutoFit/>
          </a:bodyPr>
          <a:lstStyle/>
          <a:p>
            <a:pPr algn="ctr"/>
            <a:r>
              <a:rPr lang="en-US" sz="3200" b="1" dirty="0">
                <a:solidFill>
                  <a:srgbClr val="002060"/>
                </a:solidFill>
                <a:latin typeface="Calibri" panose="020F0502020204030204" pitchFamily="34" charset="0"/>
              </a:rPr>
              <a:t>               Topic 1: Understanding Tariff and Services Schedules</a:t>
            </a:r>
            <a:endParaRPr lang="en-US" sz="2000" b="1" dirty="0">
              <a:solidFill>
                <a:srgbClr val="002060"/>
              </a:solidFill>
              <a:latin typeface="Calibri" panose="020F0502020204030204" pitchFamily="34" charset="0"/>
            </a:endParaRPr>
          </a:p>
        </p:txBody>
      </p:sp>
      <p:pic>
        <p:nvPicPr>
          <p:cNvPr id="4" name="Picture 3"/>
          <p:cNvPicPr>
            <a:picLocks noChangeAspect="1"/>
          </p:cNvPicPr>
          <p:nvPr/>
        </p:nvPicPr>
        <p:blipFill rotWithShape="1">
          <a:blip r:embed="rId2"/>
          <a:srcRect l="26250" t="12222" r="36875" b="4444"/>
          <a:stretch/>
        </p:blipFill>
        <p:spPr>
          <a:xfrm>
            <a:off x="914400" y="1580535"/>
            <a:ext cx="3776472" cy="4800600"/>
          </a:xfrm>
          <a:prstGeom prst="rect">
            <a:avLst/>
          </a:prstGeom>
          <a:noFill/>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3"/>
          <a:srcRect l="28125" t="24444" r="13750" b="4444"/>
          <a:stretch/>
        </p:blipFill>
        <p:spPr>
          <a:xfrm>
            <a:off x="5715000" y="2143432"/>
            <a:ext cx="5715000" cy="3932903"/>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4967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a:latin typeface="Calibri" panose="020F0502020204030204" pitchFamily="34" charset="0"/>
              </a:rPr>
              <a:t>The digits</a:t>
            </a:r>
          </a:p>
        </p:txBody>
      </p:sp>
      <p:pic>
        <p:nvPicPr>
          <p:cNvPr id="43011" name="Picture 10" descr="HTS2005p6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09046"/>
            <a:ext cx="9829800" cy="554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11"/>
          <p:cNvSpPr>
            <a:spLocks noChangeArrowheads="1"/>
          </p:cNvSpPr>
          <p:nvPr/>
        </p:nvSpPr>
        <p:spPr bwMode="auto">
          <a:xfrm>
            <a:off x="381000" y="5638800"/>
            <a:ext cx="10972800" cy="1219200"/>
          </a:xfrm>
          <a:prstGeom prst="rect">
            <a:avLst/>
          </a:prstGeom>
          <a:solidFill>
            <a:schemeClr val="bg1"/>
          </a:solidFill>
          <a:ln w="12700" cap="sq">
            <a:solidFill>
              <a:schemeClr val="bg1"/>
            </a:solidFill>
            <a:miter lim="800000"/>
            <a:headEnd type="none" w="sm" len="sm"/>
            <a:tailEnd type="none" w="sm" len="sm"/>
          </a:ln>
        </p:spPr>
        <p:txBody>
          <a:bodyPr wrap="none" anchor="ct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43013" name="Text Box 12"/>
          <p:cNvSpPr txBox="1">
            <a:spLocks noChangeArrowheads="1"/>
          </p:cNvSpPr>
          <p:nvPr/>
        </p:nvSpPr>
        <p:spPr bwMode="auto">
          <a:xfrm>
            <a:off x="838200" y="5706070"/>
            <a:ext cx="9982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latin typeface="Calibri" panose="020F0502020204030204" pitchFamily="34" charset="0"/>
              </a:rPr>
              <a:t>The nomenclature is divided into a series of two-digit bunches. The first two digits indicate the chapter, while the four-, six-, eight-, and ten-digit levels are progressively more specific. All countries’ schedules are identical to the six-digit level. In the United States, tariffs are determined at the eight-digit level.</a:t>
            </a:r>
          </a:p>
        </p:txBody>
      </p:sp>
      <p:sp>
        <p:nvSpPr>
          <p:cNvPr id="43014" name="Oval 13"/>
          <p:cNvSpPr>
            <a:spLocks noChangeArrowheads="1"/>
          </p:cNvSpPr>
          <p:nvPr/>
        </p:nvSpPr>
        <p:spPr bwMode="auto">
          <a:xfrm>
            <a:off x="990600" y="1828800"/>
            <a:ext cx="533400" cy="304800"/>
          </a:xfrm>
          <a:prstGeom prst="ellipse">
            <a:avLst/>
          </a:pr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43015" name="Oval 14"/>
          <p:cNvSpPr>
            <a:spLocks noChangeArrowheads="1"/>
          </p:cNvSpPr>
          <p:nvPr/>
        </p:nvSpPr>
        <p:spPr bwMode="auto">
          <a:xfrm>
            <a:off x="990600" y="2994660"/>
            <a:ext cx="762000" cy="304800"/>
          </a:xfrm>
          <a:prstGeom prst="ellipse">
            <a:avLst/>
          </a:pr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43016" name="Oval 15"/>
          <p:cNvSpPr>
            <a:spLocks noChangeArrowheads="1"/>
          </p:cNvSpPr>
          <p:nvPr/>
        </p:nvSpPr>
        <p:spPr bwMode="auto">
          <a:xfrm>
            <a:off x="990599" y="3657600"/>
            <a:ext cx="931333" cy="533400"/>
          </a:xfrm>
          <a:prstGeom prst="ellipse">
            <a:avLst/>
          </a:pr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43017" name="Oval 16"/>
          <p:cNvSpPr>
            <a:spLocks noChangeArrowheads="1"/>
          </p:cNvSpPr>
          <p:nvPr/>
        </p:nvSpPr>
        <p:spPr bwMode="auto">
          <a:xfrm>
            <a:off x="952500" y="2133600"/>
            <a:ext cx="1409700" cy="447365"/>
          </a:xfrm>
          <a:prstGeom prst="ellipse">
            <a:avLst/>
          </a:pr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a:latin typeface="Calibri" panose="020F0502020204030204" pitchFamily="34" charset="0"/>
              </a:rPr>
              <a:t>Units of Quantity</a:t>
            </a:r>
          </a:p>
        </p:txBody>
      </p:sp>
      <p:pic>
        <p:nvPicPr>
          <p:cNvPr id="45059" name="Picture 9" descr="HTS2005p6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743" y="1143001"/>
            <a:ext cx="9044057" cy="510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10"/>
          <p:cNvSpPr>
            <a:spLocks noChangeArrowheads="1"/>
          </p:cNvSpPr>
          <p:nvPr/>
        </p:nvSpPr>
        <p:spPr bwMode="auto">
          <a:xfrm>
            <a:off x="1474071" y="5152072"/>
            <a:ext cx="10068984" cy="1477328"/>
          </a:xfrm>
          <a:prstGeom prst="rect">
            <a:avLst/>
          </a:prstGeom>
          <a:solidFill>
            <a:schemeClr val="bg1"/>
          </a:solidFill>
          <a:ln w="12700" cap="sq">
            <a:solidFill>
              <a:schemeClr val="bg1"/>
            </a:solidFill>
            <a:miter lim="800000"/>
            <a:headEnd type="none" w="sm" len="sm"/>
            <a:tailEnd type="none" w="sm" len="sm"/>
          </a:ln>
        </p:spPr>
        <p:txBody>
          <a:bodyPr wrap="none" anchor="ct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45061" name="Text Box 11"/>
          <p:cNvSpPr txBox="1">
            <a:spLocks noChangeArrowheads="1"/>
          </p:cNvSpPr>
          <p:nvPr/>
        </p:nvSpPr>
        <p:spPr bwMode="auto">
          <a:xfrm>
            <a:off x="1678566" y="5380672"/>
            <a:ext cx="987972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latin typeface="Calibri" panose="020F0502020204030204" pitchFamily="34" charset="0"/>
              </a:rPr>
              <a:t>Data are collected on the volume of imports, which might be in kilograms, tons, liters,  dozens, etc.</a:t>
            </a:r>
          </a:p>
          <a:p>
            <a:pPr eaLnBrk="1" hangingPunct="1">
              <a:spcBef>
                <a:spcPct val="0"/>
              </a:spcBef>
              <a:buFontTx/>
              <a:buNone/>
            </a:pPr>
            <a:r>
              <a:rPr lang="en-US" altLang="en-US" sz="1800" dirty="0">
                <a:latin typeface="Calibri" panose="020F0502020204030204" pitchFamily="34" charset="0"/>
              </a:rPr>
              <a:t>The HS system is metric.</a:t>
            </a:r>
          </a:p>
          <a:p>
            <a:pPr eaLnBrk="1" hangingPunct="1">
              <a:spcBef>
                <a:spcPct val="0"/>
              </a:spcBef>
              <a:buFontTx/>
              <a:buNone/>
            </a:pPr>
            <a:r>
              <a:rPr lang="en-US" altLang="en-US" sz="1800" dirty="0">
                <a:latin typeface="Calibri" panose="020F0502020204030204" pitchFamily="34" charset="0"/>
              </a:rPr>
              <a:t>These figures are not only of statistical importance, but are also used to assess any tariffs that are specific or compound (rather than </a:t>
            </a:r>
            <a:r>
              <a:rPr lang="en-US" altLang="en-US" sz="1800" i="1" dirty="0">
                <a:latin typeface="Calibri" panose="020F0502020204030204" pitchFamily="34" charset="0"/>
              </a:rPr>
              <a:t>ad valorem</a:t>
            </a:r>
            <a:r>
              <a:rPr lang="en-US" altLang="en-US" sz="1800" dirty="0">
                <a:latin typeface="Calibri" panose="020F0502020204030204" pitchFamily="34" charset="0"/>
              </a:rPr>
              <a:t>).</a:t>
            </a:r>
          </a:p>
          <a:p>
            <a:pPr eaLnBrk="1" hangingPunct="1">
              <a:spcBef>
                <a:spcPct val="0"/>
              </a:spcBef>
              <a:buFontTx/>
              <a:buNone/>
            </a:pPr>
            <a:endParaRPr lang="en-US" altLang="en-US" sz="1800" dirty="0">
              <a:latin typeface="Calibri" panose="020F0502020204030204" pitchFamily="34" charset="0"/>
            </a:endParaRPr>
          </a:p>
        </p:txBody>
      </p:sp>
      <p:sp>
        <p:nvSpPr>
          <p:cNvPr id="45062" name="Oval 12"/>
          <p:cNvSpPr>
            <a:spLocks noChangeArrowheads="1"/>
          </p:cNvSpPr>
          <p:nvPr/>
        </p:nvSpPr>
        <p:spPr bwMode="auto">
          <a:xfrm>
            <a:off x="6727825" y="1828800"/>
            <a:ext cx="457200" cy="457200"/>
          </a:xfrm>
          <a:prstGeom prst="ellipse">
            <a:avLst/>
          </a:pr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901950" y="-74613"/>
            <a:ext cx="7551738"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sz="3200" kern="0" dirty="0">
                <a:latin typeface="Calibri" panose="020F0502020204030204" pitchFamily="34" charset="0"/>
              </a:rPr>
              <a:t>An example of an </a:t>
            </a:r>
            <a:r>
              <a:rPr lang="en-US" sz="3200" i="1" kern="0" dirty="0">
                <a:latin typeface="Calibri" panose="020F0502020204030204" pitchFamily="34" charset="0"/>
              </a:rPr>
              <a:t>ad valorem </a:t>
            </a:r>
            <a:r>
              <a:rPr lang="en-US" sz="3200" kern="0" dirty="0">
                <a:latin typeface="Calibri" panose="020F0502020204030204" pitchFamily="34" charset="0"/>
              </a:rPr>
              <a:t>tariff:</a:t>
            </a:r>
          </a:p>
          <a:p>
            <a:pPr eaLnBrk="1" hangingPunct="1">
              <a:defRPr/>
            </a:pPr>
            <a:r>
              <a:rPr lang="en-US" sz="3200" kern="0" dirty="0">
                <a:latin typeface="Calibri" panose="020F0502020204030204" pitchFamily="34" charset="0"/>
              </a:rPr>
              <a:t>Item 4011.10.10: Radial tires</a:t>
            </a:r>
            <a:endParaRPr lang="en-US" sz="3200" i="1" kern="0" dirty="0">
              <a:latin typeface="Calibri" panose="020F0502020204030204" pitchFamily="34" charset="0"/>
            </a:endParaRPr>
          </a:p>
        </p:txBody>
      </p:sp>
      <p:pic>
        <p:nvPicPr>
          <p:cNvPr id="47107" name="Picture 3"/>
          <p:cNvPicPr>
            <a:picLocks noChangeAspect="1"/>
          </p:cNvPicPr>
          <p:nvPr/>
        </p:nvPicPr>
        <p:blipFill rotWithShape="1">
          <a:blip r:embed="rId2">
            <a:extLst>
              <a:ext uri="{28A0092B-C50C-407E-A947-70E740481C1C}">
                <a14:useLocalDpi xmlns:a14="http://schemas.microsoft.com/office/drawing/2010/main" val="0"/>
              </a:ext>
            </a:extLst>
          </a:blip>
          <a:srcRect l="744"/>
          <a:stretch/>
        </p:blipFill>
        <p:spPr bwMode="auto">
          <a:xfrm>
            <a:off x="1600200" y="1066800"/>
            <a:ext cx="10158194"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8754428" y="1082040"/>
            <a:ext cx="1714500" cy="28575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a:latin typeface="Arial" charset="0"/>
            </a:endParaRPr>
          </a:p>
        </p:txBody>
      </p:sp>
      <p:sp>
        <p:nvSpPr>
          <p:cNvPr id="2" name="Rectangle 1">
            <a:extLst>
              <a:ext uri="{FF2B5EF4-FFF2-40B4-BE49-F238E27FC236}">
                <a16:creationId xmlns:a16="http://schemas.microsoft.com/office/drawing/2014/main" id="{B8564457-680F-4F3D-8AA1-3BB925CFCF6C}"/>
              </a:ext>
            </a:extLst>
          </p:cNvPr>
          <p:cNvSpPr/>
          <p:nvPr/>
        </p:nvSpPr>
        <p:spPr bwMode="auto">
          <a:xfrm>
            <a:off x="7391400" y="2667000"/>
            <a:ext cx="228600" cy="30480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a:latin typeface="Arial" charset="0"/>
            </a:endParaRPr>
          </a:p>
        </p:txBody>
      </p:sp>
      <p:sp>
        <p:nvSpPr>
          <p:cNvPr id="4" name="Rectangle 3">
            <a:extLst>
              <a:ext uri="{FF2B5EF4-FFF2-40B4-BE49-F238E27FC236}">
                <a16:creationId xmlns:a16="http://schemas.microsoft.com/office/drawing/2014/main" id="{ED804762-BD41-4BFA-B633-FEC060496DA0}"/>
              </a:ext>
            </a:extLst>
          </p:cNvPr>
          <p:cNvSpPr/>
          <p:nvPr/>
        </p:nvSpPr>
        <p:spPr bwMode="auto">
          <a:xfrm>
            <a:off x="8305800" y="2971800"/>
            <a:ext cx="228600" cy="30480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Oval 5">
            <a:extLst>
              <a:ext uri="{FF2B5EF4-FFF2-40B4-BE49-F238E27FC236}">
                <a16:creationId xmlns:a16="http://schemas.microsoft.com/office/drawing/2014/main" id="{AE893BD5-67A1-4073-A33E-5778A3DCBD08}"/>
              </a:ext>
            </a:extLst>
          </p:cNvPr>
          <p:cNvSpPr>
            <a:spLocks noChangeArrowheads="1"/>
          </p:cNvSpPr>
          <p:nvPr/>
        </p:nvSpPr>
        <p:spPr bwMode="auto">
          <a:xfrm>
            <a:off x="7913003" y="2840038"/>
            <a:ext cx="457200" cy="436562"/>
          </a:xfrm>
          <a:prstGeom prst="ellipse">
            <a:avLst/>
          </a:pr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901950" y="-74613"/>
            <a:ext cx="7551738"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sz="3200" kern="0" dirty="0">
                <a:latin typeface="Calibri" panose="020F0502020204030204" pitchFamily="34" charset="0"/>
              </a:rPr>
              <a:t>An example of a specific tariff:</a:t>
            </a:r>
          </a:p>
          <a:p>
            <a:pPr eaLnBrk="1" hangingPunct="1">
              <a:defRPr/>
            </a:pPr>
            <a:r>
              <a:rPr lang="en-US" sz="3200" kern="0" dirty="0">
                <a:latin typeface="Calibri" panose="020F0502020204030204" pitchFamily="34" charset="0"/>
              </a:rPr>
              <a:t>Item 2009.11.00: FCOJ</a:t>
            </a:r>
            <a:endParaRPr lang="en-US" sz="3200" i="1" kern="0" dirty="0">
              <a:latin typeface="Calibri" panose="020F0502020204030204" pitchFamily="34" charset="0"/>
            </a:endParaRPr>
          </a:p>
        </p:txBody>
      </p:sp>
      <p:pic>
        <p:nvPicPr>
          <p:cNvPr id="4813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10517691"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Oval 5"/>
          <p:cNvSpPr>
            <a:spLocks noChangeArrowheads="1"/>
          </p:cNvSpPr>
          <p:nvPr/>
        </p:nvSpPr>
        <p:spPr bwMode="auto">
          <a:xfrm>
            <a:off x="7810500" y="3200400"/>
            <a:ext cx="838200" cy="533400"/>
          </a:xfrm>
          <a:prstGeom prst="ellipse">
            <a:avLst/>
          </a:pr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5" name="Rectangle 4"/>
          <p:cNvSpPr/>
          <p:nvPr/>
        </p:nvSpPr>
        <p:spPr bwMode="auto">
          <a:xfrm>
            <a:off x="8648700" y="1143000"/>
            <a:ext cx="1714500" cy="28575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a:latin typeface="Arial"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3000" dirty="0">
                <a:latin typeface="Calibri" panose="020F0502020204030204" pitchFamily="34" charset="0"/>
              </a:rPr>
              <a:t>An example of a compound</a:t>
            </a:r>
            <a:r>
              <a:rPr lang="en-US" altLang="en-US" sz="3000" i="1" dirty="0">
                <a:latin typeface="Calibri" panose="020F0502020204030204" pitchFamily="34" charset="0"/>
              </a:rPr>
              <a:t> </a:t>
            </a:r>
            <a:r>
              <a:rPr lang="en-US" altLang="en-US" sz="3000" dirty="0">
                <a:latin typeface="Calibri" panose="020F0502020204030204" pitchFamily="34" charset="0"/>
              </a:rPr>
              <a:t>tariff: </a:t>
            </a:r>
            <a:br>
              <a:rPr lang="en-US" altLang="en-US" sz="3000" dirty="0">
                <a:latin typeface="Calibri" panose="020F0502020204030204" pitchFamily="34" charset="0"/>
              </a:rPr>
            </a:br>
            <a:r>
              <a:rPr lang="en-US" altLang="en-US" sz="3000" dirty="0">
                <a:latin typeface="Calibri" panose="020F0502020204030204" pitchFamily="34" charset="0"/>
              </a:rPr>
              <a:t>Item 2003.10.01: Prepared mushrooms</a:t>
            </a:r>
            <a:endParaRPr lang="en-US" altLang="en-US" sz="3000" i="1" dirty="0">
              <a:latin typeface="Calibri" panose="020F0502020204030204" pitchFamily="34" charset="0"/>
            </a:endParaRPr>
          </a:p>
        </p:txBody>
      </p:sp>
      <p:sp>
        <p:nvSpPr>
          <p:cNvPr id="49155" name="Text Box 3"/>
          <p:cNvSpPr txBox="1">
            <a:spLocks noChangeArrowheads="1"/>
          </p:cNvSpPr>
          <p:nvPr/>
        </p:nvSpPr>
        <p:spPr bwMode="auto">
          <a:xfrm>
            <a:off x="914401" y="6100166"/>
            <a:ext cx="110765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latin typeface="Tahoma" panose="020B0604030504040204" pitchFamily="34" charset="0"/>
              </a:rPr>
              <a:t>As in the case of specific tariffs, the specific portion of the compound tariff might be assessed per unit, kilogram, liter, ton, dozen, etc. </a:t>
            </a:r>
          </a:p>
        </p:txBody>
      </p:sp>
      <p:pic>
        <p:nvPicPr>
          <p:cNvPr id="4915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060" y="1184612"/>
            <a:ext cx="11359740" cy="443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Oval 5"/>
          <p:cNvSpPr>
            <a:spLocks noChangeArrowheads="1"/>
          </p:cNvSpPr>
          <p:nvPr/>
        </p:nvSpPr>
        <p:spPr bwMode="auto">
          <a:xfrm>
            <a:off x="7772400" y="2759492"/>
            <a:ext cx="1447800" cy="954088"/>
          </a:xfrm>
          <a:prstGeom prst="ellipse">
            <a:avLst/>
          </a:pr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 name="Rectangle 5"/>
          <p:cNvSpPr/>
          <p:nvPr/>
        </p:nvSpPr>
        <p:spPr bwMode="auto">
          <a:xfrm>
            <a:off x="8763000" y="1184612"/>
            <a:ext cx="1714500" cy="28575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a:latin typeface="Arial"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dirty="0">
                <a:latin typeface="Calibri" panose="020F0502020204030204" pitchFamily="34" charset="0"/>
              </a:rPr>
              <a:t>Column 1/Special:</a:t>
            </a:r>
            <a:br>
              <a:rPr lang="en-US" altLang="en-US" dirty="0">
                <a:latin typeface="Calibri" panose="020F0502020204030204" pitchFamily="34" charset="0"/>
              </a:rPr>
            </a:br>
            <a:r>
              <a:rPr lang="en-US" altLang="en-US" dirty="0">
                <a:latin typeface="Calibri" panose="020F0502020204030204" pitchFamily="34" charset="0"/>
              </a:rPr>
              <a:t>Preferential Treatment</a:t>
            </a:r>
          </a:p>
        </p:txBody>
      </p:sp>
      <p:sp>
        <p:nvSpPr>
          <p:cNvPr id="73731" name="Text Box 4"/>
          <p:cNvSpPr txBox="1">
            <a:spLocks noChangeArrowheads="1"/>
          </p:cNvSpPr>
          <p:nvPr/>
        </p:nvSpPr>
        <p:spPr bwMode="auto">
          <a:xfrm>
            <a:off x="2286000" y="6045667"/>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latin typeface="Calibri" panose="020F0502020204030204" pitchFamily="34" charset="0"/>
              </a:rPr>
              <a:t>Members of free trade agreements or beneficiaries of preferential trade programs can receive the duty-free or reduced-duty treatment in the “special” </a:t>
            </a:r>
            <a:r>
              <a:rPr lang="en-US" altLang="en-US" sz="1800" dirty="0" err="1">
                <a:latin typeface="Calibri" panose="020F0502020204030204" pitchFamily="34" charset="0"/>
              </a:rPr>
              <a:t>subcolumn</a:t>
            </a:r>
            <a:r>
              <a:rPr lang="en-US" altLang="en-US" sz="1800" dirty="0">
                <a:latin typeface="Calibri" panose="020F0502020204030204" pitchFamily="34" charset="0"/>
              </a:rPr>
              <a:t>.</a:t>
            </a:r>
          </a:p>
        </p:txBody>
      </p:sp>
      <p:pic>
        <p:nvPicPr>
          <p:cNvPr id="73732" name="Picture 10" descr="HTS2005p6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459" y="1143001"/>
            <a:ext cx="8234141" cy="464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Oval 11"/>
          <p:cNvSpPr>
            <a:spLocks noChangeArrowheads="1"/>
          </p:cNvSpPr>
          <p:nvPr/>
        </p:nvSpPr>
        <p:spPr bwMode="auto">
          <a:xfrm flipV="1">
            <a:off x="8229600" y="1676400"/>
            <a:ext cx="1371600" cy="1143000"/>
          </a:xfrm>
          <a:prstGeom prst="ellipse">
            <a:avLst/>
          </a:pr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965450" y="68264"/>
            <a:ext cx="6635750" cy="827087"/>
          </a:xfrm>
        </p:spPr>
        <p:txBody>
          <a:bodyPr/>
          <a:lstStyle/>
          <a:p>
            <a:pPr eaLnBrk="1" hangingPunct="1"/>
            <a:r>
              <a:rPr lang="en-US" altLang="en-US" sz="3200" dirty="0">
                <a:latin typeface="Calibri" panose="020F0502020204030204" pitchFamily="34" charset="0"/>
              </a:rPr>
              <a:t>Code Letters for Preferential Programs and Agreements</a:t>
            </a:r>
          </a:p>
        </p:txBody>
      </p:sp>
      <p:pic>
        <p:nvPicPr>
          <p:cNvPr id="3" name="Picture 2"/>
          <p:cNvPicPr>
            <a:picLocks noChangeAspect="1"/>
          </p:cNvPicPr>
          <p:nvPr/>
        </p:nvPicPr>
        <p:blipFill rotWithShape="1">
          <a:blip r:embed="rId3"/>
          <a:srcRect l="6250" t="17778" r="22500" b="6667"/>
          <a:stretch/>
        </p:blipFill>
        <p:spPr>
          <a:xfrm>
            <a:off x="1939925" y="1371600"/>
            <a:ext cx="8686800" cy="51816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BFF1B5-AF61-6245-67DE-DD8715AD6015}"/>
              </a:ext>
            </a:extLst>
          </p:cNvPr>
          <p:cNvPicPr>
            <a:picLocks noChangeAspect="1"/>
          </p:cNvPicPr>
          <p:nvPr/>
        </p:nvPicPr>
        <p:blipFill rotWithShape="1">
          <a:blip r:embed="rId3"/>
          <a:srcRect t="4786"/>
          <a:stretch/>
        </p:blipFill>
        <p:spPr>
          <a:xfrm>
            <a:off x="2044081" y="133272"/>
            <a:ext cx="9131918" cy="6656465"/>
          </a:xfrm>
          <a:prstGeom prst="rect">
            <a:avLst/>
          </a:prstGeom>
          <a:ln>
            <a:solidFill>
              <a:srgbClr val="000000"/>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4952999" y="1676401"/>
            <a:ext cx="5000469" cy="1171575"/>
          </a:xfrm>
          <a:noFill/>
        </p:spPr>
        <p:txBody>
          <a:bodyPr vert="horz" wrap="square" lIns="91440" tIns="45720" rIns="91440" bIns="45720" numCol="1" anchor="b" anchorCtr="0" compatLnSpc="1">
            <a:prstTxWarp prst="textNoShape">
              <a:avLst/>
            </a:prstTxWarp>
          </a:bodyPr>
          <a:lstStyle/>
          <a:p>
            <a:pPr eaLnBrk="1" hangingPunct="1"/>
            <a:r>
              <a:rPr lang="en-US" altLang="en-US" dirty="0">
                <a:latin typeface="Corbel" panose="020B0503020204020204" pitchFamily="34" charset="0"/>
              </a:rPr>
              <a:t>How to Find Applied and Bound Rates</a:t>
            </a:r>
          </a:p>
        </p:txBody>
      </p:sp>
    </p:spTree>
    <p:extLst>
      <p:ext uri="{BB962C8B-B14F-4D97-AF65-F5344CB8AC3E}">
        <p14:creationId xmlns:p14="http://schemas.microsoft.com/office/powerpoint/2010/main" val="4108458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204357" y="-53741"/>
            <a:ext cx="7696200" cy="923275"/>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r>
              <a:rPr lang="en-US" altLang="en-US" sz="3000" kern="0" dirty="0">
                <a:solidFill>
                  <a:srgbClr val="000000"/>
                </a:solidFill>
                <a:latin typeface="Corbel" panose="020B0503020204020204" pitchFamily="34" charset="0"/>
              </a:rPr>
              <a:t>For applied, the first option is to go old school and get the printed schedule (or its PDF).</a:t>
            </a:r>
          </a:p>
        </p:txBody>
      </p:sp>
      <p:pic>
        <p:nvPicPr>
          <p:cNvPr id="2" name="Picture 1"/>
          <p:cNvPicPr>
            <a:picLocks noChangeAspect="1"/>
          </p:cNvPicPr>
          <p:nvPr/>
        </p:nvPicPr>
        <p:blipFill rotWithShape="1">
          <a:blip r:embed="rId2"/>
          <a:srcRect l="25844" t="14458" r="38916" b="4739"/>
          <a:stretch/>
        </p:blipFill>
        <p:spPr>
          <a:xfrm>
            <a:off x="509002" y="1495742"/>
            <a:ext cx="2914560" cy="3759035"/>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rotWithShape="1">
          <a:blip r:embed="rId3"/>
          <a:srcRect l="32891" t="17992" r="34849" b="4899"/>
          <a:stretch/>
        </p:blipFill>
        <p:spPr>
          <a:xfrm>
            <a:off x="8883918" y="2669581"/>
            <a:ext cx="2925112" cy="3932925"/>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4"/>
          <a:srcRect l="17711" t="19920" r="19037" b="5702"/>
          <a:stretch/>
        </p:blipFill>
        <p:spPr>
          <a:xfrm>
            <a:off x="3798766" y="2574786"/>
            <a:ext cx="4709948" cy="311529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24330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p:cNvSpPr>
          <p:nvPr/>
        </p:nvSpPr>
        <p:spPr>
          <a:xfrm>
            <a:off x="-304800" y="151697"/>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fontAlgn="auto">
              <a:spcAft>
                <a:spcPts val="600"/>
              </a:spcAft>
            </a:pPr>
            <a:r>
              <a:rPr lang="en-US" sz="3200" b="1" dirty="0">
                <a:solidFill>
                  <a:srgbClr val="0066CC"/>
                </a:solidFill>
              </a:rPr>
              <a:t>The Three Most Important Terms for this Subject</a:t>
            </a:r>
          </a:p>
        </p:txBody>
      </p:sp>
      <p:sp>
        <p:nvSpPr>
          <p:cNvPr id="3" name="Subtitle 1"/>
          <p:cNvSpPr txBox="1">
            <a:spLocks/>
          </p:cNvSpPr>
          <p:nvPr/>
        </p:nvSpPr>
        <p:spPr>
          <a:xfrm>
            <a:off x="228600" y="1447800"/>
            <a:ext cx="3705131"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r>
              <a:rPr lang="en-US" sz="2300" b="1" dirty="0"/>
              <a:t>Applied Rate: </a:t>
            </a:r>
            <a:r>
              <a:rPr lang="en-US" sz="2300" dirty="0"/>
              <a:t>The tariff rate that a country actually applies to imports. </a:t>
            </a:r>
          </a:p>
          <a:p>
            <a:pPr fontAlgn="auto"/>
            <a:r>
              <a:rPr lang="en-US" sz="2300" b="1" dirty="0"/>
              <a:t>Bound Rate: </a:t>
            </a:r>
            <a:r>
              <a:rPr lang="en-US" sz="2300" dirty="0"/>
              <a:t>The rate that a country has bound itself to in a trade agreement. </a:t>
            </a:r>
          </a:p>
          <a:p>
            <a:pPr fontAlgn="auto"/>
            <a:r>
              <a:rPr lang="en-US" sz="2300" b="1" dirty="0"/>
              <a:t>Water: </a:t>
            </a:r>
            <a:r>
              <a:rPr lang="en-US" sz="2300" dirty="0"/>
              <a:t>The difference between an applied tariff rate and a bound tariff rate. For example, if the bound rate is 5% and the applied rate is 3% there are two points of water.</a:t>
            </a:r>
          </a:p>
          <a:p>
            <a:pPr fontAlgn="auto"/>
            <a:endParaRPr lang="en-US" sz="2300" dirty="0"/>
          </a:p>
        </p:txBody>
      </p:sp>
      <p:pic>
        <p:nvPicPr>
          <p:cNvPr id="5" name="Picture 4">
            <a:extLst>
              <a:ext uri="{FF2B5EF4-FFF2-40B4-BE49-F238E27FC236}">
                <a16:creationId xmlns:a16="http://schemas.microsoft.com/office/drawing/2014/main" id="{EE035EB1-3E30-3289-2922-B5E908FD55CF}"/>
              </a:ext>
            </a:extLst>
          </p:cNvPr>
          <p:cNvPicPr>
            <a:picLocks noChangeAspect="1"/>
          </p:cNvPicPr>
          <p:nvPr/>
        </p:nvPicPr>
        <p:blipFill>
          <a:blip r:embed="rId2"/>
          <a:stretch>
            <a:fillRect/>
          </a:stretch>
        </p:blipFill>
        <p:spPr>
          <a:xfrm>
            <a:off x="3932959" y="1432686"/>
            <a:ext cx="3906588" cy="5079882"/>
          </a:xfrm>
          <a:prstGeom prst="rect">
            <a:avLst/>
          </a:prstGeom>
          <a:ln>
            <a:solidFill>
              <a:schemeClr val="tx1"/>
            </a:solidFill>
          </a:ln>
        </p:spPr>
      </p:pic>
      <p:pic>
        <p:nvPicPr>
          <p:cNvPr id="9" name="Picture 8">
            <a:extLst>
              <a:ext uri="{FF2B5EF4-FFF2-40B4-BE49-F238E27FC236}">
                <a16:creationId xmlns:a16="http://schemas.microsoft.com/office/drawing/2014/main" id="{53217199-58CA-A12B-0A91-4B81572F50FA}"/>
              </a:ext>
            </a:extLst>
          </p:cNvPr>
          <p:cNvPicPr>
            <a:picLocks noChangeAspect="1"/>
          </p:cNvPicPr>
          <p:nvPr/>
        </p:nvPicPr>
        <p:blipFill>
          <a:blip r:embed="rId3"/>
          <a:stretch>
            <a:fillRect/>
          </a:stretch>
        </p:blipFill>
        <p:spPr>
          <a:xfrm>
            <a:off x="8109514" y="1431598"/>
            <a:ext cx="3917760" cy="5079882"/>
          </a:xfrm>
          <a:prstGeom prst="rect">
            <a:avLst/>
          </a:prstGeom>
          <a:ln>
            <a:solidFill>
              <a:schemeClr val="tx1"/>
            </a:solidFill>
          </a:ln>
        </p:spPr>
      </p:pic>
    </p:spTree>
    <p:extLst>
      <p:ext uri="{BB962C8B-B14F-4D97-AF65-F5344CB8AC3E}">
        <p14:creationId xmlns:p14="http://schemas.microsoft.com/office/powerpoint/2010/main" val="1213738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971800" y="381001"/>
            <a:ext cx="7696200" cy="827087"/>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r>
              <a:rPr lang="en-US" altLang="en-US" sz="3000" kern="0" dirty="0">
                <a:solidFill>
                  <a:srgbClr val="000000"/>
                </a:solidFill>
                <a:latin typeface="Corbel" panose="020B0503020204020204" pitchFamily="34" charset="0"/>
              </a:rPr>
              <a:t>Some countries have online tariff facilities </a:t>
            </a:r>
          </a:p>
        </p:txBody>
      </p:sp>
      <p:pic>
        <p:nvPicPr>
          <p:cNvPr id="5" name="Picture 4"/>
          <p:cNvPicPr>
            <a:picLocks noChangeAspect="1"/>
          </p:cNvPicPr>
          <p:nvPr/>
        </p:nvPicPr>
        <p:blipFill rotWithShape="1">
          <a:blip r:embed="rId2"/>
          <a:srcRect t="11373" b="5098"/>
          <a:stretch/>
        </p:blipFill>
        <p:spPr>
          <a:xfrm>
            <a:off x="0" y="1208088"/>
            <a:ext cx="12192000" cy="5728447"/>
          </a:xfrm>
          <a:prstGeom prst="rect">
            <a:avLst/>
          </a:prstGeom>
        </p:spPr>
      </p:pic>
    </p:spTree>
    <p:extLst>
      <p:ext uri="{BB962C8B-B14F-4D97-AF65-F5344CB8AC3E}">
        <p14:creationId xmlns:p14="http://schemas.microsoft.com/office/powerpoint/2010/main" val="4083163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109" y="6519446"/>
            <a:ext cx="8991600" cy="338554"/>
          </a:xfrm>
          <a:prstGeom prst="rect">
            <a:avLst/>
          </a:prstGeom>
        </p:spPr>
        <p:txBody>
          <a:bodyPr wrap="square">
            <a:spAutoFit/>
          </a:bodyPr>
          <a:lstStyle/>
          <a:p>
            <a:pPr eaLnBrk="0" fontAlgn="base" hangingPunct="0">
              <a:spcBef>
                <a:spcPct val="0"/>
              </a:spcBef>
              <a:spcAft>
                <a:spcPct val="0"/>
              </a:spcAft>
            </a:pPr>
            <a:r>
              <a:rPr lang="en-US" sz="1600" dirty="0">
                <a:solidFill>
                  <a:srgbClr val="0000FF"/>
                </a:solidFill>
                <a:latin typeface="Arial" panose="020B0604020202020204" pitchFamily="34" charset="0"/>
              </a:rPr>
              <a:t>https://www.usitc.gov/sites/default/files/tariff_affairs/documents/tariff_data/tariff_database_v8.xlsx</a:t>
            </a:r>
          </a:p>
        </p:txBody>
      </p:sp>
      <p:sp>
        <p:nvSpPr>
          <p:cNvPr id="5" name="Rectangle 2"/>
          <p:cNvSpPr txBox="1">
            <a:spLocks noChangeArrowheads="1"/>
          </p:cNvSpPr>
          <p:nvPr/>
        </p:nvSpPr>
        <p:spPr>
          <a:xfrm>
            <a:off x="2971800" y="381001"/>
            <a:ext cx="7696200" cy="827087"/>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r>
              <a:rPr lang="en-US" altLang="en-US" sz="3000" kern="0" dirty="0">
                <a:solidFill>
                  <a:srgbClr val="000000"/>
                </a:solidFill>
                <a:latin typeface="Corbel" panose="020B0503020204020204" pitchFamily="34" charset="0"/>
              </a:rPr>
              <a:t>The USITC also makes it available in Excel</a:t>
            </a:r>
          </a:p>
        </p:txBody>
      </p:sp>
      <p:pic>
        <p:nvPicPr>
          <p:cNvPr id="3" name="Picture 2"/>
          <p:cNvPicPr>
            <a:picLocks noChangeAspect="1"/>
          </p:cNvPicPr>
          <p:nvPr/>
        </p:nvPicPr>
        <p:blipFill rotWithShape="1">
          <a:blip r:embed="rId2"/>
          <a:srcRect t="11373" b="10588"/>
          <a:stretch/>
        </p:blipFill>
        <p:spPr>
          <a:xfrm>
            <a:off x="0" y="1519513"/>
            <a:ext cx="12192000" cy="5351931"/>
          </a:xfrm>
          <a:prstGeom prst="rect">
            <a:avLst/>
          </a:prstGeom>
        </p:spPr>
      </p:pic>
      <p:pic>
        <p:nvPicPr>
          <p:cNvPr id="6" name="Picture 5"/>
          <p:cNvPicPr>
            <a:picLocks noChangeAspect="1"/>
          </p:cNvPicPr>
          <p:nvPr/>
        </p:nvPicPr>
        <p:blipFill rotWithShape="1">
          <a:blip r:embed="rId3"/>
          <a:srcRect t="16274" b="6863"/>
          <a:stretch/>
        </p:blipFill>
        <p:spPr>
          <a:xfrm>
            <a:off x="0" y="1546410"/>
            <a:ext cx="12192000" cy="5271247"/>
          </a:xfrm>
          <a:prstGeom prst="rect">
            <a:avLst/>
          </a:prstGeom>
        </p:spPr>
      </p:pic>
    </p:spTree>
    <p:extLst>
      <p:ext uri="{BB962C8B-B14F-4D97-AF65-F5344CB8AC3E}">
        <p14:creationId xmlns:p14="http://schemas.microsoft.com/office/powerpoint/2010/main" val="2775998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z="3200" dirty="0">
                <a:latin typeface="Corbel" panose="020B0503020204020204" pitchFamily="34" charset="0"/>
              </a:rPr>
              <a:t>The WTO Tariff Analysis Online facility </a:t>
            </a:r>
          </a:p>
        </p:txBody>
      </p:sp>
      <p:pic>
        <p:nvPicPr>
          <p:cNvPr id="2" name="Picture 1"/>
          <p:cNvPicPr>
            <a:picLocks noChangeAspect="1"/>
          </p:cNvPicPr>
          <p:nvPr/>
        </p:nvPicPr>
        <p:blipFill rotWithShape="1">
          <a:blip r:embed="rId3"/>
          <a:srcRect t="10980" b="21373"/>
          <a:stretch/>
        </p:blipFill>
        <p:spPr>
          <a:xfrm>
            <a:off x="0" y="2043951"/>
            <a:ext cx="12192000" cy="4639237"/>
          </a:xfrm>
          <a:prstGeom prst="rect">
            <a:avLst/>
          </a:prstGeom>
        </p:spPr>
      </p:pic>
      <p:pic>
        <p:nvPicPr>
          <p:cNvPr id="4" name="Picture 3"/>
          <p:cNvPicPr>
            <a:picLocks noChangeAspect="1"/>
          </p:cNvPicPr>
          <p:nvPr/>
        </p:nvPicPr>
        <p:blipFill rotWithShape="1">
          <a:blip r:embed="rId4"/>
          <a:srcRect t="11372" b="5294"/>
          <a:stretch/>
        </p:blipFill>
        <p:spPr>
          <a:xfrm>
            <a:off x="0" y="1196785"/>
            <a:ext cx="12192000" cy="5715001"/>
          </a:xfrm>
          <a:prstGeom prst="rect">
            <a:avLst/>
          </a:prstGeom>
        </p:spPr>
      </p:pic>
      <p:pic>
        <p:nvPicPr>
          <p:cNvPr id="5" name="Picture 4"/>
          <p:cNvPicPr>
            <a:picLocks noChangeAspect="1"/>
          </p:cNvPicPr>
          <p:nvPr/>
        </p:nvPicPr>
        <p:blipFill rotWithShape="1">
          <a:blip r:embed="rId5"/>
          <a:srcRect t="11961" b="5883"/>
          <a:stretch/>
        </p:blipFill>
        <p:spPr>
          <a:xfrm>
            <a:off x="0" y="1223681"/>
            <a:ext cx="12192000" cy="5634318"/>
          </a:xfrm>
          <a:prstGeom prst="rect">
            <a:avLst/>
          </a:prstGeom>
        </p:spPr>
      </p:pic>
    </p:spTree>
    <p:extLst>
      <p:ext uri="{BB962C8B-B14F-4D97-AF65-F5344CB8AC3E}">
        <p14:creationId xmlns:p14="http://schemas.microsoft.com/office/powerpoint/2010/main" val="486728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429000" y="125414"/>
            <a:ext cx="6629400" cy="827087"/>
          </a:xfrm>
        </p:spPr>
        <p:txBody>
          <a:bodyPr/>
          <a:lstStyle/>
          <a:p>
            <a:pPr eaLnBrk="1" hangingPunct="1"/>
            <a:r>
              <a:rPr lang="en-US" altLang="en-US" dirty="0">
                <a:latin typeface="Corbel" panose="020B0503020204020204" pitchFamily="34" charset="0"/>
              </a:rPr>
              <a:t>Or go to the WTO member page </a:t>
            </a:r>
          </a:p>
        </p:txBody>
      </p:sp>
      <p:sp>
        <p:nvSpPr>
          <p:cNvPr id="6" name="Rectangle 5">
            <a:extLst>
              <a:ext uri="{FF2B5EF4-FFF2-40B4-BE49-F238E27FC236}">
                <a16:creationId xmlns:a16="http://schemas.microsoft.com/office/drawing/2014/main" id="{859D0624-DFAF-4FD6-8DD7-888256338A85}"/>
              </a:ext>
            </a:extLst>
          </p:cNvPr>
          <p:cNvSpPr/>
          <p:nvPr/>
        </p:nvSpPr>
        <p:spPr>
          <a:xfrm>
            <a:off x="32663" y="5715000"/>
            <a:ext cx="2286000" cy="923330"/>
          </a:xfrm>
          <a:prstGeom prst="rect">
            <a:avLst/>
          </a:prstGeom>
        </p:spPr>
        <p:txBody>
          <a:bodyPr wrap="square">
            <a:spAutoFit/>
          </a:bodyPr>
          <a:lstStyle/>
          <a:p>
            <a:pPr eaLnBrk="0" fontAlgn="base" hangingPunct="0">
              <a:spcBef>
                <a:spcPct val="0"/>
              </a:spcBef>
              <a:spcAft>
                <a:spcPct val="0"/>
              </a:spcAft>
            </a:pPr>
            <a:r>
              <a:rPr lang="en-US" dirty="0">
                <a:solidFill>
                  <a:srgbClr val="0000FF"/>
                </a:solidFill>
                <a:latin typeface="Corbel" panose="020B0503020204020204" pitchFamily="34" charset="0"/>
              </a:rPr>
              <a:t>https://www.wto.org/english/thewto_e/countries_e/brazil_e.htm</a:t>
            </a:r>
          </a:p>
        </p:txBody>
      </p:sp>
      <p:pic>
        <p:nvPicPr>
          <p:cNvPr id="2" name="Picture 1"/>
          <p:cNvPicPr>
            <a:picLocks noChangeAspect="1"/>
          </p:cNvPicPr>
          <p:nvPr/>
        </p:nvPicPr>
        <p:blipFill>
          <a:blip r:embed="rId3"/>
          <a:stretch>
            <a:fillRect/>
          </a:stretch>
        </p:blipFill>
        <p:spPr>
          <a:xfrm>
            <a:off x="2699664" y="1066800"/>
            <a:ext cx="6111785" cy="5781228"/>
          </a:xfrm>
          <a:prstGeom prst="rect">
            <a:avLst/>
          </a:prstGeom>
        </p:spPr>
      </p:pic>
      <p:sp>
        <p:nvSpPr>
          <p:cNvPr id="10" name="Rectangle 9"/>
          <p:cNvSpPr/>
          <p:nvPr/>
        </p:nvSpPr>
        <p:spPr>
          <a:xfrm flipV="1">
            <a:off x="4604663" y="6324600"/>
            <a:ext cx="3352800" cy="381000"/>
          </a:xfrm>
          <a:prstGeom prst="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latin typeface="Arial"/>
            </a:endParaRPr>
          </a:p>
        </p:txBody>
      </p:sp>
    </p:spTree>
    <p:extLst>
      <p:ext uri="{BB962C8B-B14F-4D97-AF65-F5344CB8AC3E}">
        <p14:creationId xmlns:p14="http://schemas.microsoft.com/office/powerpoint/2010/main" val="2540628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817916" y="97969"/>
            <a:ext cx="10417628" cy="830997"/>
          </a:xfrm>
          <a:prstGeom prst="rect">
            <a:avLst/>
          </a:prstGeom>
        </p:spPr>
        <p:txBody>
          <a:bodyPr wrap="square">
            <a:spAutoFit/>
          </a:bodyPr>
          <a:lstStyle/>
          <a:p>
            <a:pPr lvl="0">
              <a:defRPr/>
            </a:pPr>
            <a:r>
              <a:rPr lang="en-US" sz="2400" dirty="0">
                <a:solidFill>
                  <a:srgbClr val="0000FF"/>
                </a:solidFill>
                <a:latin typeface="Corbel" panose="020B0503020204020204" pitchFamily="34" charset="0"/>
              </a:rPr>
              <a:t>World Tariff Profiles: https://www.wto.org/english/res_e/publications_e/world_tariff_profiles20_e.htm </a:t>
            </a:r>
          </a:p>
        </p:txBody>
      </p:sp>
      <p:pic>
        <p:nvPicPr>
          <p:cNvPr id="2" name="Picture 1">
            <a:extLst>
              <a:ext uri="{FF2B5EF4-FFF2-40B4-BE49-F238E27FC236}">
                <a16:creationId xmlns:a16="http://schemas.microsoft.com/office/drawing/2014/main" id="{A5207C31-C758-D4BD-D4F9-DE8E43E08D9C}"/>
              </a:ext>
            </a:extLst>
          </p:cNvPr>
          <p:cNvPicPr>
            <a:picLocks noChangeAspect="1"/>
          </p:cNvPicPr>
          <p:nvPr/>
        </p:nvPicPr>
        <p:blipFill>
          <a:blip r:embed="rId2"/>
          <a:stretch>
            <a:fillRect/>
          </a:stretch>
        </p:blipFill>
        <p:spPr>
          <a:xfrm>
            <a:off x="638170" y="1814741"/>
            <a:ext cx="3167778" cy="4466049"/>
          </a:xfrm>
          <a:prstGeom prst="rect">
            <a:avLst/>
          </a:prstGeom>
        </p:spPr>
      </p:pic>
      <p:pic>
        <p:nvPicPr>
          <p:cNvPr id="4" name="Picture 3">
            <a:extLst>
              <a:ext uri="{FF2B5EF4-FFF2-40B4-BE49-F238E27FC236}">
                <a16:creationId xmlns:a16="http://schemas.microsoft.com/office/drawing/2014/main" id="{A0B655AE-05C4-982D-4A15-B11E6A13A84A}"/>
              </a:ext>
            </a:extLst>
          </p:cNvPr>
          <p:cNvPicPr>
            <a:picLocks noChangeAspect="1"/>
          </p:cNvPicPr>
          <p:nvPr/>
        </p:nvPicPr>
        <p:blipFill>
          <a:blip r:embed="rId3"/>
          <a:stretch>
            <a:fillRect/>
          </a:stretch>
        </p:blipFill>
        <p:spPr>
          <a:xfrm>
            <a:off x="7963839" y="1815138"/>
            <a:ext cx="3167779" cy="4395802"/>
          </a:xfrm>
          <a:prstGeom prst="rect">
            <a:avLst/>
          </a:prstGeom>
          <a:ln>
            <a:solidFill>
              <a:srgbClr val="000000"/>
            </a:solidFill>
          </a:ln>
        </p:spPr>
      </p:pic>
      <p:pic>
        <p:nvPicPr>
          <p:cNvPr id="8" name="Picture 7">
            <a:extLst>
              <a:ext uri="{FF2B5EF4-FFF2-40B4-BE49-F238E27FC236}">
                <a16:creationId xmlns:a16="http://schemas.microsoft.com/office/drawing/2014/main" id="{BA378067-2C29-047A-396E-27BE15EE9484}"/>
              </a:ext>
            </a:extLst>
          </p:cNvPr>
          <p:cNvPicPr>
            <a:picLocks noChangeAspect="1"/>
          </p:cNvPicPr>
          <p:nvPr/>
        </p:nvPicPr>
        <p:blipFill>
          <a:blip r:embed="rId4"/>
          <a:stretch>
            <a:fillRect/>
          </a:stretch>
        </p:blipFill>
        <p:spPr>
          <a:xfrm>
            <a:off x="4426841" y="1815138"/>
            <a:ext cx="3146171" cy="4465652"/>
          </a:xfrm>
          <a:prstGeom prst="rect">
            <a:avLst/>
          </a:prstGeom>
          <a:ln>
            <a:solidFill>
              <a:srgbClr val="000000"/>
            </a:solidFill>
          </a:ln>
        </p:spPr>
      </p:pic>
      <p:sp>
        <p:nvSpPr>
          <p:cNvPr id="9" name="Rectangle 8">
            <a:extLst>
              <a:ext uri="{FF2B5EF4-FFF2-40B4-BE49-F238E27FC236}">
                <a16:creationId xmlns:a16="http://schemas.microsoft.com/office/drawing/2014/main" id="{0FEE0A53-4B85-4846-8A7C-5AEBFF19DFFB}"/>
              </a:ext>
            </a:extLst>
          </p:cNvPr>
          <p:cNvSpPr/>
          <p:nvPr/>
        </p:nvSpPr>
        <p:spPr bwMode="auto">
          <a:xfrm>
            <a:off x="3204465" y="2411709"/>
            <a:ext cx="5870175" cy="2127241"/>
          </a:xfrm>
          <a:prstGeom prst="rect">
            <a:avLst/>
          </a:prstGeom>
          <a:solidFill>
            <a:schemeClr val="accent2"/>
          </a:solidFill>
          <a:ln w="12700" cap="sq" cmpd="sng" algn="ctr">
            <a:solidFill>
              <a:schemeClr val="tx1"/>
            </a:solidFill>
            <a:prstDash val="solid"/>
            <a:round/>
            <a:headEnd type="none" w="sm" len="sm"/>
            <a:tailEnd type="none" w="sm" len="sm"/>
          </a:ln>
          <a:effectLst/>
        </p:spPr>
        <p:txBody>
          <a:bodyPr wrap="none"/>
          <a:lstStyle/>
          <a:p>
            <a:pPr>
              <a:defRPr/>
            </a:pPr>
            <a:endParaRPr lang="en-US" dirty="0">
              <a:latin typeface="Calibri" panose="020F0502020204030204" pitchFamily="34" charset="0"/>
            </a:endParaRPr>
          </a:p>
        </p:txBody>
      </p:sp>
      <p:sp>
        <p:nvSpPr>
          <p:cNvPr id="16" name="TextBox 15">
            <a:extLst>
              <a:ext uri="{FF2B5EF4-FFF2-40B4-BE49-F238E27FC236}">
                <a16:creationId xmlns:a16="http://schemas.microsoft.com/office/drawing/2014/main" id="{9A6A84BC-ACAA-4671-98A8-DC4B050BC838}"/>
              </a:ext>
            </a:extLst>
          </p:cNvPr>
          <p:cNvSpPr txBox="1">
            <a:spLocks noChangeArrowheads="1"/>
          </p:cNvSpPr>
          <p:nvPr/>
        </p:nvSpPr>
        <p:spPr bwMode="auto">
          <a:xfrm>
            <a:off x="3268131" y="2516639"/>
            <a:ext cx="580651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chemeClr val="bg1"/>
                </a:solidFill>
                <a:latin typeface="Calibri" panose="020F0502020204030204" pitchFamily="34" charset="0"/>
              </a:rPr>
              <a:t>The data provide lots of useful detail, and can also be downloaded in Excel format. Note however that these data are at a high level of abstraction and are thus more suited to “big picture” than tactical analysis.</a:t>
            </a:r>
          </a:p>
        </p:txBody>
      </p:sp>
    </p:spTree>
    <p:extLst>
      <p:ext uri="{BB962C8B-B14F-4D97-AF65-F5344CB8AC3E}">
        <p14:creationId xmlns:p14="http://schemas.microsoft.com/office/powerpoint/2010/main" val="326822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101283-B3A6-4093-81DB-800513555575}"/>
              </a:ext>
            </a:extLst>
          </p:cNvPr>
          <p:cNvSpPr/>
          <p:nvPr/>
        </p:nvSpPr>
        <p:spPr>
          <a:xfrm>
            <a:off x="4635375" y="1683565"/>
            <a:ext cx="6690510" cy="1446550"/>
          </a:xfrm>
          <a:prstGeom prst="rect">
            <a:avLst/>
          </a:prstGeom>
        </p:spPr>
        <p:txBody>
          <a:bodyPr wrap="square">
            <a:spAutoFit/>
          </a:bodyPr>
          <a:lstStyle/>
          <a:p>
            <a:pPr lvl="0" algn="ctr">
              <a:defRPr/>
            </a:pPr>
            <a:r>
              <a:rPr lang="en-US" sz="4400" b="1" dirty="0">
                <a:solidFill>
                  <a:srgbClr val="000000"/>
                </a:solidFill>
                <a:latin typeface="Corbel" panose="020B0503020204020204" pitchFamily="34" charset="0"/>
              </a:rPr>
              <a:t>Dealing with </a:t>
            </a:r>
            <a:r>
              <a:rPr lang="en-US" sz="4400" b="1" i="1" dirty="0">
                <a:solidFill>
                  <a:srgbClr val="000000"/>
                </a:solidFill>
                <a:latin typeface="Corbel" panose="020B0503020204020204" pitchFamily="34" charset="0"/>
              </a:rPr>
              <a:t>Ad Valorem </a:t>
            </a:r>
            <a:r>
              <a:rPr lang="en-US" sz="4400" b="1" dirty="0">
                <a:solidFill>
                  <a:srgbClr val="000000"/>
                </a:solidFill>
                <a:latin typeface="Corbel" panose="020B0503020204020204" pitchFamily="34" charset="0"/>
              </a:rPr>
              <a:t>Equivalents (AVEs)</a:t>
            </a:r>
          </a:p>
        </p:txBody>
      </p:sp>
    </p:spTree>
    <p:extLst>
      <p:ext uri="{BB962C8B-B14F-4D97-AF65-F5344CB8AC3E}">
        <p14:creationId xmlns:p14="http://schemas.microsoft.com/office/powerpoint/2010/main" val="3611677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344613"/>
            <a:ext cx="6983413"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Oval 5"/>
          <p:cNvSpPr>
            <a:spLocks noChangeArrowheads="1"/>
          </p:cNvSpPr>
          <p:nvPr/>
        </p:nvSpPr>
        <p:spPr bwMode="auto">
          <a:xfrm>
            <a:off x="6418263" y="2620963"/>
            <a:ext cx="762000" cy="582612"/>
          </a:xfrm>
          <a:prstGeom prst="ellipse">
            <a:avLst/>
          </a:pr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US" altLang="en-US" sz="1800">
              <a:solidFill>
                <a:srgbClr val="000000"/>
              </a:solidFill>
              <a:latin typeface="Corbel" panose="020B0503020204020204" pitchFamily="34" charset="0"/>
            </a:endParaRPr>
          </a:p>
        </p:txBody>
      </p:sp>
      <p:pic>
        <p:nvPicPr>
          <p:cNvPr id="563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16" y="3870326"/>
            <a:ext cx="76962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Oval 5"/>
          <p:cNvSpPr>
            <a:spLocks noChangeArrowheads="1"/>
          </p:cNvSpPr>
          <p:nvPr/>
        </p:nvSpPr>
        <p:spPr bwMode="auto">
          <a:xfrm>
            <a:off x="5460316" y="5575301"/>
            <a:ext cx="762000" cy="582613"/>
          </a:xfrm>
          <a:prstGeom prst="ellipse">
            <a:avLst/>
          </a:prstGeom>
          <a:noFill/>
          <a:ln w="5715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US" altLang="en-US" sz="1800">
              <a:solidFill>
                <a:srgbClr val="000000"/>
              </a:solidFill>
              <a:latin typeface="Corbel" panose="020B0503020204020204" pitchFamily="34" charset="0"/>
            </a:endParaRPr>
          </a:p>
        </p:txBody>
      </p:sp>
      <p:sp>
        <p:nvSpPr>
          <p:cNvPr id="8" name="Rectangle 7"/>
          <p:cNvSpPr/>
          <p:nvPr/>
        </p:nvSpPr>
        <p:spPr bwMode="auto">
          <a:xfrm>
            <a:off x="7086600" y="1390650"/>
            <a:ext cx="1714500" cy="28575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Corbel" panose="020B0503020204020204" pitchFamily="34" charset="0"/>
            </a:endParaRPr>
          </a:p>
        </p:txBody>
      </p:sp>
      <p:sp>
        <p:nvSpPr>
          <p:cNvPr id="9" name="Rectangle 8"/>
          <p:cNvSpPr/>
          <p:nvPr/>
        </p:nvSpPr>
        <p:spPr bwMode="auto">
          <a:xfrm>
            <a:off x="5900053" y="3944938"/>
            <a:ext cx="1714500" cy="28575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Corbel" panose="020B0503020204020204" pitchFamily="34" charset="0"/>
            </a:endParaRPr>
          </a:p>
        </p:txBody>
      </p:sp>
      <p:sp>
        <p:nvSpPr>
          <p:cNvPr id="11" name="Rectangle 10">
            <a:extLst>
              <a:ext uri="{FF2B5EF4-FFF2-40B4-BE49-F238E27FC236}">
                <a16:creationId xmlns:a16="http://schemas.microsoft.com/office/drawing/2014/main" id="{1D101283-B3A6-4093-81DB-800513555575}"/>
              </a:ext>
            </a:extLst>
          </p:cNvPr>
          <p:cNvSpPr/>
          <p:nvPr/>
        </p:nvSpPr>
        <p:spPr>
          <a:xfrm>
            <a:off x="2031937" y="163286"/>
            <a:ext cx="9375578" cy="584775"/>
          </a:xfrm>
          <a:prstGeom prst="rect">
            <a:avLst/>
          </a:prstGeom>
        </p:spPr>
        <p:txBody>
          <a:bodyPr wrap="square">
            <a:spAutoFit/>
          </a:bodyPr>
          <a:lstStyle/>
          <a:p>
            <a:pPr lvl="0">
              <a:defRPr/>
            </a:pPr>
            <a:r>
              <a:rPr lang="en-US" sz="3200" b="1" dirty="0">
                <a:solidFill>
                  <a:srgbClr val="000000"/>
                </a:solidFill>
                <a:latin typeface="Corbel" panose="020B0503020204020204" pitchFamily="34" charset="0"/>
              </a:rPr>
              <a:t>A Core Skill: Calculate an </a:t>
            </a:r>
            <a:r>
              <a:rPr lang="en-US" sz="3200" b="1" i="1" dirty="0">
                <a:solidFill>
                  <a:srgbClr val="000000"/>
                </a:solidFill>
                <a:latin typeface="Corbel" panose="020B0503020204020204" pitchFamily="34" charset="0"/>
              </a:rPr>
              <a:t>Ad Valorem </a:t>
            </a:r>
            <a:r>
              <a:rPr lang="en-US" sz="3200" b="1" dirty="0">
                <a:solidFill>
                  <a:srgbClr val="000000"/>
                </a:solidFill>
                <a:latin typeface="Corbel" panose="020B0503020204020204" pitchFamily="34" charset="0"/>
              </a:rPr>
              <a:t>Equivalent</a:t>
            </a:r>
          </a:p>
        </p:txBody>
      </p:sp>
      <p:sp>
        <p:nvSpPr>
          <p:cNvPr id="12" name="Rectangle 2"/>
          <p:cNvSpPr txBox="1">
            <a:spLocks noChangeArrowheads="1"/>
          </p:cNvSpPr>
          <p:nvPr/>
        </p:nvSpPr>
        <p:spPr>
          <a:xfrm>
            <a:off x="9440184" y="1978819"/>
            <a:ext cx="2346772" cy="827087"/>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2400" kern="0" dirty="0">
                <a:solidFill>
                  <a:srgbClr val="000000"/>
                </a:solidFill>
                <a:latin typeface="Corbel" panose="020B0503020204020204" pitchFamily="34" charset="0"/>
              </a:rPr>
              <a:t>Which of these two items is subject to the higher rate?</a:t>
            </a:r>
            <a:endParaRPr lang="en-US" altLang="en-US" sz="2400" i="1" kern="0" dirty="0">
              <a:solidFill>
                <a:srgbClr val="000000"/>
              </a:solidFill>
              <a:latin typeface="Corbel" panose="020B0503020204020204" pitchFamily="34" charset="0"/>
            </a:endParaRPr>
          </a:p>
        </p:txBody>
      </p:sp>
    </p:spTree>
    <p:extLst>
      <p:ext uri="{BB962C8B-B14F-4D97-AF65-F5344CB8AC3E}">
        <p14:creationId xmlns:p14="http://schemas.microsoft.com/office/powerpoint/2010/main" val="2128506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dirty="0">
                <a:latin typeface="Calibri" panose="020F0502020204030204" pitchFamily="34" charset="0"/>
              </a:rPr>
              <a:t>The problem with specific</a:t>
            </a:r>
            <a:r>
              <a:rPr lang="en-US" altLang="en-US" i="1" dirty="0">
                <a:latin typeface="Calibri" panose="020F0502020204030204" pitchFamily="34" charset="0"/>
              </a:rPr>
              <a:t> </a:t>
            </a:r>
            <a:r>
              <a:rPr lang="en-US" altLang="en-US" dirty="0">
                <a:latin typeface="Calibri" panose="020F0502020204030204" pitchFamily="34" charset="0"/>
              </a:rPr>
              <a:t>tariffs</a:t>
            </a:r>
            <a:endParaRPr lang="en-US" altLang="en-US" i="1" dirty="0">
              <a:latin typeface="Calibri" panose="020F0502020204030204" pitchFamily="34" charset="0"/>
            </a:endParaRPr>
          </a:p>
        </p:txBody>
      </p:sp>
      <p:sp>
        <p:nvSpPr>
          <p:cNvPr id="57347" name="Text Box 4"/>
          <p:cNvSpPr txBox="1">
            <a:spLocks noChangeArrowheads="1"/>
          </p:cNvSpPr>
          <p:nvPr/>
        </p:nvSpPr>
        <p:spPr bwMode="auto">
          <a:xfrm>
            <a:off x="2667000" y="1752600"/>
            <a:ext cx="73914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1200"/>
              </a:spcAft>
              <a:buNone/>
            </a:pPr>
            <a:r>
              <a:rPr lang="en-US" altLang="en-US" sz="3200" dirty="0">
                <a:latin typeface="Calibri" panose="020F0502020204030204" pitchFamily="34" charset="0"/>
              </a:rPr>
              <a:t>The relative significance of a specific tariff is difficult to understand on its own. </a:t>
            </a:r>
          </a:p>
          <a:p>
            <a:pPr>
              <a:spcBef>
                <a:spcPct val="0"/>
              </a:spcBef>
              <a:spcAft>
                <a:spcPts val="1200"/>
              </a:spcAft>
              <a:buNone/>
            </a:pPr>
            <a:r>
              <a:rPr lang="en-US" altLang="en-US" sz="3200" dirty="0">
                <a:latin typeface="Calibri" panose="020F0502020204030204" pitchFamily="34" charset="0"/>
              </a:rPr>
              <a:t>For purposes of comparison, one can calculate an </a:t>
            </a:r>
            <a:r>
              <a:rPr lang="en-US" altLang="en-US" sz="3200" i="1" dirty="0">
                <a:latin typeface="Calibri" panose="020F0502020204030204" pitchFamily="34" charset="0"/>
              </a:rPr>
              <a:t>ad valorem </a:t>
            </a:r>
            <a:r>
              <a:rPr lang="en-US" altLang="en-US" sz="3200" dirty="0">
                <a:latin typeface="Calibri" panose="020F0502020204030204" pitchFamily="34" charset="0"/>
              </a:rPr>
              <a:t>equivalent (AVE) tariff based on average prices. </a:t>
            </a:r>
          </a:p>
        </p:txBody>
      </p:sp>
    </p:spTree>
    <p:extLst>
      <p:ext uri="{BB962C8B-B14F-4D97-AF65-F5344CB8AC3E}">
        <p14:creationId xmlns:p14="http://schemas.microsoft.com/office/powerpoint/2010/main" val="3134303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dirty="0">
                <a:latin typeface="Calibri" panose="020F0502020204030204" pitchFamily="34" charset="0"/>
              </a:rPr>
              <a:t>Why AVEs are worth calculating</a:t>
            </a:r>
            <a:endParaRPr lang="en-US" altLang="en-US" i="1" dirty="0">
              <a:latin typeface="Calibri" panose="020F0502020204030204" pitchFamily="34" charset="0"/>
            </a:endParaRPr>
          </a:p>
        </p:txBody>
      </p:sp>
      <p:sp>
        <p:nvSpPr>
          <p:cNvPr id="59395" name="Text Box 4"/>
          <p:cNvSpPr txBox="1">
            <a:spLocks noChangeArrowheads="1"/>
          </p:cNvSpPr>
          <p:nvPr/>
        </p:nvSpPr>
        <p:spPr bwMode="auto">
          <a:xfrm>
            <a:off x="1921933" y="1946223"/>
            <a:ext cx="901064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1200"/>
              </a:spcAft>
              <a:buNone/>
            </a:pPr>
            <a:r>
              <a:rPr lang="en-US" altLang="en-US" sz="3200" dirty="0">
                <a:latin typeface="Calibri" panose="020F0502020204030204" pitchFamily="34" charset="0"/>
              </a:rPr>
              <a:t>Analysts will often be called upon to identify which products are subject to relatively high tariffs. </a:t>
            </a:r>
          </a:p>
          <a:p>
            <a:pPr>
              <a:spcBef>
                <a:spcPct val="0"/>
              </a:spcBef>
              <a:spcAft>
                <a:spcPts val="1200"/>
              </a:spcAft>
              <a:buNone/>
            </a:pPr>
            <a:r>
              <a:rPr lang="en-US" altLang="en-US" sz="3200" dirty="0">
                <a:latin typeface="Calibri" panose="020F0502020204030204" pitchFamily="34" charset="0"/>
              </a:rPr>
              <a:t>Moreover, this is a necessary step whenever formula cuts are used to reduce or phase down a tariff. </a:t>
            </a:r>
          </a:p>
        </p:txBody>
      </p:sp>
    </p:spTree>
    <p:extLst>
      <p:ext uri="{BB962C8B-B14F-4D97-AF65-F5344CB8AC3E}">
        <p14:creationId xmlns:p14="http://schemas.microsoft.com/office/powerpoint/2010/main" val="2690484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a:latin typeface="Calibri" panose="020F0502020204030204" pitchFamily="34" charset="0"/>
              </a:rPr>
              <a:t>A simple way to calculate AVEs</a:t>
            </a:r>
          </a:p>
        </p:txBody>
      </p:sp>
      <p:sp>
        <p:nvSpPr>
          <p:cNvPr id="63491" name="Rectangle 3"/>
          <p:cNvSpPr>
            <a:spLocks noGrp="1" noChangeArrowheads="1"/>
          </p:cNvSpPr>
          <p:nvPr>
            <p:ph type="body" idx="1"/>
          </p:nvPr>
        </p:nvSpPr>
        <p:spPr>
          <a:xfrm>
            <a:off x="587829" y="990600"/>
            <a:ext cx="10601539" cy="4719638"/>
          </a:xfrm>
        </p:spPr>
        <p:txBody>
          <a:bodyPr/>
          <a:lstStyle/>
          <a:p>
            <a:pPr marL="552450" indent="-552450" eaLnBrk="1" hangingPunct="1">
              <a:buNone/>
            </a:pPr>
            <a:endParaRPr lang="en-US" altLang="en-US" dirty="0">
              <a:latin typeface="Calibri" panose="020F0502020204030204" pitchFamily="34" charset="0"/>
            </a:endParaRPr>
          </a:p>
          <a:p>
            <a:pPr marL="933450" lvl="1" indent="-476250" eaLnBrk="1" hangingPunct="1">
              <a:buNone/>
            </a:pPr>
            <a:r>
              <a:rPr lang="en-US" altLang="en-US" dirty="0">
                <a:latin typeface="Calibri" panose="020F0502020204030204" pitchFamily="34" charset="0"/>
              </a:rPr>
              <a:t>            </a:t>
            </a:r>
            <a:r>
              <a:rPr lang="en-US" altLang="en-US" sz="3600" dirty="0">
                <a:latin typeface="Calibri" panose="020F0502020204030204" pitchFamily="34" charset="0"/>
              </a:rPr>
              <a:t>Tariff rate </a:t>
            </a:r>
          </a:p>
          <a:p>
            <a:pPr marL="933450" lvl="1" indent="-476250" eaLnBrk="1" hangingPunct="1">
              <a:buNone/>
            </a:pPr>
            <a:r>
              <a:rPr lang="en-US" altLang="en-US" sz="3600" dirty="0">
                <a:latin typeface="Calibri" panose="020F0502020204030204" pitchFamily="34" charset="0"/>
              </a:rPr>
              <a:t>         Unit price</a:t>
            </a:r>
          </a:p>
          <a:p>
            <a:pPr marL="738188" lvl="1" indent="-19050" eaLnBrk="1" hangingPunct="1">
              <a:spcBef>
                <a:spcPts val="0"/>
              </a:spcBef>
              <a:buNone/>
            </a:pPr>
            <a:endParaRPr lang="en-US" altLang="en-US" sz="1800" dirty="0">
              <a:latin typeface="Calibri" panose="020F0502020204030204" pitchFamily="34" charset="0"/>
            </a:endParaRPr>
          </a:p>
          <a:p>
            <a:pPr marL="738188" lvl="1" indent="-19050" eaLnBrk="1" hangingPunct="1">
              <a:spcBef>
                <a:spcPts val="0"/>
              </a:spcBef>
              <a:buNone/>
            </a:pPr>
            <a:r>
              <a:rPr lang="en-US" altLang="en-US" sz="3200" dirty="0">
                <a:latin typeface="Calibri" panose="020F0502020204030204" pitchFamily="34" charset="0"/>
              </a:rPr>
              <a:t>As long as they share the same unit, you can use any price (the most recent, an average, a hypothetical one, etc.) when calculating an AVE.</a:t>
            </a:r>
          </a:p>
          <a:p>
            <a:pPr marL="738188" lvl="1" indent="-19050" eaLnBrk="1" hangingPunct="1">
              <a:spcBef>
                <a:spcPts val="0"/>
              </a:spcBef>
              <a:buNone/>
            </a:pPr>
            <a:r>
              <a:rPr lang="en-US" altLang="en-US" sz="3200" dirty="0">
                <a:latin typeface="Calibri" panose="020F0502020204030204" pitchFamily="34" charset="0"/>
              </a:rPr>
              <a:t>(Note that in a negotiation, the choice of method may be critical and can be the subject of extensive bargaining.)</a:t>
            </a:r>
          </a:p>
          <a:p>
            <a:pPr marL="933450" lvl="1" indent="-476250" eaLnBrk="1" hangingPunct="1">
              <a:buNone/>
            </a:pPr>
            <a:endParaRPr lang="en-US" altLang="en-US" sz="1200" dirty="0">
              <a:latin typeface="Calibri" panose="020F0502020204030204" pitchFamily="34" charset="0"/>
            </a:endParaRPr>
          </a:p>
          <a:p>
            <a:pPr marL="933450" lvl="1" indent="-476250" eaLnBrk="1" hangingPunct="1">
              <a:buNone/>
            </a:pPr>
            <a:r>
              <a:rPr lang="en-US" altLang="en-US" sz="3600" dirty="0">
                <a:latin typeface="Calibri" panose="020F0502020204030204" pitchFamily="34" charset="0"/>
              </a:rPr>
              <a:t>     </a:t>
            </a:r>
          </a:p>
        </p:txBody>
      </p:sp>
      <p:sp>
        <p:nvSpPr>
          <p:cNvPr id="63492" name="Line 4"/>
          <p:cNvSpPr>
            <a:spLocks noChangeShapeType="1"/>
          </p:cNvSpPr>
          <p:nvPr/>
        </p:nvSpPr>
        <p:spPr bwMode="auto">
          <a:xfrm>
            <a:off x="1970312" y="2209800"/>
            <a:ext cx="21336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latin typeface="Calibri" panose="020F0502020204030204" pitchFamily="34" charset="0"/>
            </a:endParaRPr>
          </a:p>
        </p:txBody>
      </p:sp>
    </p:spTree>
    <p:extLst>
      <p:ext uri="{BB962C8B-B14F-4D97-AF65-F5344CB8AC3E}">
        <p14:creationId xmlns:p14="http://schemas.microsoft.com/office/powerpoint/2010/main" val="2008455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61381" y="72704"/>
            <a:ext cx="7869238" cy="1143000"/>
          </a:xfrm>
        </p:spPr>
        <p:txBody>
          <a:bodyPr/>
          <a:lstStyle/>
          <a:p>
            <a:pPr eaLnBrk="1" hangingPunct="1"/>
            <a:r>
              <a:rPr lang="en-US" altLang="en-US" dirty="0">
                <a:latin typeface="Calibri" panose="020F0502020204030204" pitchFamily="34" charset="0"/>
              </a:rPr>
              <a:t>Various Commitments Are Scheduled</a:t>
            </a:r>
            <a:endParaRPr lang="en-US" altLang="en-US" i="1" dirty="0">
              <a:latin typeface="Calibri" panose="020F0502020204030204" pitchFamily="34" charset="0"/>
            </a:endParaRPr>
          </a:p>
        </p:txBody>
      </p:sp>
      <p:sp>
        <p:nvSpPr>
          <p:cNvPr id="9219" name="Text Box 3"/>
          <p:cNvSpPr txBox="1">
            <a:spLocks noChangeArrowheads="1"/>
          </p:cNvSpPr>
          <p:nvPr/>
        </p:nvSpPr>
        <p:spPr bwMode="auto">
          <a:xfrm>
            <a:off x="1295400" y="1676400"/>
            <a:ext cx="9067800" cy="462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900">
                <a:solidFill>
                  <a:schemeClr val="tx1"/>
                </a:solidFill>
                <a:latin typeface="Arial" panose="020B0604020202020204" pitchFamily="34" charset="0"/>
              </a:defRPr>
            </a:lvl1pPr>
            <a:lvl2pPr marL="914400" indent="-45720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spcAft>
                <a:spcPct val="20000"/>
              </a:spcAft>
              <a:buFontTx/>
              <a:buChar char="•"/>
            </a:pPr>
            <a:r>
              <a:rPr lang="en-US" altLang="en-US" sz="3200" dirty="0">
                <a:latin typeface="Calibri" panose="020F0502020204030204" pitchFamily="34" charset="0"/>
                <a:cs typeface="Times New Roman" panose="02020603050405020304" pitchFamily="18" charset="0"/>
              </a:rPr>
              <a:t>Tariffs</a:t>
            </a:r>
          </a:p>
          <a:p>
            <a:pPr lvl="1" eaLnBrk="1" hangingPunct="1">
              <a:spcBef>
                <a:spcPct val="0"/>
              </a:spcBef>
              <a:spcAft>
                <a:spcPct val="20000"/>
              </a:spcAft>
              <a:buFontTx/>
              <a:buChar char="•"/>
            </a:pPr>
            <a:r>
              <a:rPr lang="en-US" altLang="en-US" sz="3200" dirty="0">
                <a:latin typeface="Calibri" panose="020F0502020204030204" pitchFamily="34" charset="0"/>
                <a:cs typeface="Times New Roman" panose="02020603050405020304" pitchFamily="18" charset="0"/>
              </a:rPr>
              <a:t>Other duties and charges</a:t>
            </a:r>
          </a:p>
          <a:p>
            <a:pPr lvl="1" eaLnBrk="1" hangingPunct="1">
              <a:spcBef>
                <a:spcPct val="0"/>
              </a:spcBef>
              <a:spcAft>
                <a:spcPct val="20000"/>
              </a:spcAft>
              <a:buFontTx/>
              <a:buChar char="•"/>
            </a:pPr>
            <a:r>
              <a:rPr lang="en-US" altLang="en-US" sz="3200" dirty="0">
                <a:latin typeface="Calibri" panose="020F0502020204030204" pitchFamily="34" charset="0"/>
                <a:cs typeface="Times New Roman" panose="02020603050405020304" pitchFamily="18" charset="0"/>
              </a:rPr>
              <a:t>Services commitments in positive-list agreements such as GATS</a:t>
            </a:r>
          </a:p>
          <a:p>
            <a:pPr lvl="1" eaLnBrk="1" hangingPunct="1">
              <a:spcBef>
                <a:spcPct val="0"/>
              </a:spcBef>
              <a:spcAft>
                <a:spcPct val="20000"/>
              </a:spcAft>
              <a:buFontTx/>
              <a:buChar char="•"/>
            </a:pPr>
            <a:r>
              <a:rPr lang="en-US" altLang="en-US" sz="3200" dirty="0">
                <a:latin typeface="Calibri" panose="020F0502020204030204" pitchFamily="34" charset="0"/>
                <a:cs typeface="Times New Roman" panose="02020603050405020304" pitchFamily="18" charset="0"/>
              </a:rPr>
              <a:t>Exceptions (e.g., laws that are “grand-fathered”)</a:t>
            </a:r>
          </a:p>
          <a:p>
            <a:pPr lvl="1" eaLnBrk="1" hangingPunct="1">
              <a:spcBef>
                <a:spcPct val="0"/>
              </a:spcBef>
              <a:spcAft>
                <a:spcPct val="20000"/>
              </a:spcAft>
              <a:buFontTx/>
              <a:buChar char="•"/>
            </a:pPr>
            <a:r>
              <a:rPr lang="en-US" altLang="en-US" sz="3200" dirty="0">
                <a:latin typeface="Calibri" panose="020F0502020204030204" pitchFamily="34" charset="0"/>
                <a:cs typeface="Times New Roman" panose="02020603050405020304" pitchFamily="18" charset="0"/>
              </a:rPr>
              <a:t>Export subsidies</a:t>
            </a:r>
          </a:p>
          <a:p>
            <a:pPr lvl="1" eaLnBrk="1" hangingPunct="1">
              <a:spcBef>
                <a:spcPct val="0"/>
              </a:spcBef>
              <a:spcAft>
                <a:spcPct val="20000"/>
              </a:spcAft>
              <a:buFontTx/>
              <a:buChar char="•"/>
            </a:pPr>
            <a:endParaRPr lang="en-US" altLang="en-US" sz="3200" dirty="0">
              <a:latin typeface="Calibri" panose="020F0502020204030204" pitchFamily="34" charset="0"/>
              <a:cs typeface="Times New Roman" panose="02020603050405020304" pitchFamily="18" charset="0"/>
            </a:endParaRPr>
          </a:p>
          <a:p>
            <a:pPr lvl="1" eaLnBrk="1" hangingPunct="1">
              <a:spcBef>
                <a:spcPct val="0"/>
              </a:spcBef>
              <a:spcAft>
                <a:spcPct val="20000"/>
              </a:spcAft>
              <a:buFontTx/>
              <a:buChar char="•"/>
            </a:pPr>
            <a:endParaRPr lang="en-US" altLang="en-US" sz="3200" dirty="0">
              <a:latin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068642" y="234715"/>
            <a:ext cx="1012335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sz="2800" kern="0" dirty="0">
                <a:latin typeface="Calibri" panose="020F0502020204030204" pitchFamily="34" charset="0"/>
              </a:rPr>
              <a:t>Suppose that the average price of Brazilian FCOJ is 29.4¢ per liter</a:t>
            </a:r>
            <a:endParaRPr lang="en-US" sz="2800" i="1" kern="0" dirty="0">
              <a:latin typeface="Calibri" panose="020F0502020204030204" pitchFamily="34" charset="0"/>
            </a:endParaRPr>
          </a:p>
        </p:txBody>
      </p:sp>
      <p:sp>
        <p:nvSpPr>
          <p:cNvPr id="65539" name="Rectangle 3"/>
          <p:cNvSpPr>
            <a:spLocks noChangeArrowheads="1"/>
          </p:cNvSpPr>
          <p:nvPr/>
        </p:nvSpPr>
        <p:spPr bwMode="auto">
          <a:xfrm>
            <a:off x="2514600" y="1447801"/>
            <a:ext cx="685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900">
                <a:solidFill>
                  <a:schemeClr val="tx1"/>
                </a:solidFill>
                <a:latin typeface="Arial" panose="020B0604020202020204" pitchFamily="34" charset="0"/>
              </a:defRPr>
            </a:lvl1pPr>
            <a:lvl2pPr marL="933450" indent="-4762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36550" lvl="1" indent="0">
              <a:spcBef>
                <a:spcPct val="0"/>
              </a:spcBef>
              <a:buNone/>
            </a:pPr>
            <a:r>
              <a:rPr lang="en-US" altLang="en-US" sz="3600" dirty="0">
                <a:latin typeface="Calibri" panose="020F0502020204030204" pitchFamily="34" charset="0"/>
              </a:rPr>
              <a:t>The simple formula is the tariff rate divided by the price.</a:t>
            </a:r>
          </a:p>
        </p:txBody>
      </p:sp>
    </p:spTree>
    <p:extLst>
      <p:ext uri="{BB962C8B-B14F-4D97-AF65-F5344CB8AC3E}">
        <p14:creationId xmlns:p14="http://schemas.microsoft.com/office/powerpoint/2010/main" val="2783585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ChangeArrowheads="1"/>
          </p:cNvSpPr>
          <p:nvPr/>
        </p:nvSpPr>
        <p:spPr bwMode="auto">
          <a:xfrm>
            <a:off x="2895600" y="3008314"/>
            <a:ext cx="6477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900">
                <a:solidFill>
                  <a:schemeClr val="tx1"/>
                </a:solidFill>
                <a:latin typeface="Arial" panose="020B0604020202020204" pitchFamily="34" charset="0"/>
              </a:defRPr>
            </a:lvl1pPr>
            <a:lvl2pPr marL="933450" indent="-4762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 typeface="Wingdings" panose="05000000000000000000" pitchFamily="2" charset="2"/>
              <a:buNone/>
            </a:pPr>
            <a:r>
              <a:rPr lang="en-US" altLang="en-US" sz="2800">
                <a:latin typeface="Calibri" panose="020F0502020204030204" pitchFamily="34" charset="0"/>
              </a:rPr>
              <a:t> Tariff                </a:t>
            </a:r>
          </a:p>
          <a:p>
            <a:pPr lvl="1" eaLnBrk="1" hangingPunct="1">
              <a:spcBef>
                <a:spcPct val="0"/>
              </a:spcBef>
              <a:buFont typeface="Wingdings" panose="05000000000000000000" pitchFamily="2" charset="2"/>
              <a:buNone/>
            </a:pPr>
            <a:r>
              <a:rPr lang="en-US" altLang="en-US" sz="2800">
                <a:latin typeface="Calibri" panose="020F0502020204030204" pitchFamily="34" charset="0"/>
              </a:rPr>
              <a:t> Price           </a:t>
            </a:r>
            <a:r>
              <a:rPr lang="en-US" altLang="en-US" sz="1800">
                <a:latin typeface="Calibri" panose="020F0502020204030204" pitchFamily="34" charset="0"/>
              </a:rPr>
              <a:t>  </a:t>
            </a:r>
            <a:endParaRPr lang="en-US" altLang="en-US" sz="2800">
              <a:latin typeface="Calibri" panose="020F0502020204030204" pitchFamily="34" charset="0"/>
            </a:endParaRPr>
          </a:p>
        </p:txBody>
      </p:sp>
      <p:cxnSp>
        <p:nvCxnSpPr>
          <p:cNvPr id="66564" name="Straight Connector 5"/>
          <p:cNvCxnSpPr>
            <a:cxnSpLocks noChangeShapeType="1"/>
          </p:cNvCxnSpPr>
          <p:nvPr/>
        </p:nvCxnSpPr>
        <p:spPr bwMode="auto">
          <a:xfrm>
            <a:off x="5486400" y="3502025"/>
            <a:ext cx="9906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565" name="Straight Connector 9"/>
          <p:cNvCxnSpPr>
            <a:cxnSpLocks noChangeShapeType="1"/>
          </p:cNvCxnSpPr>
          <p:nvPr/>
        </p:nvCxnSpPr>
        <p:spPr bwMode="auto">
          <a:xfrm>
            <a:off x="3446463" y="3500438"/>
            <a:ext cx="9906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566" name="Straight Connector 9"/>
          <p:cNvCxnSpPr>
            <a:cxnSpLocks noChangeShapeType="1"/>
          </p:cNvCxnSpPr>
          <p:nvPr/>
        </p:nvCxnSpPr>
        <p:spPr bwMode="auto">
          <a:xfrm>
            <a:off x="4818063" y="35766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6567" name="Straight Connector 9"/>
          <p:cNvCxnSpPr>
            <a:cxnSpLocks noChangeShapeType="1"/>
          </p:cNvCxnSpPr>
          <p:nvPr/>
        </p:nvCxnSpPr>
        <p:spPr bwMode="auto">
          <a:xfrm>
            <a:off x="4818063" y="34242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0" name="Rectangle 3">
            <a:extLst>
              <a:ext uri="{FF2B5EF4-FFF2-40B4-BE49-F238E27FC236}">
                <a16:creationId xmlns:a16="http://schemas.microsoft.com/office/drawing/2014/main" id="{7B908EA8-9CC9-4C1E-8B8F-1CBD2CB5069D}"/>
              </a:ext>
            </a:extLst>
          </p:cNvPr>
          <p:cNvSpPr>
            <a:spLocks noChangeArrowheads="1"/>
          </p:cNvSpPr>
          <p:nvPr/>
        </p:nvSpPr>
        <p:spPr bwMode="auto">
          <a:xfrm>
            <a:off x="2514600" y="1447801"/>
            <a:ext cx="685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900">
                <a:solidFill>
                  <a:schemeClr val="tx1"/>
                </a:solidFill>
                <a:latin typeface="Arial" panose="020B0604020202020204" pitchFamily="34" charset="0"/>
              </a:defRPr>
            </a:lvl1pPr>
            <a:lvl2pPr marL="933450" indent="-4762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36550" lvl="1" indent="0">
              <a:spcBef>
                <a:spcPct val="0"/>
              </a:spcBef>
              <a:buNone/>
            </a:pPr>
            <a:r>
              <a:rPr lang="en-US" altLang="en-US" sz="3600" dirty="0">
                <a:latin typeface="Calibri" panose="020F0502020204030204" pitchFamily="34" charset="0"/>
              </a:rPr>
              <a:t>The simple formula is the tariff rate divided by the price.</a:t>
            </a:r>
          </a:p>
        </p:txBody>
      </p:sp>
      <p:sp>
        <p:nvSpPr>
          <p:cNvPr id="13" name="Rectangle 2">
            <a:extLst>
              <a:ext uri="{FF2B5EF4-FFF2-40B4-BE49-F238E27FC236}">
                <a16:creationId xmlns:a16="http://schemas.microsoft.com/office/drawing/2014/main" id="{B65B2EB1-19D5-4B99-BBFD-053247F6FC53}"/>
              </a:ext>
            </a:extLst>
          </p:cNvPr>
          <p:cNvSpPr txBox="1">
            <a:spLocks noChangeArrowheads="1"/>
          </p:cNvSpPr>
          <p:nvPr/>
        </p:nvSpPr>
        <p:spPr>
          <a:xfrm>
            <a:off x="2068642" y="234715"/>
            <a:ext cx="1012335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sz="2800" kern="0" dirty="0">
                <a:latin typeface="Calibri" panose="020F0502020204030204" pitchFamily="34" charset="0"/>
              </a:rPr>
              <a:t>Suppose that the average price of Brazilian FCOJ is 29.4¢ per liter</a:t>
            </a:r>
            <a:endParaRPr lang="en-US" sz="2800" i="1" kern="0" dirty="0">
              <a:latin typeface="Calibri" panose="020F0502020204030204" pitchFamily="34" charset="0"/>
            </a:endParaRPr>
          </a:p>
        </p:txBody>
      </p:sp>
    </p:spTree>
    <p:extLst>
      <p:ext uri="{BB962C8B-B14F-4D97-AF65-F5344CB8AC3E}">
        <p14:creationId xmlns:p14="http://schemas.microsoft.com/office/powerpoint/2010/main" val="2068620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2895600" y="3008314"/>
            <a:ext cx="6477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900">
                <a:solidFill>
                  <a:schemeClr val="tx1"/>
                </a:solidFill>
                <a:latin typeface="Arial" panose="020B0604020202020204" pitchFamily="34" charset="0"/>
              </a:defRPr>
            </a:lvl1pPr>
            <a:lvl2pPr marL="933450" indent="-4762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 typeface="Wingdings" panose="05000000000000000000" pitchFamily="2" charset="2"/>
              <a:buNone/>
            </a:pPr>
            <a:r>
              <a:rPr lang="en-US" altLang="en-US" sz="2800" dirty="0">
                <a:latin typeface="Calibri" panose="020F0502020204030204" pitchFamily="34" charset="0"/>
              </a:rPr>
              <a:t> Tariff             7.85¢   </a:t>
            </a:r>
          </a:p>
          <a:p>
            <a:pPr lvl="1" eaLnBrk="1" hangingPunct="1">
              <a:spcBef>
                <a:spcPct val="0"/>
              </a:spcBef>
              <a:buFont typeface="Wingdings" panose="05000000000000000000" pitchFamily="2" charset="2"/>
              <a:buNone/>
            </a:pPr>
            <a:r>
              <a:rPr lang="en-US" altLang="en-US" sz="2800" dirty="0">
                <a:latin typeface="Calibri" panose="020F0502020204030204" pitchFamily="34" charset="0"/>
              </a:rPr>
              <a:t> Price           </a:t>
            </a:r>
            <a:r>
              <a:rPr lang="en-US" altLang="en-US" sz="1800" dirty="0">
                <a:latin typeface="Calibri" panose="020F0502020204030204" pitchFamily="34" charset="0"/>
              </a:rPr>
              <a:t>   </a:t>
            </a:r>
            <a:r>
              <a:rPr lang="en-US" altLang="en-US" sz="2800" dirty="0">
                <a:latin typeface="Calibri" panose="020F0502020204030204" pitchFamily="34" charset="0"/>
              </a:rPr>
              <a:t>29.4¢</a:t>
            </a:r>
          </a:p>
        </p:txBody>
      </p:sp>
      <p:cxnSp>
        <p:nvCxnSpPr>
          <p:cNvPr id="67588" name="Straight Connector 5"/>
          <p:cNvCxnSpPr>
            <a:cxnSpLocks noChangeShapeType="1"/>
          </p:cNvCxnSpPr>
          <p:nvPr/>
        </p:nvCxnSpPr>
        <p:spPr bwMode="auto">
          <a:xfrm>
            <a:off x="5181600" y="3502025"/>
            <a:ext cx="9906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589" name="Straight Connector 7"/>
          <p:cNvCxnSpPr>
            <a:cxnSpLocks noChangeShapeType="1"/>
          </p:cNvCxnSpPr>
          <p:nvPr/>
        </p:nvCxnSpPr>
        <p:spPr bwMode="auto">
          <a:xfrm>
            <a:off x="6864350" y="34242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590" name="Straight Connector 9"/>
          <p:cNvCxnSpPr>
            <a:cxnSpLocks noChangeShapeType="1"/>
          </p:cNvCxnSpPr>
          <p:nvPr/>
        </p:nvCxnSpPr>
        <p:spPr bwMode="auto">
          <a:xfrm>
            <a:off x="6864350" y="35766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591" name="Straight Connector 9"/>
          <p:cNvCxnSpPr>
            <a:cxnSpLocks noChangeShapeType="1"/>
          </p:cNvCxnSpPr>
          <p:nvPr/>
        </p:nvCxnSpPr>
        <p:spPr bwMode="auto">
          <a:xfrm>
            <a:off x="3352800" y="3500438"/>
            <a:ext cx="9906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592" name="Straight Connector 9"/>
          <p:cNvCxnSpPr>
            <a:cxnSpLocks noChangeShapeType="1"/>
          </p:cNvCxnSpPr>
          <p:nvPr/>
        </p:nvCxnSpPr>
        <p:spPr bwMode="auto">
          <a:xfrm>
            <a:off x="4648200" y="35766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593" name="Straight Connector 9"/>
          <p:cNvCxnSpPr>
            <a:cxnSpLocks noChangeShapeType="1"/>
          </p:cNvCxnSpPr>
          <p:nvPr/>
        </p:nvCxnSpPr>
        <p:spPr bwMode="auto">
          <a:xfrm>
            <a:off x="4648200" y="34242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3962401"/>
            <a:ext cx="1927964" cy="273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a:extLst>
              <a:ext uri="{FF2B5EF4-FFF2-40B4-BE49-F238E27FC236}">
                <a16:creationId xmlns:a16="http://schemas.microsoft.com/office/drawing/2014/main" id="{387B4793-4D87-4B9E-A2DE-1289E7C7506F}"/>
              </a:ext>
            </a:extLst>
          </p:cNvPr>
          <p:cNvSpPr>
            <a:spLocks noChangeArrowheads="1"/>
          </p:cNvSpPr>
          <p:nvPr/>
        </p:nvSpPr>
        <p:spPr bwMode="auto">
          <a:xfrm>
            <a:off x="2514600" y="1447801"/>
            <a:ext cx="685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900">
                <a:solidFill>
                  <a:schemeClr val="tx1"/>
                </a:solidFill>
                <a:latin typeface="Arial" panose="020B0604020202020204" pitchFamily="34" charset="0"/>
              </a:defRPr>
            </a:lvl1pPr>
            <a:lvl2pPr marL="933450" indent="-4762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36550" lvl="1" indent="0">
              <a:spcBef>
                <a:spcPct val="0"/>
              </a:spcBef>
              <a:buNone/>
            </a:pPr>
            <a:r>
              <a:rPr lang="en-US" altLang="en-US" sz="3600" dirty="0">
                <a:latin typeface="Calibri" panose="020F0502020204030204" pitchFamily="34" charset="0"/>
              </a:rPr>
              <a:t>The simple formula is the tariff rate divided by the price.</a:t>
            </a:r>
          </a:p>
        </p:txBody>
      </p:sp>
      <p:sp>
        <p:nvSpPr>
          <p:cNvPr id="16" name="Rectangle 2">
            <a:extLst>
              <a:ext uri="{FF2B5EF4-FFF2-40B4-BE49-F238E27FC236}">
                <a16:creationId xmlns:a16="http://schemas.microsoft.com/office/drawing/2014/main" id="{2486FC3D-505D-4864-8614-AEF9876382B7}"/>
              </a:ext>
            </a:extLst>
          </p:cNvPr>
          <p:cNvSpPr txBox="1">
            <a:spLocks noChangeArrowheads="1"/>
          </p:cNvSpPr>
          <p:nvPr/>
        </p:nvSpPr>
        <p:spPr>
          <a:xfrm>
            <a:off x="2068642" y="234715"/>
            <a:ext cx="1012335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sz="2800" kern="0" dirty="0">
                <a:latin typeface="Calibri" panose="020F0502020204030204" pitchFamily="34" charset="0"/>
              </a:rPr>
              <a:t>Suppose that the average price of Brazilian FCOJ is 29.4¢ per liter</a:t>
            </a:r>
            <a:endParaRPr lang="en-US" sz="2800" i="1" kern="0" dirty="0">
              <a:latin typeface="Calibri" panose="020F0502020204030204" pitchFamily="34" charset="0"/>
            </a:endParaRPr>
          </a:p>
        </p:txBody>
      </p:sp>
    </p:spTree>
    <p:extLst>
      <p:ext uri="{BB962C8B-B14F-4D97-AF65-F5344CB8AC3E}">
        <p14:creationId xmlns:p14="http://schemas.microsoft.com/office/powerpoint/2010/main" val="2944378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2895600" y="3008314"/>
            <a:ext cx="6477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900">
                <a:solidFill>
                  <a:schemeClr val="tx1"/>
                </a:solidFill>
                <a:latin typeface="Arial" panose="020B0604020202020204" pitchFamily="34" charset="0"/>
              </a:defRPr>
            </a:lvl1pPr>
            <a:lvl2pPr marL="933450" indent="-4762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 typeface="Wingdings" panose="05000000000000000000" pitchFamily="2" charset="2"/>
              <a:buNone/>
            </a:pPr>
            <a:r>
              <a:rPr lang="en-US" altLang="en-US" sz="2800" dirty="0">
                <a:latin typeface="Calibri" panose="020F0502020204030204" pitchFamily="34" charset="0"/>
              </a:rPr>
              <a:t> Tariff             7.85¢   </a:t>
            </a:r>
          </a:p>
          <a:p>
            <a:pPr lvl="1" eaLnBrk="1" hangingPunct="1">
              <a:spcBef>
                <a:spcPct val="0"/>
              </a:spcBef>
              <a:buFont typeface="Wingdings" panose="05000000000000000000" pitchFamily="2" charset="2"/>
              <a:buNone/>
            </a:pPr>
            <a:r>
              <a:rPr lang="en-US" altLang="en-US" sz="2800" dirty="0">
                <a:latin typeface="Calibri" panose="020F0502020204030204" pitchFamily="34" charset="0"/>
              </a:rPr>
              <a:t> Price           </a:t>
            </a:r>
            <a:r>
              <a:rPr lang="en-US" altLang="en-US" sz="1800" dirty="0">
                <a:latin typeface="Calibri" panose="020F0502020204030204" pitchFamily="34" charset="0"/>
              </a:rPr>
              <a:t>   </a:t>
            </a:r>
            <a:r>
              <a:rPr lang="en-US" altLang="en-US" sz="2800" dirty="0">
                <a:latin typeface="Calibri" panose="020F0502020204030204" pitchFamily="34" charset="0"/>
              </a:rPr>
              <a:t>29.4¢</a:t>
            </a:r>
          </a:p>
        </p:txBody>
      </p:sp>
      <p:cxnSp>
        <p:nvCxnSpPr>
          <p:cNvPr id="67588" name="Straight Connector 5"/>
          <p:cNvCxnSpPr>
            <a:cxnSpLocks noChangeShapeType="1"/>
          </p:cNvCxnSpPr>
          <p:nvPr/>
        </p:nvCxnSpPr>
        <p:spPr bwMode="auto">
          <a:xfrm>
            <a:off x="5181600" y="3502025"/>
            <a:ext cx="9906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589" name="Straight Connector 7"/>
          <p:cNvCxnSpPr>
            <a:cxnSpLocks noChangeShapeType="1"/>
          </p:cNvCxnSpPr>
          <p:nvPr/>
        </p:nvCxnSpPr>
        <p:spPr bwMode="auto">
          <a:xfrm>
            <a:off x="6864350" y="34242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590" name="Straight Connector 9"/>
          <p:cNvCxnSpPr>
            <a:cxnSpLocks noChangeShapeType="1"/>
          </p:cNvCxnSpPr>
          <p:nvPr/>
        </p:nvCxnSpPr>
        <p:spPr bwMode="auto">
          <a:xfrm>
            <a:off x="6864350" y="35766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591" name="Straight Connector 9"/>
          <p:cNvCxnSpPr>
            <a:cxnSpLocks noChangeShapeType="1"/>
          </p:cNvCxnSpPr>
          <p:nvPr/>
        </p:nvCxnSpPr>
        <p:spPr bwMode="auto">
          <a:xfrm>
            <a:off x="3352800" y="3500438"/>
            <a:ext cx="9906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592" name="Straight Connector 9"/>
          <p:cNvCxnSpPr>
            <a:cxnSpLocks noChangeShapeType="1"/>
          </p:cNvCxnSpPr>
          <p:nvPr/>
        </p:nvCxnSpPr>
        <p:spPr bwMode="auto">
          <a:xfrm>
            <a:off x="4648200" y="35766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7593" name="Straight Connector 9"/>
          <p:cNvCxnSpPr>
            <a:cxnSpLocks noChangeShapeType="1"/>
          </p:cNvCxnSpPr>
          <p:nvPr/>
        </p:nvCxnSpPr>
        <p:spPr bwMode="auto">
          <a:xfrm>
            <a:off x="4648200" y="34242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3" name="Rectangle 2"/>
          <p:cNvSpPr txBox="1">
            <a:spLocks noChangeArrowheads="1"/>
          </p:cNvSpPr>
          <p:nvPr/>
        </p:nvSpPr>
        <p:spPr>
          <a:xfrm>
            <a:off x="2965450" y="-65088"/>
            <a:ext cx="7551738"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sz="2800" kern="0" dirty="0">
                <a:latin typeface="Calibri" panose="020F0502020204030204" pitchFamily="34" charset="0"/>
              </a:rPr>
              <a:t>Suppose that the average price of Brazilian FCOJ is 29.4¢ per liter</a:t>
            </a:r>
            <a:endParaRPr lang="en-US" sz="2800" i="1" kern="0" dirty="0">
              <a:latin typeface="Calibri" panose="020F0502020204030204" pitchFamily="34" charset="0"/>
            </a:endParaRPr>
          </a:p>
        </p:txBody>
      </p:sp>
      <p:sp>
        <p:nvSpPr>
          <p:cNvPr id="14" name="Rectangle 3">
            <a:extLst>
              <a:ext uri="{FF2B5EF4-FFF2-40B4-BE49-F238E27FC236}">
                <a16:creationId xmlns:a16="http://schemas.microsoft.com/office/drawing/2014/main" id="{387B4793-4D87-4B9E-A2DE-1289E7C7506F}"/>
              </a:ext>
            </a:extLst>
          </p:cNvPr>
          <p:cNvSpPr>
            <a:spLocks noChangeArrowheads="1"/>
          </p:cNvSpPr>
          <p:nvPr/>
        </p:nvSpPr>
        <p:spPr bwMode="auto">
          <a:xfrm>
            <a:off x="2514600" y="1447801"/>
            <a:ext cx="685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900">
                <a:solidFill>
                  <a:schemeClr val="tx1"/>
                </a:solidFill>
                <a:latin typeface="Arial" panose="020B0604020202020204" pitchFamily="34" charset="0"/>
              </a:defRPr>
            </a:lvl1pPr>
            <a:lvl2pPr marL="933450" indent="-4762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36550" lvl="1" indent="0">
              <a:spcBef>
                <a:spcPct val="0"/>
              </a:spcBef>
              <a:buNone/>
            </a:pPr>
            <a:r>
              <a:rPr lang="en-US" altLang="en-US" sz="3600" dirty="0">
                <a:latin typeface="Calibri" panose="020F0502020204030204" pitchFamily="34" charset="0"/>
              </a:rPr>
              <a:t>The simple formula is the tariff rate divided by the price.</a:t>
            </a:r>
          </a:p>
        </p:txBody>
      </p:sp>
      <p:sp>
        <p:nvSpPr>
          <p:cNvPr id="15" name="Rectangle 13">
            <a:extLst>
              <a:ext uri="{FF2B5EF4-FFF2-40B4-BE49-F238E27FC236}">
                <a16:creationId xmlns:a16="http://schemas.microsoft.com/office/drawing/2014/main" id="{F7771251-1F05-4917-B3A0-632D93479FF8}"/>
              </a:ext>
            </a:extLst>
          </p:cNvPr>
          <p:cNvSpPr>
            <a:spLocks noChangeArrowheads="1"/>
          </p:cNvSpPr>
          <p:nvPr/>
        </p:nvSpPr>
        <p:spPr bwMode="auto">
          <a:xfrm>
            <a:off x="7550151" y="3263900"/>
            <a:ext cx="1080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latin typeface="Calibri" panose="020F0502020204030204" pitchFamily="34" charset="0"/>
              </a:rPr>
              <a:t>26.7%</a:t>
            </a:r>
          </a:p>
        </p:txBody>
      </p:sp>
    </p:spTree>
    <p:extLst>
      <p:ext uri="{BB962C8B-B14F-4D97-AF65-F5344CB8AC3E}">
        <p14:creationId xmlns:p14="http://schemas.microsoft.com/office/powerpoint/2010/main" val="1465015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948721" y="206263"/>
            <a:ext cx="1049810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sz="2800" kern="0" dirty="0">
                <a:latin typeface="Calibri" panose="020F0502020204030204" pitchFamily="34" charset="0"/>
              </a:rPr>
              <a:t>Suppose that the average price of lime juice is $2.03/kilo</a:t>
            </a:r>
            <a:endParaRPr lang="en-US" sz="2800" i="1" kern="0" dirty="0">
              <a:latin typeface="Calibri" panose="020F0502020204030204" pitchFamily="34" charset="0"/>
            </a:endParaRPr>
          </a:p>
        </p:txBody>
      </p:sp>
      <p:sp>
        <p:nvSpPr>
          <p:cNvPr id="69635" name="Rectangle 3"/>
          <p:cNvSpPr>
            <a:spLocks noChangeArrowheads="1"/>
          </p:cNvSpPr>
          <p:nvPr/>
        </p:nvSpPr>
        <p:spPr bwMode="auto">
          <a:xfrm>
            <a:off x="2895600" y="3008314"/>
            <a:ext cx="6477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900">
                <a:solidFill>
                  <a:schemeClr val="tx1"/>
                </a:solidFill>
                <a:latin typeface="Arial" panose="020B0604020202020204" pitchFamily="34" charset="0"/>
              </a:defRPr>
            </a:lvl1pPr>
            <a:lvl2pPr marL="933450" indent="-4762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 typeface="Wingdings" panose="05000000000000000000" pitchFamily="2" charset="2"/>
              <a:buNone/>
            </a:pPr>
            <a:r>
              <a:rPr lang="en-US" altLang="en-US" sz="2800">
                <a:latin typeface="Calibri" panose="020F0502020204030204" pitchFamily="34" charset="0"/>
              </a:rPr>
              <a:t> Tariff                </a:t>
            </a:r>
          </a:p>
          <a:p>
            <a:pPr lvl="1" eaLnBrk="1" hangingPunct="1">
              <a:spcBef>
                <a:spcPct val="0"/>
              </a:spcBef>
              <a:buFont typeface="Wingdings" panose="05000000000000000000" pitchFamily="2" charset="2"/>
              <a:buNone/>
            </a:pPr>
            <a:r>
              <a:rPr lang="en-US" altLang="en-US" sz="2800">
                <a:latin typeface="Calibri" panose="020F0502020204030204" pitchFamily="34" charset="0"/>
              </a:rPr>
              <a:t> Price           </a:t>
            </a:r>
            <a:r>
              <a:rPr lang="en-US" altLang="en-US" sz="1800">
                <a:latin typeface="Calibri" panose="020F0502020204030204" pitchFamily="34" charset="0"/>
              </a:rPr>
              <a:t>  </a:t>
            </a:r>
            <a:endParaRPr lang="en-US" altLang="en-US" sz="2800">
              <a:latin typeface="Calibri" panose="020F0502020204030204" pitchFamily="34" charset="0"/>
            </a:endParaRPr>
          </a:p>
        </p:txBody>
      </p:sp>
      <p:cxnSp>
        <p:nvCxnSpPr>
          <p:cNvPr id="69636" name="Straight Connector 5"/>
          <p:cNvCxnSpPr>
            <a:cxnSpLocks noChangeShapeType="1"/>
          </p:cNvCxnSpPr>
          <p:nvPr/>
        </p:nvCxnSpPr>
        <p:spPr bwMode="auto">
          <a:xfrm>
            <a:off x="5486400" y="3502025"/>
            <a:ext cx="9906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9637" name="Straight Connector 9"/>
          <p:cNvCxnSpPr>
            <a:cxnSpLocks noChangeShapeType="1"/>
          </p:cNvCxnSpPr>
          <p:nvPr/>
        </p:nvCxnSpPr>
        <p:spPr bwMode="auto">
          <a:xfrm>
            <a:off x="3446463" y="3500438"/>
            <a:ext cx="9906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9638" name="Straight Connector 9"/>
          <p:cNvCxnSpPr>
            <a:cxnSpLocks noChangeShapeType="1"/>
          </p:cNvCxnSpPr>
          <p:nvPr/>
        </p:nvCxnSpPr>
        <p:spPr bwMode="auto">
          <a:xfrm>
            <a:off x="4818063" y="35766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9639" name="Straight Connector 9"/>
          <p:cNvCxnSpPr>
            <a:cxnSpLocks noChangeShapeType="1"/>
          </p:cNvCxnSpPr>
          <p:nvPr/>
        </p:nvCxnSpPr>
        <p:spPr bwMode="auto">
          <a:xfrm>
            <a:off x="4818063" y="34242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9640" name="Rectangle 3"/>
          <p:cNvSpPr>
            <a:spLocks noChangeArrowheads="1"/>
          </p:cNvSpPr>
          <p:nvPr/>
        </p:nvSpPr>
        <p:spPr bwMode="auto">
          <a:xfrm>
            <a:off x="2514600" y="1784351"/>
            <a:ext cx="6477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900">
                <a:solidFill>
                  <a:schemeClr val="tx1"/>
                </a:solidFill>
                <a:latin typeface="Arial" panose="020B0604020202020204" pitchFamily="34" charset="0"/>
              </a:defRPr>
            </a:lvl1pPr>
            <a:lvl2pPr marL="933450" indent="-4762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 typeface="Wingdings" panose="05000000000000000000" pitchFamily="2" charset="2"/>
              <a:buNone/>
            </a:pPr>
            <a:r>
              <a:rPr lang="en-US" altLang="en-US" sz="2800">
                <a:latin typeface="Calibri" panose="020F0502020204030204" pitchFamily="34" charset="0"/>
              </a:rPr>
              <a:t>    The simple formula is the tariff rate divided by the price.</a:t>
            </a:r>
          </a:p>
        </p:txBody>
      </p:sp>
    </p:spTree>
    <p:extLst>
      <p:ext uri="{BB962C8B-B14F-4D97-AF65-F5344CB8AC3E}">
        <p14:creationId xmlns:p14="http://schemas.microsoft.com/office/powerpoint/2010/main" val="2495100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2895600" y="3008314"/>
            <a:ext cx="6477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900">
                <a:solidFill>
                  <a:schemeClr val="tx1"/>
                </a:solidFill>
                <a:latin typeface="Arial" panose="020B0604020202020204" pitchFamily="34" charset="0"/>
              </a:defRPr>
            </a:lvl1pPr>
            <a:lvl2pPr marL="933450" indent="-4762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 typeface="Wingdings" panose="05000000000000000000" pitchFamily="2" charset="2"/>
              <a:buNone/>
            </a:pPr>
            <a:r>
              <a:rPr lang="en-US" altLang="en-US" sz="2800" dirty="0">
                <a:latin typeface="Calibri" panose="020F0502020204030204" pitchFamily="34" charset="0"/>
              </a:rPr>
              <a:t> Tariff                 1.8¢   </a:t>
            </a:r>
          </a:p>
          <a:p>
            <a:pPr lvl="1" eaLnBrk="1" hangingPunct="1">
              <a:spcBef>
                <a:spcPct val="0"/>
              </a:spcBef>
              <a:buFont typeface="Wingdings" panose="05000000000000000000" pitchFamily="2" charset="2"/>
              <a:buNone/>
            </a:pPr>
            <a:r>
              <a:rPr lang="en-US" altLang="en-US" sz="2800" dirty="0">
                <a:latin typeface="Calibri" panose="020F0502020204030204" pitchFamily="34" charset="0"/>
              </a:rPr>
              <a:t> Price           </a:t>
            </a:r>
            <a:r>
              <a:rPr lang="en-US" altLang="en-US" sz="1800" dirty="0">
                <a:latin typeface="Calibri" panose="020F0502020204030204" pitchFamily="34" charset="0"/>
              </a:rPr>
              <a:t>       </a:t>
            </a:r>
            <a:r>
              <a:rPr lang="en-US" altLang="en-US" sz="2800" dirty="0">
                <a:latin typeface="Calibri" panose="020F0502020204030204" pitchFamily="34" charset="0"/>
              </a:rPr>
              <a:t>$2.03</a:t>
            </a:r>
          </a:p>
        </p:txBody>
      </p:sp>
      <p:sp>
        <p:nvSpPr>
          <p:cNvPr id="20" name="Rectangle 19"/>
          <p:cNvSpPr/>
          <p:nvPr/>
        </p:nvSpPr>
        <p:spPr bwMode="auto">
          <a:xfrm>
            <a:off x="1948720" y="4078288"/>
            <a:ext cx="5595079" cy="2220686"/>
          </a:xfrm>
          <a:prstGeom prst="rect">
            <a:avLst/>
          </a:prstGeom>
          <a:solidFill>
            <a:schemeClr val="accent2"/>
          </a:solidFill>
          <a:ln w="12700" cap="sq" cmpd="sng" algn="ctr">
            <a:solidFill>
              <a:schemeClr val="tx1"/>
            </a:solidFill>
            <a:prstDash val="solid"/>
            <a:round/>
            <a:headEnd type="none" w="sm" len="sm"/>
            <a:tailEnd type="none" w="sm" len="sm"/>
          </a:ln>
          <a:effectLst/>
        </p:spPr>
        <p:txBody>
          <a:bodyPr wrap="none"/>
          <a:lstStyle/>
          <a:p>
            <a:pPr>
              <a:defRPr/>
            </a:pPr>
            <a:endParaRPr lang="en-US" dirty="0">
              <a:latin typeface="Calibri" panose="020F0502020204030204" pitchFamily="34" charset="0"/>
            </a:endParaRPr>
          </a:p>
        </p:txBody>
      </p:sp>
      <p:sp>
        <p:nvSpPr>
          <p:cNvPr id="21" name="TextBox 6"/>
          <p:cNvSpPr txBox="1">
            <a:spLocks noChangeArrowheads="1"/>
          </p:cNvSpPr>
          <p:nvPr/>
        </p:nvSpPr>
        <p:spPr bwMode="auto">
          <a:xfrm>
            <a:off x="2098623" y="4191520"/>
            <a:ext cx="534199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chemeClr val="bg1"/>
                </a:solidFill>
                <a:latin typeface="Calibri" panose="020F0502020204030204" pitchFamily="34" charset="0"/>
              </a:rPr>
              <a:t>We can now definitively say that FCOJ is subject to a high tariff (26.7%) and lime juice is subject to a low tariff (0.9%). That makes it easier both to analyze trade and to negotiate a tariff agreement.</a:t>
            </a:r>
          </a:p>
        </p:txBody>
      </p:sp>
      <p:sp>
        <p:nvSpPr>
          <p:cNvPr id="23" name="Rectangle 2">
            <a:extLst>
              <a:ext uri="{FF2B5EF4-FFF2-40B4-BE49-F238E27FC236}">
                <a16:creationId xmlns:a16="http://schemas.microsoft.com/office/drawing/2014/main" id="{B633BAA5-D381-4CF1-94D5-AB947D30EF06}"/>
              </a:ext>
            </a:extLst>
          </p:cNvPr>
          <p:cNvSpPr txBox="1">
            <a:spLocks noChangeArrowheads="1"/>
          </p:cNvSpPr>
          <p:nvPr/>
        </p:nvSpPr>
        <p:spPr>
          <a:xfrm>
            <a:off x="1948721" y="206263"/>
            <a:ext cx="1049810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sz="2800" kern="0" dirty="0">
                <a:latin typeface="Calibri" panose="020F0502020204030204" pitchFamily="34" charset="0"/>
              </a:rPr>
              <a:t>Suppose that the average price of lime juice is $2.03/kilo</a:t>
            </a:r>
            <a:endParaRPr lang="en-US" sz="2800" i="1" kern="0" dirty="0">
              <a:latin typeface="Calibri" panose="020F0502020204030204" pitchFamily="34" charset="0"/>
            </a:endParaRPr>
          </a:p>
        </p:txBody>
      </p:sp>
      <p:cxnSp>
        <p:nvCxnSpPr>
          <p:cNvPr id="29" name="Straight Connector 7">
            <a:extLst>
              <a:ext uri="{FF2B5EF4-FFF2-40B4-BE49-F238E27FC236}">
                <a16:creationId xmlns:a16="http://schemas.microsoft.com/office/drawing/2014/main" id="{8F54F1F6-2114-4062-93C0-6C5D21C205DB}"/>
              </a:ext>
            </a:extLst>
          </p:cNvPr>
          <p:cNvCxnSpPr>
            <a:cxnSpLocks noChangeShapeType="1"/>
          </p:cNvCxnSpPr>
          <p:nvPr/>
        </p:nvCxnSpPr>
        <p:spPr bwMode="auto">
          <a:xfrm>
            <a:off x="7135813" y="34242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0" name="Straight Connector 9">
            <a:extLst>
              <a:ext uri="{FF2B5EF4-FFF2-40B4-BE49-F238E27FC236}">
                <a16:creationId xmlns:a16="http://schemas.microsoft.com/office/drawing/2014/main" id="{2F13AE22-074E-411D-AAB7-8EE0A81BBDBE}"/>
              </a:ext>
            </a:extLst>
          </p:cNvPr>
          <p:cNvCxnSpPr>
            <a:cxnSpLocks noChangeShapeType="1"/>
          </p:cNvCxnSpPr>
          <p:nvPr/>
        </p:nvCxnSpPr>
        <p:spPr bwMode="auto">
          <a:xfrm>
            <a:off x="7135813" y="35766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1" name="Straight Connector 9">
            <a:extLst>
              <a:ext uri="{FF2B5EF4-FFF2-40B4-BE49-F238E27FC236}">
                <a16:creationId xmlns:a16="http://schemas.microsoft.com/office/drawing/2014/main" id="{5324872A-B35B-4075-9A1A-90971F808DDB}"/>
              </a:ext>
            </a:extLst>
          </p:cNvPr>
          <p:cNvCxnSpPr>
            <a:cxnSpLocks noChangeShapeType="1"/>
          </p:cNvCxnSpPr>
          <p:nvPr/>
        </p:nvCxnSpPr>
        <p:spPr bwMode="auto">
          <a:xfrm>
            <a:off x="4818063" y="34242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2" name="Rectangle 3">
            <a:extLst>
              <a:ext uri="{FF2B5EF4-FFF2-40B4-BE49-F238E27FC236}">
                <a16:creationId xmlns:a16="http://schemas.microsoft.com/office/drawing/2014/main" id="{84A8F58C-7E36-440E-8A95-7F9359238841}"/>
              </a:ext>
            </a:extLst>
          </p:cNvPr>
          <p:cNvSpPr>
            <a:spLocks noChangeArrowheads="1"/>
          </p:cNvSpPr>
          <p:nvPr/>
        </p:nvSpPr>
        <p:spPr bwMode="auto">
          <a:xfrm>
            <a:off x="2514600" y="1784351"/>
            <a:ext cx="6477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900">
                <a:solidFill>
                  <a:schemeClr val="tx1"/>
                </a:solidFill>
                <a:latin typeface="Arial" panose="020B0604020202020204" pitchFamily="34" charset="0"/>
              </a:defRPr>
            </a:lvl1pPr>
            <a:lvl2pPr marL="933450" indent="-4762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 typeface="Wingdings" panose="05000000000000000000" pitchFamily="2" charset="2"/>
              <a:buNone/>
            </a:pPr>
            <a:r>
              <a:rPr lang="en-US" altLang="en-US" sz="2800">
                <a:latin typeface="Calibri" panose="020F0502020204030204" pitchFamily="34" charset="0"/>
              </a:rPr>
              <a:t>    The simple formula is the tariff rate divided by the price.</a:t>
            </a:r>
          </a:p>
        </p:txBody>
      </p:sp>
      <p:cxnSp>
        <p:nvCxnSpPr>
          <p:cNvPr id="33" name="Straight Connector 9">
            <a:extLst>
              <a:ext uri="{FF2B5EF4-FFF2-40B4-BE49-F238E27FC236}">
                <a16:creationId xmlns:a16="http://schemas.microsoft.com/office/drawing/2014/main" id="{AFBF5D6C-3612-497F-AC17-7246239FA406}"/>
              </a:ext>
            </a:extLst>
          </p:cNvPr>
          <p:cNvCxnSpPr>
            <a:cxnSpLocks noChangeShapeType="1"/>
          </p:cNvCxnSpPr>
          <p:nvPr/>
        </p:nvCxnSpPr>
        <p:spPr bwMode="auto">
          <a:xfrm>
            <a:off x="7135813" y="35766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4" name="Rectangle 13">
            <a:extLst>
              <a:ext uri="{FF2B5EF4-FFF2-40B4-BE49-F238E27FC236}">
                <a16:creationId xmlns:a16="http://schemas.microsoft.com/office/drawing/2014/main" id="{FF328145-50AC-409C-86EA-ECC5A3089870}"/>
              </a:ext>
            </a:extLst>
          </p:cNvPr>
          <p:cNvSpPr>
            <a:spLocks noChangeArrowheads="1"/>
          </p:cNvSpPr>
          <p:nvPr/>
        </p:nvSpPr>
        <p:spPr bwMode="auto">
          <a:xfrm>
            <a:off x="7864941" y="3263900"/>
            <a:ext cx="8980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latin typeface="Calibri" panose="020F0502020204030204" pitchFamily="34" charset="0"/>
              </a:rPr>
              <a:t>0.9%</a:t>
            </a:r>
          </a:p>
        </p:txBody>
      </p:sp>
      <p:cxnSp>
        <p:nvCxnSpPr>
          <p:cNvPr id="35" name="Straight Connector 5">
            <a:extLst>
              <a:ext uri="{FF2B5EF4-FFF2-40B4-BE49-F238E27FC236}">
                <a16:creationId xmlns:a16="http://schemas.microsoft.com/office/drawing/2014/main" id="{D6B04334-E235-4ADB-A27B-293612F13407}"/>
              </a:ext>
            </a:extLst>
          </p:cNvPr>
          <p:cNvCxnSpPr>
            <a:cxnSpLocks noChangeShapeType="1"/>
          </p:cNvCxnSpPr>
          <p:nvPr/>
        </p:nvCxnSpPr>
        <p:spPr bwMode="auto">
          <a:xfrm flipV="1">
            <a:off x="5486400" y="3500439"/>
            <a:ext cx="1066800" cy="1587"/>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6" name="Straight Connector 9">
            <a:extLst>
              <a:ext uri="{FF2B5EF4-FFF2-40B4-BE49-F238E27FC236}">
                <a16:creationId xmlns:a16="http://schemas.microsoft.com/office/drawing/2014/main" id="{1A83DDF3-B0C8-43F1-B2CD-ABC5DE5445CA}"/>
              </a:ext>
            </a:extLst>
          </p:cNvPr>
          <p:cNvCxnSpPr>
            <a:cxnSpLocks noChangeShapeType="1"/>
          </p:cNvCxnSpPr>
          <p:nvPr/>
        </p:nvCxnSpPr>
        <p:spPr bwMode="auto">
          <a:xfrm>
            <a:off x="3446463" y="3500438"/>
            <a:ext cx="9906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7" name="Straight Connector 9">
            <a:extLst>
              <a:ext uri="{FF2B5EF4-FFF2-40B4-BE49-F238E27FC236}">
                <a16:creationId xmlns:a16="http://schemas.microsoft.com/office/drawing/2014/main" id="{1E8FCBD3-01EB-463F-AE24-3B969A52BC7F}"/>
              </a:ext>
            </a:extLst>
          </p:cNvPr>
          <p:cNvCxnSpPr>
            <a:cxnSpLocks noChangeShapeType="1"/>
          </p:cNvCxnSpPr>
          <p:nvPr/>
        </p:nvCxnSpPr>
        <p:spPr bwMode="auto">
          <a:xfrm>
            <a:off x="4818063" y="35766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8" name="Straight Connector 5">
            <a:extLst>
              <a:ext uri="{FF2B5EF4-FFF2-40B4-BE49-F238E27FC236}">
                <a16:creationId xmlns:a16="http://schemas.microsoft.com/office/drawing/2014/main" id="{1943953B-9B86-40C3-B38A-B2F0D7350FA0}"/>
              </a:ext>
            </a:extLst>
          </p:cNvPr>
          <p:cNvCxnSpPr>
            <a:cxnSpLocks noChangeShapeType="1"/>
          </p:cNvCxnSpPr>
          <p:nvPr/>
        </p:nvCxnSpPr>
        <p:spPr bwMode="auto">
          <a:xfrm flipV="1">
            <a:off x="5334000" y="3500439"/>
            <a:ext cx="1066800" cy="1587"/>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9" name="Straight Connector 9">
            <a:extLst>
              <a:ext uri="{FF2B5EF4-FFF2-40B4-BE49-F238E27FC236}">
                <a16:creationId xmlns:a16="http://schemas.microsoft.com/office/drawing/2014/main" id="{F08F57F8-5582-4B37-9AF6-762ACC4F69FF}"/>
              </a:ext>
            </a:extLst>
          </p:cNvPr>
          <p:cNvCxnSpPr>
            <a:cxnSpLocks noChangeShapeType="1"/>
          </p:cNvCxnSpPr>
          <p:nvPr/>
        </p:nvCxnSpPr>
        <p:spPr bwMode="auto">
          <a:xfrm>
            <a:off x="3446463" y="3500438"/>
            <a:ext cx="9906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0" name="Straight Connector 9">
            <a:extLst>
              <a:ext uri="{FF2B5EF4-FFF2-40B4-BE49-F238E27FC236}">
                <a16:creationId xmlns:a16="http://schemas.microsoft.com/office/drawing/2014/main" id="{FA7A0175-BA18-4838-965E-E59CFE4E0DD5}"/>
              </a:ext>
            </a:extLst>
          </p:cNvPr>
          <p:cNvCxnSpPr>
            <a:cxnSpLocks noChangeShapeType="1"/>
          </p:cNvCxnSpPr>
          <p:nvPr/>
        </p:nvCxnSpPr>
        <p:spPr bwMode="auto">
          <a:xfrm>
            <a:off x="4818063" y="3576638"/>
            <a:ext cx="304800"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22061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101283-B3A6-4093-81DB-800513555575}"/>
              </a:ext>
            </a:extLst>
          </p:cNvPr>
          <p:cNvSpPr/>
          <p:nvPr/>
        </p:nvSpPr>
        <p:spPr>
          <a:xfrm>
            <a:off x="3995056" y="1659853"/>
            <a:ext cx="7837715" cy="1446550"/>
          </a:xfrm>
          <a:prstGeom prst="rect">
            <a:avLst/>
          </a:prstGeom>
        </p:spPr>
        <p:txBody>
          <a:bodyPr wrap="square">
            <a:spAutoFit/>
          </a:bodyPr>
          <a:lstStyle/>
          <a:p>
            <a:pPr lvl="0" algn="ctr">
              <a:defRPr/>
            </a:pPr>
            <a:r>
              <a:rPr lang="en-US" sz="4400" b="1" dirty="0">
                <a:solidFill>
                  <a:srgbClr val="000000"/>
                </a:solidFill>
                <a:latin typeface="Corbel" panose="020B0503020204020204" pitchFamily="34" charset="0"/>
              </a:rPr>
              <a:t>Understanding the Different Ways that Data Are Reported</a:t>
            </a:r>
          </a:p>
        </p:txBody>
      </p:sp>
    </p:spTree>
    <p:extLst>
      <p:ext uri="{BB962C8B-B14F-4D97-AF65-F5344CB8AC3E}">
        <p14:creationId xmlns:p14="http://schemas.microsoft.com/office/powerpoint/2010/main" val="2521121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01283-B3A6-4093-81DB-800513555575}"/>
              </a:ext>
            </a:extLst>
          </p:cNvPr>
          <p:cNvSpPr/>
          <p:nvPr/>
        </p:nvSpPr>
        <p:spPr>
          <a:xfrm>
            <a:off x="1150193" y="1606606"/>
            <a:ext cx="1008583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1D101283-B3A6-4093-81DB-800513555575}"/>
              </a:ext>
            </a:extLst>
          </p:cNvPr>
          <p:cNvSpPr/>
          <p:nvPr/>
        </p:nvSpPr>
        <p:spPr>
          <a:xfrm>
            <a:off x="1223346" y="268534"/>
            <a:ext cx="1008583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Paired Trade Data Generally Do Not Match</a:t>
            </a:r>
          </a:p>
        </p:txBody>
      </p:sp>
      <p:sp>
        <p:nvSpPr>
          <p:cNvPr id="2" name="TextBox 1"/>
          <p:cNvSpPr txBox="1"/>
          <p:nvPr/>
        </p:nvSpPr>
        <p:spPr>
          <a:xfrm>
            <a:off x="896331" y="1391531"/>
            <a:ext cx="10339695"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700" b="0" i="0" u="none" strike="noStrike" kern="1200" cap="none" spc="0" normalizeH="0" baseline="0" noProof="0" dirty="0">
                <a:ln>
                  <a:noFill/>
                </a:ln>
                <a:solidFill>
                  <a:srgbClr val="000000"/>
                </a:solidFill>
                <a:effectLst/>
                <a:uLnTx/>
                <a:uFillTx/>
                <a:latin typeface="Corbel" panose="020B0503020204020204" pitchFamily="34" charset="0"/>
              </a:rPr>
              <a:t>We should generally expect A’s exports to B to be identical to B’s imports from A. However, they almost never match due to:</a:t>
            </a:r>
          </a:p>
          <a:p>
            <a:pPr marL="457200" indent="-457200">
              <a:spcAft>
                <a:spcPts val="600"/>
              </a:spcAft>
              <a:buFont typeface="Arial" panose="020B0604020202020204" pitchFamily="34" charset="0"/>
              <a:buChar char="•"/>
              <a:defRPr/>
            </a:pPr>
            <a:r>
              <a:rPr lang="en-US" sz="2700" dirty="0">
                <a:solidFill>
                  <a:srgbClr val="000000"/>
                </a:solidFill>
                <a:latin typeface="Corbel" panose="020B0503020204020204" pitchFamily="34" charset="0"/>
              </a:rPr>
              <a:t>Different price components (CIF vs. FOB vs. FAS etc.)</a:t>
            </a:r>
          </a:p>
          <a:p>
            <a:pPr marL="457200" lvl="0" indent="-457200">
              <a:spcAft>
                <a:spcPts val="600"/>
              </a:spcAft>
              <a:buFont typeface="Arial" panose="020B0604020202020204" pitchFamily="34" charset="0"/>
              <a:buChar char="•"/>
              <a:defRPr/>
            </a:pPr>
            <a:r>
              <a:rPr kumimoji="0" lang="en-US" sz="2700" b="0" i="0" u="none" strike="noStrike" kern="1200" cap="none" spc="0" normalizeH="0" baseline="0" noProof="0" dirty="0">
                <a:ln>
                  <a:noFill/>
                </a:ln>
                <a:solidFill>
                  <a:srgbClr val="000000"/>
                </a:solidFill>
                <a:effectLst/>
                <a:uLnTx/>
                <a:uFillTx/>
                <a:latin typeface="Corbel" panose="020B0503020204020204" pitchFamily="34" charset="0"/>
              </a:rPr>
              <a:t>Shipping schedules (e.g., </a:t>
            </a:r>
            <a:r>
              <a:rPr lang="en-US" sz="2700" dirty="0">
                <a:solidFill>
                  <a:srgbClr val="000000"/>
                </a:solidFill>
                <a:latin typeface="Corbel" panose="020B0503020204020204" pitchFamily="34" charset="0"/>
              </a:rPr>
              <a:t>December exports arrive in January)</a:t>
            </a:r>
            <a:endParaRPr kumimoji="0" lang="en-US" sz="2700" b="0" i="0" u="none" strike="noStrike" kern="1200" cap="none" spc="0" normalizeH="0" baseline="0" noProof="0" dirty="0">
              <a:ln>
                <a:noFill/>
              </a:ln>
              <a:solidFill>
                <a:srgbClr val="000000"/>
              </a:solidFill>
              <a:effectLst/>
              <a:uLnTx/>
              <a:uFillTx/>
              <a:latin typeface="Corbel" panose="020B0503020204020204" pitchFamily="34" charset="0"/>
            </a:endParaRPr>
          </a:p>
          <a:p>
            <a:pPr marL="457200" indent="-457200">
              <a:spcAft>
                <a:spcPts val="600"/>
              </a:spcAft>
              <a:buFont typeface="Arial" panose="020B0604020202020204" pitchFamily="34" charset="0"/>
              <a:buChar char="•"/>
              <a:defRPr/>
            </a:pPr>
            <a:r>
              <a:rPr lang="en-US" sz="2700" dirty="0">
                <a:solidFill>
                  <a:srgbClr val="000000"/>
                </a:solidFill>
                <a:latin typeface="Corbel" panose="020B0503020204020204" pitchFamily="34" charset="0"/>
              </a:rPr>
              <a:t>Data-entry errors (declining now with automation)</a:t>
            </a:r>
          </a:p>
          <a:p>
            <a:pPr marL="457200" indent="-457200">
              <a:spcAft>
                <a:spcPts val="600"/>
              </a:spcAft>
              <a:buFont typeface="Arial" panose="020B0604020202020204" pitchFamily="34" charset="0"/>
              <a:buChar char="•"/>
              <a:defRPr/>
            </a:pPr>
            <a:r>
              <a:rPr lang="en-US" sz="2700" dirty="0">
                <a:solidFill>
                  <a:srgbClr val="000000"/>
                </a:solidFill>
                <a:latin typeface="Corbel" panose="020B0503020204020204" pitchFamily="34" charset="0"/>
              </a:rPr>
              <a:t>Transshipment and </a:t>
            </a:r>
            <a:r>
              <a:rPr lang="en-US" sz="2700" dirty="0" err="1">
                <a:solidFill>
                  <a:srgbClr val="000000"/>
                </a:solidFill>
                <a:latin typeface="Corbel" panose="020B0503020204020204" pitchFamily="34" charset="0"/>
              </a:rPr>
              <a:t>entrepôt</a:t>
            </a:r>
            <a:r>
              <a:rPr lang="en-US" sz="2700" dirty="0">
                <a:solidFill>
                  <a:srgbClr val="000000"/>
                </a:solidFill>
                <a:latin typeface="Corbel" panose="020B0503020204020204" pitchFamily="34" charset="0"/>
              </a:rPr>
              <a:t> trade</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000000"/>
                </a:solidFill>
                <a:effectLst/>
                <a:uLnTx/>
                <a:uFillTx/>
                <a:latin typeface="Corbel" panose="020B0503020204020204" pitchFamily="34" charset="0"/>
              </a:rPr>
              <a:t>Exchange rate fluctuations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700" dirty="0">
                <a:solidFill>
                  <a:srgbClr val="000000"/>
                </a:solidFill>
                <a:latin typeface="Corbel" panose="020B0503020204020204" pitchFamily="34" charset="0"/>
              </a:rPr>
              <a:t>Value attributions in complex supply chains</a:t>
            </a:r>
            <a:endParaRPr kumimoji="0" lang="en-US" sz="2700" b="0" i="0" u="none" strike="noStrike" kern="1200" cap="none" spc="0" normalizeH="0" baseline="0" noProof="0" dirty="0">
              <a:ln>
                <a:noFill/>
              </a:ln>
              <a:solidFill>
                <a:srgbClr val="000000"/>
              </a:solidFill>
              <a:effectLst/>
              <a:uLnTx/>
              <a:uFillTx/>
              <a:latin typeface="Corbel" panose="020B0503020204020204" pitchFamily="34" charset="0"/>
            </a:endParaRP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000000"/>
                </a:solidFill>
                <a:effectLst/>
                <a:uLnTx/>
                <a:uFillTx/>
                <a:latin typeface="Corbel" panose="020B0503020204020204" pitchFamily="34" charset="0"/>
              </a:rPr>
              <a:t>Fraud and corruption</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000000"/>
                </a:solidFill>
                <a:effectLst/>
                <a:uLnTx/>
                <a:uFillTx/>
                <a:latin typeface="Corbel" panose="020B0503020204020204" pitchFamily="34" charset="0"/>
              </a:rPr>
              <a:t>Diverted shipments </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000000"/>
                </a:solidFill>
                <a:effectLst/>
                <a:uLnTx/>
                <a:uFillTx/>
                <a:latin typeface="Corbel" panose="020B0503020204020204" pitchFamily="34" charset="0"/>
              </a:rPr>
              <a:t>Classification differences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700" b="0" i="0" u="none" strike="noStrike" kern="1200" cap="none" spc="0" normalizeH="0" baseline="0" noProof="0" dirty="0">
              <a:ln>
                <a:noFill/>
              </a:ln>
              <a:solidFill>
                <a:srgbClr val="000000"/>
              </a:solidFill>
              <a:effectLst/>
              <a:uLnTx/>
              <a:uFillTx/>
              <a:latin typeface="Corbel" panose="020B0503020204020204" pitchFamily="34" charset="0"/>
            </a:endParaRPr>
          </a:p>
        </p:txBody>
      </p:sp>
      <p:sp>
        <p:nvSpPr>
          <p:cNvPr id="3" name="Rectangle 2">
            <a:extLst>
              <a:ext uri="{FF2B5EF4-FFF2-40B4-BE49-F238E27FC236}">
                <a16:creationId xmlns:a16="http://schemas.microsoft.com/office/drawing/2014/main" id="{A886B825-0F60-F2B4-AAF2-76717060643F}"/>
              </a:ext>
            </a:extLst>
          </p:cNvPr>
          <p:cNvSpPr/>
          <p:nvPr/>
        </p:nvSpPr>
        <p:spPr bwMode="auto">
          <a:xfrm>
            <a:off x="470832" y="1466313"/>
            <a:ext cx="7685201" cy="2481373"/>
          </a:xfrm>
          <a:prstGeom prst="rect">
            <a:avLst/>
          </a:prstGeom>
          <a:solidFill>
            <a:schemeClr val="accent2"/>
          </a:solidFill>
          <a:ln w="12700" cap="sq" cmpd="sng" algn="ctr">
            <a:solidFill>
              <a:schemeClr val="tx1"/>
            </a:solidFill>
            <a:prstDash val="solid"/>
            <a:round/>
            <a:headEnd type="none" w="sm" len="sm"/>
            <a:tailEnd type="none" w="sm" len="sm"/>
          </a:ln>
          <a:effectLst/>
        </p:spPr>
        <p:txBody>
          <a:bodyPr wrap="none"/>
          <a:lstStyle/>
          <a:p>
            <a:pPr>
              <a:defRPr/>
            </a:pPr>
            <a:endParaRPr lang="en-US" dirty="0">
              <a:latin typeface="Calibri" panose="020F0502020204030204" pitchFamily="34" charset="0"/>
            </a:endParaRPr>
          </a:p>
        </p:txBody>
      </p:sp>
      <p:sp>
        <p:nvSpPr>
          <p:cNvPr id="4" name="TextBox 3">
            <a:extLst>
              <a:ext uri="{FF2B5EF4-FFF2-40B4-BE49-F238E27FC236}">
                <a16:creationId xmlns:a16="http://schemas.microsoft.com/office/drawing/2014/main" id="{9247541C-A77E-E599-5195-349A0BCA12FD}"/>
              </a:ext>
            </a:extLst>
          </p:cNvPr>
          <p:cNvSpPr txBox="1">
            <a:spLocks noChangeArrowheads="1"/>
          </p:cNvSpPr>
          <p:nvPr/>
        </p:nvSpPr>
        <p:spPr bwMode="auto">
          <a:xfrm>
            <a:off x="617992" y="1609886"/>
            <a:ext cx="7240611"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r>
              <a:rPr lang="en-US" altLang="en-US" sz="2400" dirty="0">
                <a:solidFill>
                  <a:schemeClr val="bg1"/>
                </a:solidFill>
                <a:latin typeface="Calibri" panose="020F0502020204030204" pitchFamily="34" charset="0"/>
              </a:rPr>
              <a:t>A very important distinction:</a:t>
            </a:r>
          </a:p>
          <a:p>
            <a:pPr>
              <a:spcBef>
                <a:spcPct val="0"/>
              </a:spcBef>
              <a:spcAft>
                <a:spcPts val="600"/>
              </a:spcAft>
              <a:buFontTx/>
              <a:buNone/>
            </a:pPr>
            <a:r>
              <a:rPr lang="en-US" altLang="en-US" sz="2400" dirty="0">
                <a:solidFill>
                  <a:schemeClr val="bg1"/>
                </a:solidFill>
                <a:latin typeface="Calibri" panose="020F0502020204030204" pitchFamily="34" charset="0"/>
              </a:rPr>
              <a:t>In most countries, </a:t>
            </a:r>
            <a:r>
              <a:rPr lang="en-US" altLang="en-US" sz="2400" i="1" dirty="0">
                <a:solidFill>
                  <a:schemeClr val="bg1"/>
                </a:solidFill>
                <a:latin typeface="Calibri" panose="020F0502020204030204" pitchFamily="34" charset="0"/>
              </a:rPr>
              <a:t>ad valorem </a:t>
            </a:r>
            <a:r>
              <a:rPr lang="en-US" altLang="en-US" sz="2400" dirty="0">
                <a:solidFill>
                  <a:schemeClr val="bg1"/>
                </a:solidFill>
                <a:latin typeface="Calibri" panose="020F0502020204030204" pitchFamily="34" charset="0"/>
              </a:rPr>
              <a:t>tariffs are applied on the CIF value of the good.</a:t>
            </a:r>
          </a:p>
          <a:p>
            <a:pPr>
              <a:spcBef>
                <a:spcPct val="0"/>
              </a:spcBef>
              <a:spcAft>
                <a:spcPts val="600"/>
              </a:spcAft>
              <a:buFontTx/>
              <a:buNone/>
            </a:pPr>
            <a:r>
              <a:rPr lang="en-US" altLang="en-US" sz="2400" dirty="0">
                <a:solidFill>
                  <a:schemeClr val="bg1"/>
                </a:solidFill>
                <a:latin typeface="Calibri" panose="020F0502020204030204" pitchFamily="34" charset="0"/>
              </a:rPr>
              <a:t>In the United States and a few others, it is on the value of the good without insurance and freight.</a:t>
            </a:r>
          </a:p>
        </p:txBody>
      </p:sp>
    </p:spTree>
    <p:extLst>
      <p:ext uri="{BB962C8B-B14F-4D97-AF65-F5344CB8AC3E}">
        <p14:creationId xmlns:p14="http://schemas.microsoft.com/office/powerpoint/2010/main" val="1146771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33" y="1828800"/>
            <a:ext cx="7899601" cy="4663440"/>
          </a:xfrm>
          <a:prstGeom prst="rect">
            <a:avLst/>
          </a:prstGeom>
        </p:spPr>
      </p:pic>
      <p:sp>
        <p:nvSpPr>
          <p:cNvPr id="8" name="Rectangle 7">
            <a:extLst>
              <a:ext uri="{FF2B5EF4-FFF2-40B4-BE49-F238E27FC236}">
                <a16:creationId xmlns:a16="http://schemas.microsoft.com/office/drawing/2014/main" id="{1D101283-B3A6-4093-81DB-800513555575}"/>
              </a:ext>
            </a:extLst>
          </p:cNvPr>
          <p:cNvSpPr/>
          <p:nvPr/>
        </p:nvSpPr>
        <p:spPr>
          <a:xfrm>
            <a:off x="1929383" y="152401"/>
            <a:ext cx="1008583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 Exports = Domestic Exports + </a:t>
            </a:r>
            <a:r>
              <a:rPr kumimoji="0" lang="en-US" sz="3600" b="1"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Reexports</a:t>
            </a:r>
            <a:endParaRPr kumimoji="0" lang="en-US" sz="36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6" name="Oval 15"/>
          <p:cNvSpPr/>
          <p:nvPr/>
        </p:nvSpPr>
        <p:spPr bwMode="auto">
          <a:xfrm>
            <a:off x="6490740" y="5874378"/>
            <a:ext cx="636790" cy="617861"/>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TextBox 16"/>
          <p:cNvSpPr txBox="1"/>
          <p:nvPr/>
        </p:nvSpPr>
        <p:spPr>
          <a:xfrm>
            <a:off x="6337542" y="6017346"/>
            <a:ext cx="92854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Miami</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TextBox 17"/>
          <p:cNvSpPr txBox="1"/>
          <p:nvPr/>
        </p:nvSpPr>
        <p:spPr>
          <a:xfrm>
            <a:off x="6294389" y="6498868"/>
            <a:ext cx="22502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Domestic Exports</a:t>
            </a:r>
          </a:p>
        </p:txBody>
      </p:sp>
      <p:sp>
        <p:nvSpPr>
          <p:cNvPr id="19" name="Up Arrow 18"/>
          <p:cNvSpPr/>
          <p:nvPr/>
        </p:nvSpPr>
        <p:spPr bwMode="auto">
          <a:xfrm rot="5400000">
            <a:off x="7649498" y="5708484"/>
            <a:ext cx="418210" cy="1462147"/>
          </a:xfrm>
          <a:prstGeom prst="up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Curved Up Arrow 19"/>
          <p:cNvSpPr/>
          <p:nvPr/>
        </p:nvSpPr>
        <p:spPr bwMode="auto">
          <a:xfrm rot="4056152">
            <a:off x="7269420" y="5193842"/>
            <a:ext cx="962131" cy="1184934"/>
          </a:xfrm>
          <a:prstGeom prst="curvedUp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1" name="TextBox 20"/>
          <p:cNvSpPr txBox="1"/>
          <p:nvPr/>
        </p:nvSpPr>
        <p:spPr>
          <a:xfrm>
            <a:off x="7301749" y="4746454"/>
            <a:ext cx="12428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a:ea typeface="+mn-ea"/>
                <a:cs typeface="+mn-cs"/>
              </a:rPr>
              <a:t>Reexports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Up Arrow 18">
            <a:extLst>
              <a:ext uri="{FF2B5EF4-FFF2-40B4-BE49-F238E27FC236}">
                <a16:creationId xmlns:a16="http://schemas.microsoft.com/office/drawing/2014/main" id="{53803C6F-2D6A-4EDC-8B17-F80AB26E625E}"/>
              </a:ext>
            </a:extLst>
          </p:cNvPr>
          <p:cNvSpPr/>
          <p:nvPr/>
        </p:nvSpPr>
        <p:spPr bwMode="auto">
          <a:xfrm rot="7943174">
            <a:off x="5282788" y="3396535"/>
            <a:ext cx="418210" cy="3189106"/>
          </a:xfrm>
          <a:prstGeom prst="up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Rectangle 13">
            <a:extLst>
              <a:ext uri="{FF2B5EF4-FFF2-40B4-BE49-F238E27FC236}">
                <a16:creationId xmlns:a16="http://schemas.microsoft.com/office/drawing/2014/main" id="{770EA138-44F3-4072-B0FF-131568A734F9}"/>
              </a:ext>
            </a:extLst>
          </p:cNvPr>
          <p:cNvSpPr/>
          <p:nvPr/>
        </p:nvSpPr>
        <p:spPr bwMode="auto">
          <a:xfrm>
            <a:off x="470832" y="1466313"/>
            <a:ext cx="7685201" cy="1822776"/>
          </a:xfrm>
          <a:prstGeom prst="rect">
            <a:avLst/>
          </a:prstGeom>
          <a:solidFill>
            <a:schemeClr val="accent2"/>
          </a:solidFill>
          <a:ln w="12700" cap="sq" cmpd="sng" algn="ctr">
            <a:solidFill>
              <a:schemeClr val="tx1"/>
            </a:solidFill>
            <a:prstDash val="solid"/>
            <a:round/>
            <a:headEnd type="none" w="sm" len="sm"/>
            <a:tailEnd type="none" w="sm" len="sm"/>
          </a:ln>
          <a:effectLst/>
        </p:spPr>
        <p:txBody>
          <a:bodyPr wrap="none"/>
          <a:lstStyle/>
          <a:p>
            <a:pPr>
              <a:defRPr/>
            </a:pPr>
            <a:endParaRPr lang="en-US" dirty="0">
              <a:latin typeface="Calibri" panose="020F0502020204030204" pitchFamily="34" charset="0"/>
            </a:endParaRPr>
          </a:p>
        </p:txBody>
      </p:sp>
      <p:sp>
        <p:nvSpPr>
          <p:cNvPr id="15" name="TextBox 14">
            <a:extLst>
              <a:ext uri="{FF2B5EF4-FFF2-40B4-BE49-F238E27FC236}">
                <a16:creationId xmlns:a16="http://schemas.microsoft.com/office/drawing/2014/main" id="{B16F9281-3206-4C56-83D0-3CF41B276385}"/>
              </a:ext>
            </a:extLst>
          </p:cNvPr>
          <p:cNvSpPr txBox="1">
            <a:spLocks noChangeArrowheads="1"/>
          </p:cNvSpPr>
          <p:nvPr/>
        </p:nvSpPr>
        <p:spPr bwMode="auto">
          <a:xfrm>
            <a:off x="617992" y="1609886"/>
            <a:ext cx="72406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r>
              <a:rPr lang="en-US" altLang="en-US" sz="2400" dirty="0">
                <a:solidFill>
                  <a:schemeClr val="bg1"/>
                </a:solidFill>
                <a:latin typeface="Calibri" panose="020F0502020204030204" pitchFamily="34" charset="0"/>
              </a:rPr>
              <a:t>When researching economies engaged in </a:t>
            </a:r>
            <a:r>
              <a:rPr lang="en-US" altLang="en-US" sz="2400" dirty="0" err="1">
                <a:solidFill>
                  <a:schemeClr val="bg1"/>
                </a:solidFill>
                <a:latin typeface="Calibri" panose="020F0502020204030204" pitchFamily="34" charset="0"/>
              </a:rPr>
              <a:t>entrepôt</a:t>
            </a:r>
            <a:r>
              <a:rPr lang="en-US" altLang="en-US" sz="2400" dirty="0">
                <a:solidFill>
                  <a:schemeClr val="bg1"/>
                </a:solidFill>
                <a:latin typeface="Calibri" panose="020F0502020204030204" pitchFamily="34" charset="0"/>
              </a:rPr>
              <a:t> trade (e.g., Panama, the Gambia, Lebanon, Hong Kong, etc.), be careful to distinguish exports and reexports. Note also the special case of the Netherlands in E.U. trade data.</a:t>
            </a:r>
          </a:p>
        </p:txBody>
      </p:sp>
    </p:spTree>
    <p:extLst>
      <p:ext uri="{BB962C8B-B14F-4D97-AF65-F5344CB8AC3E}">
        <p14:creationId xmlns:p14="http://schemas.microsoft.com/office/powerpoint/2010/main" val="2361247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33" y="1828800"/>
            <a:ext cx="7899601" cy="4663440"/>
          </a:xfrm>
          <a:prstGeom prst="rect">
            <a:avLst/>
          </a:prstGeom>
        </p:spPr>
      </p:pic>
      <p:sp>
        <p:nvSpPr>
          <p:cNvPr id="8" name="Rectangle 7">
            <a:extLst>
              <a:ext uri="{FF2B5EF4-FFF2-40B4-BE49-F238E27FC236}">
                <a16:creationId xmlns:a16="http://schemas.microsoft.com/office/drawing/2014/main" id="{1D101283-B3A6-4093-81DB-800513555575}"/>
              </a:ext>
            </a:extLst>
          </p:cNvPr>
          <p:cNvSpPr/>
          <p:nvPr/>
        </p:nvSpPr>
        <p:spPr>
          <a:xfrm>
            <a:off x="1982726" y="0"/>
            <a:ext cx="10085833" cy="95410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dirty="0">
                <a:solidFill>
                  <a:srgbClr val="000000"/>
                </a:solidFill>
                <a:latin typeface="Corbel" panose="020B0503020204020204" pitchFamily="34" charset="0"/>
              </a:rPr>
              <a:t>Most “General Imports” Are Ultimately for Consumption, </a:t>
            </a:r>
            <a:br>
              <a:rPr lang="en-US" sz="2800" b="1" dirty="0">
                <a:solidFill>
                  <a:srgbClr val="000000"/>
                </a:solidFill>
                <a:latin typeface="Corbel" panose="020B0503020204020204" pitchFamily="34" charset="0"/>
              </a:rPr>
            </a:br>
            <a:r>
              <a:rPr lang="en-US" sz="2800" b="1" dirty="0">
                <a:solidFill>
                  <a:srgbClr val="000000"/>
                </a:solidFill>
                <a:latin typeface="Corbel" panose="020B0503020204020204" pitchFamily="34" charset="0"/>
              </a:rPr>
              <a:t>But Some Are Reexported and Some Are Transformed</a:t>
            </a: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ndParaRPr>
          </a:p>
        </p:txBody>
      </p:sp>
      <p:sp>
        <p:nvSpPr>
          <p:cNvPr id="13" name="Oval 12"/>
          <p:cNvSpPr/>
          <p:nvPr/>
        </p:nvSpPr>
        <p:spPr bwMode="auto">
          <a:xfrm>
            <a:off x="6649863" y="5785399"/>
            <a:ext cx="694944" cy="649224"/>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TextBox 13"/>
          <p:cNvSpPr txBox="1"/>
          <p:nvPr/>
        </p:nvSpPr>
        <p:spPr>
          <a:xfrm>
            <a:off x="6609480" y="5936837"/>
            <a:ext cx="73128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Miami</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TextBox 14"/>
          <p:cNvSpPr txBox="1"/>
          <p:nvPr/>
        </p:nvSpPr>
        <p:spPr>
          <a:xfrm>
            <a:off x="7206097" y="5414662"/>
            <a:ext cx="18389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General Imports</a:t>
            </a:r>
          </a:p>
        </p:txBody>
      </p:sp>
      <p:sp>
        <p:nvSpPr>
          <p:cNvPr id="22" name="Left Arrow 21"/>
          <p:cNvSpPr/>
          <p:nvPr/>
        </p:nvSpPr>
        <p:spPr bwMode="auto">
          <a:xfrm>
            <a:off x="7377575" y="5759786"/>
            <a:ext cx="1553625" cy="747989"/>
          </a:xfrm>
          <a:prstGeom prst="lef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TextBox 22"/>
          <p:cNvSpPr txBox="1"/>
          <p:nvPr/>
        </p:nvSpPr>
        <p:spPr>
          <a:xfrm>
            <a:off x="3436097" y="2608060"/>
            <a:ext cx="154401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Imports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Consumption</a:t>
            </a:r>
          </a:p>
        </p:txBody>
      </p:sp>
      <p:sp>
        <p:nvSpPr>
          <p:cNvPr id="24" name="Up Arrow 23"/>
          <p:cNvSpPr/>
          <p:nvPr/>
        </p:nvSpPr>
        <p:spPr bwMode="auto">
          <a:xfrm rot="19228682">
            <a:off x="5496054" y="2885020"/>
            <a:ext cx="484632" cy="3233337"/>
          </a:xfrm>
          <a:prstGeom prst="up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TextBox 25"/>
          <p:cNvSpPr txBox="1"/>
          <p:nvPr/>
        </p:nvSpPr>
        <p:spPr>
          <a:xfrm>
            <a:off x="5413627" y="5888082"/>
            <a:ext cx="12362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a:ea typeface="+mn-ea"/>
                <a:cs typeface="+mn-cs"/>
              </a:rPr>
              <a:t>Reexports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Oval 26"/>
          <p:cNvSpPr/>
          <p:nvPr/>
        </p:nvSpPr>
        <p:spPr bwMode="auto">
          <a:xfrm>
            <a:off x="4285165" y="5568681"/>
            <a:ext cx="694944" cy="649224"/>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TextBox 27"/>
          <p:cNvSpPr txBox="1"/>
          <p:nvPr/>
        </p:nvSpPr>
        <p:spPr>
          <a:xfrm>
            <a:off x="4337570" y="5722337"/>
            <a:ext cx="60786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FTZ</a:t>
            </a:r>
          </a:p>
        </p:txBody>
      </p:sp>
      <p:sp>
        <p:nvSpPr>
          <p:cNvPr id="29" name="Left Arrow 28"/>
          <p:cNvSpPr/>
          <p:nvPr/>
        </p:nvSpPr>
        <p:spPr bwMode="auto">
          <a:xfrm rot="9363406">
            <a:off x="2605330" y="6082716"/>
            <a:ext cx="1755648" cy="647697"/>
          </a:xfrm>
          <a:prstGeom prst="lef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TextBox 29"/>
          <p:cNvSpPr txBox="1"/>
          <p:nvPr/>
        </p:nvSpPr>
        <p:spPr>
          <a:xfrm>
            <a:off x="1348099" y="5734591"/>
            <a:ext cx="183896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General Imports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(Crude Oil)</a:t>
            </a:r>
          </a:p>
        </p:txBody>
      </p:sp>
      <p:sp>
        <p:nvSpPr>
          <p:cNvPr id="31" name="Left Arrow 30"/>
          <p:cNvSpPr/>
          <p:nvPr/>
        </p:nvSpPr>
        <p:spPr bwMode="auto">
          <a:xfrm rot="2872272">
            <a:off x="2899045" y="4654181"/>
            <a:ext cx="1755648" cy="558294"/>
          </a:xfrm>
          <a:prstGeom prst="lef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TextBox 31"/>
          <p:cNvSpPr txBox="1"/>
          <p:nvPr/>
        </p:nvSpPr>
        <p:spPr>
          <a:xfrm>
            <a:off x="1993498" y="3367507"/>
            <a:ext cx="154401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Imports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Consumption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(Gasoline)</a:t>
            </a:r>
          </a:p>
        </p:txBody>
      </p:sp>
      <p:sp>
        <p:nvSpPr>
          <p:cNvPr id="35" name="Left Arrow 34"/>
          <p:cNvSpPr/>
          <p:nvPr/>
        </p:nvSpPr>
        <p:spPr bwMode="auto">
          <a:xfrm rot="12716932">
            <a:off x="4879453" y="6149752"/>
            <a:ext cx="809782" cy="341671"/>
          </a:xfrm>
          <a:prstGeom prst="lef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Left Arrow 35"/>
          <p:cNvSpPr/>
          <p:nvPr/>
        </p:nvSpPr>
        <p:spPr bwMode="auto">
          <a:xfrm rot="18595629">
            <a:off x="6252232" y="6433134"/>
            <a:ext cx="617754" cy="341671"/>
          </a:xfrm>
          <a:prstGeom prst="lef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78223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61381" y="72704"/>
            <a:ext cx="7869238" cy="1143000"/>
          </a:xfrm>
        </p:spPr>
        <p:txBody>
          <a:bodyPr/>
          <a:lstStyle/>
          <a:p>
            <a:pPr eaLnBrk="1" hangingPunct="1"/>
            <a:r>
              <a:rPr lang="en-US" altLang="en-US" dirty="0">
                <a:latin typeface="Calibri" panose="020F0502020204030204" pitchFamily="34" charset="0"/>
              </a:rPr>
              <a:t>Various Commitments Are Scheduled</a:t>
            </a:r>
            <a:endParaRPr lang="en-US" altLang="en-US" i="1" dirty="0">
              <a:latin typeface="Calibri" panose="020F0502020204030204" pitchFamily="34" charset="0"/>
            </a:endParaRPr>
          </a:p>
        </p:txBody>
      </p:sp>
      <p:sp>
        <p:nvSpPr>
          <p:cNvPr id="9219" name="Text Box 3"/>
          <p:cNvSpPr txBox="1">
            <a:spLocks noChangeArrowheads="1"/>
          </p:cNvSpPr>
          <p:nvPr/>
        </p:nvSpPr>
        <p:spPr bwMode="auto">
          <a:xfrm>
            <a:off x="1295400" y="1676400"/>
            <a:ext cx="9067800" cy="462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900">
                <a:solidFill>
                  <a:schemeClr val="tx1"/>
                </a:solidFill>
                <a:latin typeface="Arial" panose="020B0604020202020204" pitchFamily="34" charset="0"/>
              </a:defRPr>
            </a:lvl1pPr>
            <a:lvl2pPr marL="914400" indent="-45720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spcAft>
                <a:spcPct val="20000"/>
              </a:spcAft>
              <a:buFontTx/>
              <a:buChar char="•"/>
            </a:pPr>
            <a:r>
              <a:rPr lang="en-US" altLang="en-US" sz="3200" dirty="0">
                <a:solidFill>
                  <a:srgbClr val="FF0000"/>
                </a:solidFill>
                <a:latin typeface="Calibri" panose="020F0502020204030204" pitchFamily="34" charset="0"/>
                <a:cs typeface="Times New Roman" panose="02020603050405020304" pitchFamily="18" charset="0"/>
              </a:rPr>
              <a:t>Tariffs</a:t>
            </a:r>
          </a:p>
          <a:p>
            <a:pPr lvl="1" eaLnBrk="1" hangingPunct="1">
              <a:spcBef>
                <a:spcPct val="0"/>
              </a:spcBef>
              <a:spcAft>
                <a:spcPct val="20000"/>
              </a:spcAft>
              <a:buFontTx/>
              <a:buChar char="•"/>
            </a:pPr>
            <a:r>
              <a:rPr lang="en-US" altLang="en-US" sz="3200" dirty="0">
                <a:latin typeface="Calibri" panose="020F0502020204030204" pitchFamily="34" charset="0"/>
                <a:cs typeface="Times New Roman" panose="02020603050405020304" pitchFamily="18" charset="0"/>
              </a:rPr>
              <a:t>Other duties and charges</a:t>
            </a:r>
          </a:p>
          <a:p>
            <a:pPr lvl="1" eaLnBrk="1" hangingPunct="1">
              <a:spcBef>
                <a:spcPct val="0"/>
              </a:spcBef>
              <a:spcAft>
                <a:spcPct val="20000"/>
              </a:spcAft>
              <a:buFontTx/>
              <a:buChar char="•"/>
            </a:pPr>
            <a:r>
              <a:rPr lang="en-US" altLang="en-US" sz="3200" dirty="0">
                <a:solidFill>
                  <a:srgbClr val="FF0000"/>
                </a:solidFill>
                <a:latin typeface="Calibri" panose="020F0502020204030204" pitchFamily="34" charset="0"/>
                <a:cs typeface="Times New Roman" panose="02020603050405020304" pitchFamily="18" charset="0"/>
              </a:rPr>
              <a:t>Services commitments in positive-list agreements such as GATS</a:t>
            </a:r>
          </a:p>
          <a:p>
            <a:pPr lvl="1" eaLnBrk="1" hangingPunct="1">
              <a:spcBef>
                <a:spcPct val="0"/>
              </a:spcBef>
              <a:spcAft>
                <a:spcPct val="20000"/>
              </a:spcAft>
              <a:buFontTx/>
              <a:buChar char="•"/>
            </a:pPr>
            <a:r>
              <a:rPr lang="en-US" altLang="en-US" sz="3200" dirty="0">
                <a:latin typeface="Calibri" panose="020F0502020204030204" pitchFamily="34" charset="0"/>
                <a:cs typeface="Times New Roman" panose="02020603050405020304" pitchFamily="18" charset="0"/>
              </a:rPr>
              <a:t>Exceptions (e.g., laws that are “grand-fathered”)</a:t>
            </a:r>
          </a:p>
          <a:p>
            <a:pPr lvl="1" eaLnBrk="1" hangingPunct="1">
              <a:spcBef>
                <a:spcPct val="0"/>
              </a:spcBef>
              <a:spcAft>
                <a:spcPct val="20000"/>
              </a:spcAft>
              <a:buFontTx/>
              <a:buChar char="•"/>
            </a:pPr>
            <a:r>
              <a:rPr lang="en-US" altLang="en-US" sz="3200" dirty="0">
                <a:latin typeface="Calibri" panose="020F0502020204030204" pitchFamily="34" charset="0"/>
                <a:cs typeface="Times New Roman" panose="02020603050405020304" pitchFamily="18" charset="0"/>
              </a:rPr>
              <a:t>Export subsidies</a:t>
            </a:r>
          </a:p>
          <a:p>
            <a:pPr lvl="1" eaLnBrk="1" hangingPunct="1">
              <a:spcBef>
                <a:spcPct val="0"/>
              </a:spcBef>
              <a:spcAft>
                <a:spcPct val="20000"/>
              </a:spcAft>
              <a:buFontTx/>
              <a:buChar char="•"/>
            </a:pPr>
            <a:endParaRPr lang="en-US" altLang="en-US" sz="3200" dirty="0">
              <a:latin typeface="Calibri" panose="020F0502020204030204" pitchFamily="34" charset="0"/>
              <a:cs typeface="Times New Roman" panose="02020603050405020304" pitchFamily="18" charset="0"/>
            </a:endParaRPr>
          </a:p>
          <a:p>
            <a:pPr lvl="1" eaLnBrk="1" hangingPunct="1">
              <a:spcBef>
                <a:spcPct val="0"/>
              </a:spcBef>
              <a:spcAft>
                <a:spcPct val="20000"/>
              </a:spcAft>
              <a:buFontTx/>
              <a:buChar char="•"/>
            </a:pPr>
            <a:endParaRPr lang="en-US" altLang="en-US" sz="3200" dirty="0">
              <a:latin typeface="Calibri" panose="020F0502020204030204" pitchFamily="34" charset="0"/>
            </a:endParaRPr>
          </a:p>
        </p:txBody>
      </p:sp>
      <p:sp>
        <p:nvSpPr>
          <p:cNvPr id="5" name="Rectangle 4">
            <a:extLst>
              <a:ext uri="{FF2B5EF4-FFF2-40B4-BE49-F238E27FC236}">
                <a16:creationId xmlns:a16="http://schemas.microsoft.com/office/drawing/2014/main" id="{6E82ABE2-7782-92A2-423F-0E93A08FF5EF}"/>
              </a:ext>
            </a:extLst>
          </p:cNvPr>
          <p:cNvSpPr/>
          <p:nvPr/>
        </p:nvSpPr>
        <p:spPr bwMode="auto">
          <a:xfrm>
            <a:off x="1709008" y="2809274"/>
            <a:ext cx="6857142" cy="2372326"/>
          </a:xfrm>
          <a:prstGeom prst="rect">
            <a:avLst/>
          </a:prstGeom>
          <a:solidFill>
            <a:schemeClr val="accent2"/>
          </a:solidFill>
          <a:ln w="12700" cap="sq" cmpd="sng" algn="ctr">
            <a:solidFill>
              <a:schemeClr val="tx1"/>
            </a:solidFill>
            <a:prstDash val="solid"/>
            <a:round/>
            <a:headEnd type="none" w="sm" len="sm"/>
            <a:tailEnd type="none" w="sm" len="sm"/>
          </a:ln>
          <a:effectLst/>
        </p:spPr>
        <p:txBody>
          <a:bodyPr wrap="none"/>
          <a:lstStyle/>
          <a:p>
            <a:pPr>
              <a:defRPr/>
            </a:pPr>
            <a:endParaRPr lang="en-US" dirty="0">
              <a:latin typeface="Arial" charset="0"/>
            </a:endParaRPr>
          </a:p>
        </p:txBody>
      </p:sp>
      <p:sp>
        <p:nvSpPr>
          <p:cNvPr id="6" name="TextBox 5">
            <a:extLst>
              <a:ext uri="{FF2B5EF4-FFF2-40B4-BE49-F238E27FC236}">
                <a16:creationId xmlns:a16="http://schemas.microsoft.com/office/drawing/2014/main" id="{A752B9EE-4EA0-0CD6-BEB8-202660FD5342}"/>
              </a:ext>
            </a:extLst>
          </p:cNvPr>
          <p:cNvSpPr txBox="1">
            <a:spLocks noChangeArrowheads="1"/>
          </p:cNvSpPr>
          <p:nvPr/>
        </p:nvSpPr>
        <p:spPr bwMode="auto">
          <a:xfrm>
            <a:off x="1946901" y="2852464"/>
            <a:ext cx="679704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solidFill>
                  <a:schemeClr val="bg1"/>
                </a:solidFill>
                <a:latin typeface="Calibri" panose="020F0502020204030204" pitchFamily="34" charset="0"/>
              </a:rPr>
              <a:t>We will concentrate on trade in goods, but will also cover services </a:t>
            </a:r>
            <a:r>
              <a:rPr lang="en-US" altLang="en-US" sz="2800" i="1" dirty="0">
                <a:solidFill>
                  <a:schemeClr val="bg1"/>
                </a:solidFill>
                <a:latin typeface="Calibri" panose="020F0502020204030204" pitchFamily="34" charset="0"/>
              </a:rPr>
              <a:t>if time permits</a:t>
            </a:r>
            <a:r>
              <a:rPr lang="en-US" altLang="en-US" sz="2800" dirty="0">
                <a:solidFill>
                  <a:schemeClr val="bg1"/>
                </a:solidFill>
                <a:latin typeface="Calibri" panose="020F0502020204030204" pitchFamily="34" charset="0"/>
              </a:rPr>
              <a:t>.</a:t>
            </a:r>
          </a:p>
          <a:p>
            <a:pPr>
              <a:spcBef>
                <a:spcPct val="0"/>
              </a:spcBef>
              <a:buFontTx/>
              <a:buNone/>
            </a:pPr>
            <a:r>
              <a:rPr lang="en-US" altLang="en-US" sz="2800" dirty="0">
                <a:solidFill>
                  <a:schemeClr val="bg1"/>
                </a:solidFill>
                <a:latin typeface="Calibri" panose="020F0502020204030204" pitchFamily="34" charset="0"/>
              </a:rPr>
              <a:t>Also if time permits, we will cover today where to find trade data. If we run out of time, we will cover that in the next session.</a:t>
            </a:r>
          </a:p>
        </p:txBody>
      </p:sp>
    </p:spTree>
    <p:extLst>
      <p:ext uri="{BB962C8B-B14F-4D97-AF65-F5344CB8AC3E}">
        <p14:creationId xmlns:p14="http://schemas.microsoft.com/office/powerpoint/2010/main" val="645096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998AE570-26AD-4A27-BE31-14A8EDDE3F51}"/>
              </a:ext>
            </a:extLst>
          </p:cNvPr>
          <p:cNvSpPr>
            <a:spLocks noGrp="1" noChangeArrowheads="1"/>
          </p:cNvSpPr>
          <p:nvPr>
            <p:ph type="ctrTitle"/>
          </p:nvPr>
        </p:nvSpPr>
        <p:spPr>
          <a:xfrm>
            <a:off x="4633914" y="1600201"/>
            <a:ext cx="6110287" cy="1171575"/>
          </a:xfrm>
          <a:noFill/>
        </p:spPr>
        <p:txBody>
          <a:bodyPr vert="horz" wrap="square" lIns="91440" tIns="45720" rIns="91440" bIns="45720" numCol="1" anchor="b" anchorCtr="0" compatLnSpc="1">
            <a:prstTxWarp prst="textNoShape">
              <a:avLst/>
            </a:prstTxWarp>
          </a:bodyPr>
          <a:lstStyle/>
          <a:p>
            <a:pPr algn="ctr" eaLnBrk="1" hangingPunct="1"/>
            <a:r>
              <a:rPr lang="en-US" altLang="en-US" dirty="0">
                <a:latin typeface="Calibri" panose="020F0502020204030204" pitchFamily="34" charset="0"/>
              </a:rPr>
              <a:t>Services:</a:t>
            </a:r>
            <a:br>
              <a:rPr lang="en-US" altLang="en-US" dirty="0">
                <a:latin typeface="Calibri" panose="020F0502020204030204" pitchFamily="34" charset="0"/>
              </a:rPr>
            </a:br>
            <a:r>
              <a:rPr lang="en-US" altLang="en-US" dirty="0">
                <a:latin typeface="Calibri" panose="020F0502020204030204" pitchFamily="34" charset="0"/>
              </a:rPr>
              <a:t>Scheduling in the GATS</a:t>
            </a:r>
          </a:p>
        </p:txBody>
      </p:sp>
    </p:spTree>
    <p:extLst>
      <p:ext uri="{BB962C8B-B14F-4D97-AF65-F5344CB8AC3E}">
        <p14:creationId xmlns:p14="http://schemas.microsoft.com/office/powerpoint/2010/main" val="491762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200400" y="-168275"/>
            <a:ext cx="7467600" cy="1311275"/>
          </a:xfrm>
        </p:spPr>
        <p:txBody>
          <a:bodyPr/>
          <a:lstStyle/>
          <a:p>
            <a:pPr eaLnBrk="1" hangingPunct="1"/>
            <a:r>
              <a:rPr lang="en-US" altLang="en-US" dirty="0">
                <a:latin typeface="Calibri" panose="020F0502020204030204" pitchFamily="34" charset="0"/>
              </a:rPr>
              <a:t>Positive and negative lists</a:t>
            </a:r>
          </a:p>
        </p:txBody>
      </p:sp>
      <p:sp>
        <p:nvSpPr>
          <p:cNvPr id="40963" name="Text Box 3"/>
          <p:cNvSpPr txBox="1">
            <a:spLocks noChangeArrowheads="1"/>
          </p:cNvSpPr>
          <p:nvPr/>
        </p:nvSpPr>
        <p:spPr bwMode="auto">
          <a:xfrm>
            <a:off x="800100" y="1371600"/>
            <a:ext cx="10591800"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marL="801688" indent="0" eaLnBrk="1" hangingPunct="1">
              <a:spcBef>
                <a:spcPct val="0"/>
              </a:spcBef>
              <a:spcAft>
                <a:spcPts val="600"/>
              </a:spcAft>
              <a:buNone/>
            </a:pPr>
            <a:r>
              <a:rPr lang="en-US" altLang="en-US" b="1" dirty="0">
                <a:solidFill>
                  <a:srgbClr val="FF0000"/>
                </a:solidFill>
                <a:latin typeface="Calibri" panose="020F0502020204030204" pitchFamily="34" charset="0"/>
              </a:rPr>
              <a:t>Positive List</a:t>
            </a:r>
            <a:r>
              <a:rPr lang="en-US" altLang="en-US" dirty="0">
                <a:solidFill>
                  <a:schemeClr val="tx2"/>
                </a:solidFill>
                <a:latin typeface="Calibri" panose="020F0502020204030204" pitchFamily="34" charset="0"/>
              </a:rPr>
              <a:t>:</a:t>
            </a:r>
            <a:r>
              <a:rPr lang="en-US" altLang="en-US" dirty="0">
                <a:latin typeface="Calibri" panose="020F0502020204030204" pitchFamily="34" charset="0"/>
              </a:rPr>
              <a:t> Commitments are made only in those  sectors where countries explicitly agree. In principle, it is the less comprehensive method. </a:t>
            </a:r>
          </a:p>
          <a:p>
            <a:pPr marL="801688" indent="0" eaLnBrk="1" hangingPunct="1">
              <a:spcBef>
                <a:spcPct val="0"/>
              </a:spcBef>
              <a:spcAft>
                <a:spcPts val="600"/>
              </a:spcAft>
              <a:buNone/>
            </a:pPr>
            <a:r>
              <a:rPr lang="en-US" altLang="en-US" dirty="0">
                <a:latin typeface="Calibri" panose="020F0502020204030204" pitchFamily="34" charset="0"/>
              </a:rPr>
              <a:t>This is the approach taken in GATS commitments and most FTAs.</a:t>
            </a:r>
          </a:p>
          <a:p>
            <a:pPr marL="801688" indent="0" eaLnBrk="1" hangingPunct="1">
              <a:spcBef>
                <a:spcPct val="0"/>
              </a:spcBef>
              <a:spcAft>
                <a:spcPts val="600"/>
              </a:spcAft>
              <a:buNone/>
            </a:pPr>
            <a:r>
              <a:rPr lang="en-US" altLang="en-US" b="1" dirty="0">
                <a:solidFill>
                  <a:srgbClr val="FF0000"/>
                </a:solidFill>
                <a:latin typeface="Calibri" panose="020F0502020204030204" pitchFamily="34" charset="0"/>
              </a:rPr>
              <a:t>Negative List</a:t>
            </a:r>
            <a:r>
              <a:rPr lang="en-US" altLang="en-US" dirty="0">
                <a:solidFill>
                  <a:schemeClr val="tx2"/>
                </a:solidFill>
                <a:latin typeface="Calibri" panose="020F0502020204030204" pitchFamily="34" charset="0"/>
              </a:rPr>
              <a:t>:</a:t>
            </a:r>
            <a:r>
              <a:rPr lang="en-US" altLang="en-US" dirty="0">
                <a:solidFill>
                  <a:schemeClr val="bg2"/>
                </a:solidFill>
                <a:latin typeface="Calibri" panose="020F0502020204030204" pitchFamily="34" charset="0"/>
              </a:rPr>
              <a:t>  </a:t>
            </a:r>
            <a:r>
              <a:rPr lang="en-US" altLang="en-US" dirty="0">
                <a:latin typeface="Calibri" panose="020F0502020204030204" pitchFamily="34" charset="0"/>
              </a:rPr>
              <a:t>Countries are committed in all sectors unless they explicitly set restrictions or make exceptions.</a:t>
            </a:r>
          </a:p>
          <a:p>
            <a:pPr marL="801688" indent="0" eaLnBrk="1" hangingPunct="1">
              <a:spcBef>
                <a:spcPct val="0"/>
              </a:spcBef>
              <a:spcAft>
                <a:spcPts val="600"/>
              </a:spcAft>
              <a:buNone/>
            </a:pPr>
            <a:r>
              <a:rPr lang="en-US" altLang="en-US" dirty="0">
                <a:latin typeface="Calibri" panose="020F0502020204030204" pitchFamily="34" charset="0"/>
              </a:rPr>
              <a:t>This is the approach taken in most of the FTAs of the United States (and the rest of the Americas), where “modes” are not mentioned. </a:t>
            </a:r>
          </a:p>
          <a:p>
            <a:pPr eaLnBrk="1" hangingPunct="1">
              <a:spcBef>
                <a:spcPct val="0"/>
              </a:spcBef>
              <a:buFont typeface="Wingdings" panose="05000000000000000000" pitchFamily="2" charset="2"/>
              <a:buNone/>
            </a:pPr>
            <a:endParaRPr lang="en-US" altLang="en-US" sz="1000" dirty="0">
              <a:latin typeface="Calibri" panose="020F0502020204030204" pitchFamily="34" charset="0"/>
            </a:endParaRPr>
          </a:p>
          <a:p>
            <a:pPr eaLnBrk="1" hangingPunct="1">
              <a:spcBef>
                <a:spcPct val="0"/>
              </a:spcBef>
              <a:buFont typeface="Wingdings" panose="05000000000000000000" pitchFamily="2" charset="2"/>
              <a:buNone/>
            </a:pPr>
            <a:r>
              <a:rPr lang="en-US" altLang="en-US" dirty="0">
                <a:solidFill>
                  <a:schemeClr val="tx2"/>
                </a:solidFill>
                <a:latin typeface="Calibri" panose="020F0502020204030204" pitchFamily="34" charset="0"/>
              </a:rPr>
              <a:t>    </a:t>
            </a:r>
            <a:r>
              <a:rPr lang="en-US" altLang="en-US" sz="1000" dirty="0">
                <a:solidFill>
                  <a:schemeClr val="tx2"/>
                </a:solidFill>
                <a:latin typeface="Calibri" panose="020F0502020204030204" pitchFamily="34" charset="0"/>
              </a:rPr>
              <a:t> </a:t>
            </a:r>
          </a:p>
        </p:txBody>
      </p:sp>
    </p:spTree>
    <p:extLst>
      <p:ext uri="{BB962C8B-B14F-4D97-AF65-F5344CB8AC3E}">
        <p14:creationId xmlns:p14="http://schemas.microsoft.com/office/powerpoint/2010/main" val="3712613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038600" y="304800"/>
            <a:ext cx="5029200" cy="400050"/>
          </a:xfrm>
        </p:spPr>
        <p:txBody>
          <a:bodyPr/>
          <a:lstStyle/>
          <a:p>
            <a:r>
              <a:rPr lang="en-US" altLang="en-US" dirty="0">
                <a:latin typeface="Calibri" panose="020F0502020204030204" pitchFamily="34" charset="0"/>
              </a:rPr>
              <a:t>The classic example</a:t>
            </a:r>
          </a:p>
        </p:txBody>
      </p:sp>
      <p:sp>
        <p:nvSpPr>
          <p:cNvPr id="44036" name="Text Box 3"/>
          <p:cNvSpPr txBox="1">
            <a:spLocks noChangeArrowheads="1"/>
          </p:cNvSpPr>
          <p:nvPr/>
        </p:nvSpPr>
        <p:spPr bwMode="auto">
          <a:xfrm>
            <a:off x="8534400" y="1295400"/>
            <a:ext cx="350520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Font typeface="Wingdings" panose="05000000000000000000" pitchFamily="2" charset="2"/>
              <a:buAutoNum type="arabicPeriod"/>
            </a:pPr>
            <a:endParaRPr lang="en-US" altLang="en-US" sz="2100" dirty="0">
              <a:solidFill>
                <a:srgbClr val="B2B2B2"/>
              </a:solidFill>
              <a:latin typeface="Calibri" panose="020F0502020204030204" pitchFamily="34" charset="0"/>
              <a:cs typeface="Times New Roman" panose="02020603050405020304" pitchFamily="18" charset="0"/>
            </a:endParaRPr>
          </a:p>
          <a:p>
            <a:pPr fontAlgn="base">
              <a:spcBef>
                <a:spcPct val="0"/>
              </a:spcBef>
              <a:spcAft>
                <a:spcPct val="0"/>
              </a:spcAft>
              <a:buNone/>
            </a:pPr>
            <a:r>
              <a:rPr lang="en-US" altLang="en-US" sz="2400" dirty="0">
                <a:solidFill>
                  <a:srgbClr val="000000"/>
                </a:solidFill>
                <a:latin typeface="Calibri" panose="020F0502020204030204" pitchFamily="34" charset="0"/>
              </a:rPr>
              <a:t>    </a:t>
            </a:r>
            <a:r>
              <a:rPr lang="en-US" altLang="en-US" sz="1400" dirty="0">
                <a:solidFill>
                  <a:srgbClr val="000000"/>
                </a:solidFill>
                <a:latin typeface="Calibri" panose="020F0502020204030204" pitchFamily="34" charset="0"/>
              </a:rPr>
              <a:t>     </a:t>
            </a:r>
            <a:r>
              <a:rPr lang="en-US" altLang="en-US" sz="2400" dirty="0">
                <a:solidFill>
                  <a:srgbClr val="000000"/>
                </a:solidFill>
                <a:latin typeface="Calibri" panose="020F0502020204030204" pitchFamily="34" charset="0"/>
              </a:rPr>
              <a:t>Economists of a generation ago typically pointed </a:t>
            </a:r>
          </a:p>
          <a:p>
            <a:pPr fontAlgn="base">
              <a:spcBef>
                <a:spcPct val="0"/>
              </a:spcBef>
              <a:spcAft>
                <a:spcPct val="0"/>
              </a:spcAft>
              <a:buNone/>
            </a:pPr>
            <a:r>
              <a:rPr lang="en-US" altLang="en-US" sz="2400" dirty="0">
                <a:solidFill>
                  <a:srgbClr val="000000"/>
                </a:solidFill>
                <a:latin typeface="Calibri" panose="020F0502020204030204" pitchFamily="34" charset="0"/>
              </a:rPr>
              <a:t>       to haircuts as the quintessential “untraded” activity.</a:t>
            </a:r>
            <a:endParaRPr lang="en-US" altLang="en-US" sz="800" dirty="0">
              <a:solidFill>
                <a:srgbClr val="000000"/>
              </a:solidFill>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149" y="1436980"/>
            <a:ext cx="7778807" cy="5040020"/>
          </a:xfrm>
          <a:prstGeom prst="rect">
            <a:avLst/>
          </a:prstGeom>
        </p:spPr>
      </p:pic>
    </p:spTree>
    <p:extLst>
      <p:ext uri="{BB962C8B-B14F-4D97-AF65-F5344CB8AC3E}">
        <p14:creationId xmlns:p14="http://schemas.microsoft.com/office/powerpoint/2010/main" val="722954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33999" y="381000"/>
            <a:ext cx="6324600" cy="533400"/>
          </a:xfrm>
        </p:spPr>
        <p:txBody>
          <a:bodyPr/>
          <a:lstStyle/>
          <a:p>
            <a:endParaRPr lang="en-US" altLang="en-US"/>
          </a:p>
        </p:txBody>
      </p:sp>
      <p:sp>
        <p:nvSpPr>
          <p:cNvPr id="45060" name="Rectangle 3"/>
          <p:cNvSpPr>
            <a:spLocks noChangeArrowheads="1"/>
          </p:cNvSpPr>
          <p:nvPr/>
        </p:nvSpPr>
        <p:spPr bwMode="auto">
          <a:xfrm>
            <a:off x="-14923" y="-20636"/>
            <a:ext cx="12724448" cy="7010400"/>
          </a:xfrm>
          <a:prstGeom prst="rect">
            <a:avLst/>
          </a:prstGeom>
          <a:solidFill>
            <a:schemeClr val="accent1"/>
          </a:solidFill>
          <a:ln w="12700" cap="sq" algn="ctr">
            <a:solidFill>
              <a:schemeClr val="tx1"/>
            </a:solidFill>
            <a:round/>
            <a:headEnd type="none" w="sm" len="sm"/>
            <a:tailEnd type="none" w="sm" len="sm"/>
          </a:ln>
        </p:spPr>
        <p:txBody>
          <a:bodyPr wrap="none"/>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 name="Picture 6" descr="photo_adventure_participant_nicolas_barber_shop_haircut_india_mumbai.jpg (800×5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0636"/>
            <a:ext cx="6104668" cy="405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11420696-large.jpg (380×2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709" y="3581401"/>
            <a:ext cx="6047691" cy="402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air-cuttery.jpg (501×354)"/>
          <p:cNvPicPr>
            <a:picLocks noChangeAspect="1" noChangeArrowheads="1"/>
          </p:cNvPicPr>
          <p:nvPr/>
        </p:nvPicPr>
        <p:blipFill rotWithShape="1">
          <a:blip r:embed="rId4">
            <a:extLst>
              <a:ext uri="{28A0092B-C50C-407E-A947-70E740481C1C}">
                <a14:useLocalDpi xmlns:a14="http://schemas.microsoft.com/office/drawing/2010/main" val="0"/>
              </a:ext>
            </a:extLst>
          </a:blip>
          <a:srcRect r="8188" b="13716"/>
          <a:stretch/>
        </p:blipFill>
        <p:spPr bwMode="auto">
          <a:xfrm>
            <a:off x="1" y="3733800"/>
            <a:ext cx="6476999" cy="430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2119" b="20014"/>
          <a:stretch/>
        </p:blipFill>
        <p:spPr bwMode="auto">
          <a:xfrm>
            <a:off x="-46353" y="-20636"/>
            <a:ext cx="6550270" cy="360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6453982" y="-20636"/>
            <a:ext cx="266700" cy="7215188"/>
          </a:xfrm>
          <a:prstGeom prst="rect">
            <a:avLst/>
          </a:prstGeom>
          <a:solidFill>
            <a:schemeClr val="accent1"/>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wrap="none"/>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 name="Rectangle 9"/>
          <p:cNvSpPr>
            <a:spLocks noChangeArrowheads="1"/>
          </p:cNvSpPr>
          <p:nvPr/>
        </p:nvSpPr>
        <p:spPr bwMode="auto">
          <a:xfrm rot="5400000">
            <a:off x="6183098" y="-2888987"/>
            <a:ext cx="269081" cy="12905055"/>
          </a:xfrm>
          <a:prstGeom prst="rect">
            <a:avLst/>
          </a:prstGeom>
          <a:solidFill>
            <a:schemeClr val="accent1"/>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wrap="none"/>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 name="Rectangle 11"/>
          <p:cNvSpPr>
            <a:spLocks noChangeArrowheads="1"/>
          </p:cNvSpPr>
          <p:nvPr/>
        </p:nvSpPr>
        <p:spPr bwMode="auto">
          <a:xfrm>
            <a:off x="6858000" y="123823"/>
            <a:ext cx="1938338" cy="708025"/>
          </a:xfrm>
          <a:prstGeom prst="rect">
            <a:avLst/>
          </a:prstGeom>
          <a:solidFill>
            <a:schemeClr val="bg1"/>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wrap="none"/>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 name="TextBox 12"/>
          <p:cNvSpPr txBox="1">
            <a:spLocks noChangeArrowheads="1"/>
          </p:cNvSpPr>
          <p:nvPr/>
        </p:nvSpPr>
        <p:spPr bwMode="auto">
          <a:xfrm>
            <a:off x="6781800" y="123823"/>
            <a:ext cx="1936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4000" dirty="0"/>
              <a:t>Mode 2</a:t>
            </a:r>
          </a:p>
        </p:txBody>
      </p:sp>
      <p:sp>
        <p:nvSpPr>
          <p:cNvPr id="14" name="Rectangle 13"/>
          <p:cNvSpPr>
            <a:spLocks noChangeArrowheads="1"/>
          </p:cNvSpPr>
          <p:nvPr/>
        </p:nvSpPr>
        <p:spPr bwMode="auto">
          <a:xfrm>
            <a:off x="6858000" y="6037660"/>
            <a:ext cx="1938338" cy="696517"/>
          </a:xfrm>
          <a:prstGeom prst="rect">
            <a:avLst/>
          </a:prstGeom>
          <a:solidFill>
            <a:schemeClr val="bg1"/>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wrap="none"/>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 name="TextBox 14"/>
          <p:cNvSpPr txBox="1">
            <a:spLocks noChangeArrowheads="1"/>
          </p:cNvSpPr>
          <p:nvPr/>
        </p:nvSpPr>
        <p:spPr bwMode="auto">
          <a:xfrm>
            <a:off x="6858000" y="6019800"/>
            <a:ext cx="1936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4000" dirty="0"/>
              <a:t>Mode 4</a:t>
            </a:r>
          </a:p>
        </p:txBody>
      </p:sp>
      <p:sp>
        <p:nvSpPr>
          <p:cNvPr id="16" name="Rectangle 15"/>
          <p:cNvSpPr>
            <a:spLocks noChangeArrowheads="1"/>
          </p:cNvSpPr>
          <p:nvPr/>
        </p:nvSpPr>
        <p:spPr bwMode="auto">
          <a:xfrm>
            <a:off x="4365020" y="6037660"/>
            <a:ext cx="1936750" cy="667940"/>
          </a:xfrm>
          <a:prstGeom prst="rect">
            <a:avLst/>
          </a:prstGeom>
          <a:solidFill>
            <a:schemeClr val="bg1"/>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wrap="none"/>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 name="TextBox 16"/>
          <p:cNvSpPr txBox="1">
            <a:spLocks noChangeArrowheads="1"/>
          </p:cNvSpPr>
          <p:nvPr/>
        </p:nvSpPr>
        <p:spPr bwMode="auto">
          <a:xfrm>
            <a:off x="4404701" y="6019800"/>
            <a:ext cx="1938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4000" dirty="0"/>
              <a:t>Mode 3</a:t>
            </a:r>
          </a:p>
        </p:txBody>
      </p:sp>
      <p:sp>
        <p:nvSpPr>
          <p:cNvPr id="18" name="Rectangle 17"/>
          <p:cNvSpPr>
            <a:spLocks noChangeArrowheads="1"/>
          </p:cNvSpPr>
          <p:nvPr/>
        </p:nvSpPr>
        <p:spPr bwMode="auto">
          <a:xfrm>
            <a:off x="4083050" y="101601"/>
            <a:ext cx="1936750" cy="708025"/>
          </a:xfrm>
          <a:prstGeom prst="rect">
            <a:avLst/>
          </a:prstGeom>
          <a:solidFill>
            <a:schemeClr val="bg1"/>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wrap="none"/>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 name="TextBox 18"/>
          <p:cNvSpPr txBox="1">
            <a:spLocks noChangeArrowheads="1"/>
          </p:cNvSpPr>
          <p:nvPr/>
        </p:nvSpPr>
        <p:spPr bwMode="auto">
          <a:xfrm>
            <a:off x="4081463" y="101601"/>
            <a:ext cx="1938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4000" dirty="0"/>
              <a:t>Mode 1</a:t>
            </a:r>
          </a:p>
        </p:txBody>
      </p:sp>
    </p:spTree>
    <p:extLst>
      <p:ext uri="{BB962C8B-B14F-4D97-AF65-F5344CB8AC3E}">
        <p14:creationId xmlns:p14="http://schemas.microsoft.com/office/powerpoint/2010/main" val="1835675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Effect transition="in" filter="fade">
                                      <p:cBhvr>
                                        <p:cTn id="77" dur="500"/>
                                        <p:tgtEl>
                                          <p:spTgt spid="1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fltVal val="0"/>
                                          </p:val>
                                        </p:tav>
                                        <p:tav tm="100000">
                                          <p:val>
                                            <p:strVal val="#ppt_w"/>
                                          </p:val>
                                        </p:tav>
                                      </p:tavLst>
                                    </p:anim>
                                    <p:anim calcmode="lin" valueType="num">
                                      <p:cBhvr>
                                        <p:cTn id="81" dur="500" fill="hold"/>
                                        <p:tgtEl>
                                          <p:spTgt spid="19"/>
                                        </p:tgtEl>
                                        <p:attrNameLst>
                                          <p:attrName>ppt_h</p:attrName>
                                        </p:attrNameLst>
                                      </p:cBhvr>
                                      <p:tavLst>
                                        <p:tav tm="0">
                                          <p:val>
                                            <p:fltVal val="0"/>
                                          </p:val>
                                        </p:tav>
                                        <p:tav tm="100000">
                                          <p:val>
                                            <p:strVal val="#ppt_h"/>
                                          </p:val>
                                        </p:tav>
                                      </p:tavLst>
                                    </p:anim>
                                    <p:animEffect transition="in" filter="fade">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p:bldP spid="14" grpId="0" animBg="1"/>
      <p:bldP spid="15" grpId="0"/>
      <p:bldP spid="16" grpId="0" animBg="1"/>
      <p:bldP spid="17" grpId="0"/>
      <p:bldP spid="18" grpId="0" animBg="1"/>
      <p:bldP spid="19"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dirty="0">
                <a:latin typeface="Calibri" panose="020F0502020204030204" pitchFamily="34" charset="0"/>
              </a:rPr>
              <a:t>The four modes of supply</a:t>
            </a:r>
          </a:p>
        </p:txBody>
      </p:sp>
      <p:sp>
        <p:nvSpPr>
          <p:cNvPr id="46083" name="Text Box 3"/>
          <p:cNvSpPr txBox="1">
            <a:spLocks noChangeArrowheads="1"/>
          </p:cNvSpPr>
          <p:nvPr/>
        </p:nvSpPr>
        <p:spPr bwMode="auto">
          <a:xfrm>
            <a:off x="2574926" y="2319338"/>
            <a:ext cx="230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46084" name="Text Box 4"/>
          <p:cNvSpPr txBox="1">
            <a:spLocks noChangeArrowheads="1"/>
          </p:cNvSpPr>
          <p:nvPr/>
        </p:nvSpPr>
        <p:spPr bwMode="auto">
          <a:xfrm>
            <a:off x="609600" y="1828800"/>
            <a:ext cx="111252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ts val="1200"/>
              </a:spcAft>
              <a:buFontTx/>
              <a:buAutoNum type="arabicPeriod"/>
            </a:pPr>
            <a:r>
              <a:rPr lang="en-US" altLang="en-US" sz="2800" dirty="0">
                <a:solidFill>
                  <a:schemeClr val="tx2"/>
                </a:solidFill>
                <a:latin typeface="Calibri" panose="020F0502020204030204" pitchFamily="34" charset="0"/>
                <a:cs typeface="Times New Roman" panose="02020603050405020304" pitchFamily="18" charset="0"/>
              </a:rPr>
              <a:t>Cross-Border Supply</a:t>
            </a:r>
            <a:r>
              <a:rPr lang="en-US" altLang="en-US" sz="2800" dirty="0">
                <a:latin typeface="Calibri" panose="020F0502020204030204" pitchFamily="34" charset="0"/>
                <a:cs typeface="Times New Roman" panose="02020603050405020304" pitchFamily="18" charset="0"/>
              </a:rPr>
              <a:t>: “Exports.” </a:t>
            </a:r>
            <a:r>
              <a:rPr lang="en-GB" altLang="en-US" sz="2800" dirty="0">
                <a:latin typeface="Calibri" panose="020F0502020204030204" pitchFamily="34" charset="0"/>
                <a:cs typeface="Times New Roman" panose="02020603050405020304" pitchFamily="18" charset="0"/>
              </a:rPr>
              <a:t>T</a:t>
            </a:r>
            <a:r>
              <a:rPr lang="en-US" altLang="en-US" sz="2800" dirty="0">
                <a:latin typeface="Calibri" panose="020F0502020204030204" pitchFamily="34" charset="0"/>
                <a:cs typeface="Times New Roman" panose="02020603050405020304" pitchFamily="18" charset="0"/>
              </a:rPr>
              <a:t>he provider and the consumer stay home; only the service moves.</a:t>
            </a:r>
            <a:r>
              <a:rPr lang="en-GB" altLang="en-US" sz="2800" dirty="0">
                <a:latin typeface="Calibri" panose="020F0502020204030204" pitchFamily="34" charset="0"/>
                <a:cs typeface="Times New Roman" panose="02020603050405020304" pitchFamily="18" charset="0"/>
              </a:rPr>
              <a:t> </a:t>
            </a:r>
          </a:p>
          <a:p>
            <a:pPr eaLnBrk="1" hangingPunct="1">
              <a:spcBef>
                <a:spcPct val="0"/>
              </a:spcBef>
              <a:spcAft>
                <a:spcPts val="1200"/>
              </a:spcAft>
              <a:buFontTx/>
              <a:buAutoNum type="arabicPeriod"/>
            </a:pPr>
            <a:r>
              <a:rPr lang="en-US" altLang="en-US" sz="2800" dirty="0">
                <a:solidFill>
                  <a:schemeClr val="tx2"/>
                </a:solidFill>
                <a:latin typeface="Calibri" panose="020F0502020204030204" pitchFamily="34" charset="0"/>
                <a:cs typeface="Times New Roman" panose="02020603050405020304" pitchFamily="18" charset="0"/>
              </a:rPr>
              <a:t>Consumption Abroad</a:t>
            </a:r>
            <a:r>
              <a:rPr lang="en-US" altLang="en-US" sz="2800" dirty="0">
                <a:latin typeface="Calibri" panose="020F0502020204030204" pitchFamily="34" charset="0"/>
                <a:cs typeface="Times New Roman" panose="02020603050405020304" pitchFamily="18" charset="0"/>
              </a:rPr>
              <a:t>: “Travel.” </a:t>
            </a:r>
            <a:r>
              <a:rPr lang="en-GB" altLang="en-US" sz="2800" dirty="0">
                <a:latin typeface="Calibri" panose="020F0502020204030204" pitchFamily="34" charset="0"/>
                <a:cs typeface="Times New Roman" panose="02020603050405020304" pitchFamily="18" charset="0"/>
              </a:rPr>
              <a:t>The consumer travels to another country to obtain the service.</a:t>
            </a:r>
            <a:r>
              <a:rPr lang="en-US" altLang="en-US" sz="2800" dirty="0">
                <a:latin typeface="Calibri" panose="020F0502020204030204" pitchFamily="34" charset="0"/>
                <a:cs typeface="Times New Roman" panose="02020603050405020304" pitchFamily="18" charset="0"/>
              </a:rPr>
              <a:t> </a:t>
            </a:r>
          </a:p>
          <a:p>
            <a:pPr eaLnBrk="1" hangingPunct="1">
              <a:spcBef>
                <a:spcPct val="0"/>
              </a:spcBef>
              <a:spcAft>
                <a:spcPts val="1200"/>
              </a:spcAft>
              <a:buFontTx/>
              <a:buAutoNum type="arabicPeriod"/>
            </a:pPr>
            <a:r>
              <a:rPr lang="en-US" altLang="en-US" sz="2800" dirty="0">
                <a:solidFill>
                  <a:schemeClr val="tx2"/>
                </a:solidFill>
                <a:latin typeface="Calibri" panose="020F0502020204030204" pitchFamily="34" charset="0"/>
                <a:cs typeface="Times New Roman" panose="02020603050405020304" pitchFamily="18" charset="0"/>
              </a:rPr>
              <a:t>Commercial Presence</a:t>
            </a:r>
            <a:r>
              <a:rPr lang="en-US" altLang="en-US" sz="2800" dirty="0">
                <a:latin typeface="Calibri" panose="020F0502020204030204" pitchFamily="34" charset="0"/>
                <a:cs typeface="Times New Roman" panose="02020603050405020304" pitchFamily="18" charset="0"/>
              </a:rPr>
              <a:t>: “I</a:t>
            </a:r>
            <a:r>
              <a:rPr lang="en-GB" altLang="en-US" sz="2800" dirty="0" err="1">
                <a:latin typeface="Calibri" panose="020F0502020204030204" pitchFamily="34" charset="0"/>
                <a:cs typeface="Times New Roman" panose="02020603050405020304" pitchFamily="18" charset="0"/>
              </a:rPr>
              <a:t>nvestment</a:t>
            </a:r>
            <a:r>
              <a:rPr lang="en-GB" altLang="en-US" sz="2800" dirty="0">
                <a:latin typeface="Calibri" panose="020F0502020204030204" pitchFamily="34" charset="0"/>
                <a:cs typeface="Times New Roman" panose="02020603050405020304" pitchFamily="18" charset="0"/>
              </a:rPr>
              <a:t>.” The establishment of </a:t>
            </a:r>
            <a:r>
              <a:rPr lang="en-US" altLang="en-US" sz="2800" dirty="0">
                <a:latin typeface="Calibri" panose="020F0502020204030204" pitchFamily="34" charset="0"/>
                <a:cs typeface="Times New Roman" panose="02020603050405020304" pitchFamily="18" charset="0"/>
              </a:rPr>
              <a:t>a branch, agency, or subsidiary</a:t>
            </a:r>
            <a:r>
              <a:rPr lang="en-GB" altLang="en-US" sz="2800" dirty="0">
                <a:latin typeface="Calibri" panose="020F0502020204030204" pitchFamily="34" charset="0"/>
                <a:cs typeface="Times New Roman" panose="02020603050405020304" pitchFamily="18" charset="0"/>
              </a:rPr>
              <a:t>.</a:t>
            </a:r>
            <a:r>
              <a:rPr lang="en-US" altLang="en-US" sz="2800" dirty="0">
                <a:latin typeface="Calibri" panose="020F0502020204030204" pitchFamily="34" charset="0"/>
                <a:cs typeface="Times New Roman" panose="02020603050405020304" pitchFamily="18" charset="0"/>
              </a:rPr>
              <a:t> </a:t>
            </a:r>
          </a:p>
          <a:p>
            <a:pPr eaLnBrk="1" hangingPunct="1">
              <a:spcBef>
                <a:spcPct val="0"/>
              </a:spcBef>
              <a:spcAft>
                <a:spcPts val="1200"/>
              </a:spcAft>
              <a:buFontTx/>
              <a:buAutoNum type="arabicPeriod"/>
            </a:pPr>
            <a:r>
              <a:rPr lang="en-US" altLang="en-US" sz="2800" dirty="0">
                <a:solidFill>
                  <a:schemeClr val="tx2"/>
                </a:solidFill>
                <a:latin typeface="Calibri" panose="020F0502020204030204" pitchFamily="34" charset="0"/>
                <a:cs typeface="Times New Roman" panose="02020603050405020304" pitchFamily="18" charset="0"/>
              </a:rPr>
              <a:t>Presence of Natural Persons</a:t>
            </a:r>
            <a:r>
              <a:rPr lang="en-US" altLang="en-US" sz="2800" dirty="0">
                <a:latin typeface="Calibri" panose="020F0502020204030204" pitchFamily="34" charset="0"/>
                <a:cs typeface="Times New Roman" panose="02020603050405020304" pitchFamily="18" charset="0"/>
              </a:rPr>
              <a:t>: “Business travel.” </a:t>
            </a:r>
            <a:r>
              <a:rPr lang="en-GB" altLang="en-US" sz="2800" dirty="0">
                <a:latin typeface="Calibri" panose="020F0502020204030204" pitchFamily="34" charset="0"/>
                <a:cs typeface="Times New Roman" panose="02020603050405020304" pitchFamily="18" charset="0"/>
              </a:rPr>
              <a:t>Individuals temporarily enter another country to provide services.</a:t>
            </a:r>
            <a:r>
              <a:rPr lang="en-US" altLang="en-US" sz="2800" dirty="0">
                <a:latin typeface="Calibri" panose="020F0502020204030204" pitchFamily="34" charset="0"/>
                <a:cs typeface="Times New Roman" panose="02020603050405020304" pitchFamily="18" charset="0"/>
              </a:rPr>
              <a:t> </a:t>
            </a:r>
            <a:endParaRPr lang="en-GB" altLang="en-US" sz="2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8273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352800" y="-92075"/>
            <a:ext cx="7162800" cy="1311275"/>
          </a:xfrm>
        </p:spPr>
        <p:txBody>
          <a:bodyPr/>
          <a:lstStyle/>
          <a:p>
            <a:pPr eaLnBrk="1" hangingPunct="1"/>
            <a:r>
              <a:rPr lang="en-US" altLang="en-US" sz="3800" dirty="0">
                <a:latin typeface="Calibri" panose="020F0502020204030204" pitchFamily="34" charset="0"/>
              </a:rPr>
              <a:t>Example: Education services</a:t>
            </a:r>
          </a:p>
        </p:txBody>
      </p:sp>
      <p:sp>
        <p:nvSpPr>
          <p:cNvPr id="48131" name="Text Box 3"/>
          <p:cNvSpPr txBox="1">
            <a:spLocks noChangeArrowheads="1"/>
          </p:cNvSpPr>
          <p:nvPr/>
        </p:nvSpPr>
        <p:spPr bwMode="auto">
          <a:xfrm>
            <a:off x="2574926" y="2319338"/>
            <a:ext cx="230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ahoma" panose="020B0604030504040204" pitchFamily="34" charset="0"/>
            </a:endParaRPr>
          </a:p>
        </p:txBody>
      </p:sp>
      <p:sp>
        <p:nvSpPr>
          <p:cNvPr id="48132" name="Text Box 4"/>
          <p:cNvSpPr txBox="1">
            <a:spLocks noChangeArrowheads="1"/>
          </p:cNvSpPr>
          <p:nvPr/>
        </p:nvSpPr>
        <p:spPr bwMode="auto">
          <a:xfrm>
            <a:off x="838200" y="1752600"/>
            <a:ext cx="105156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ts val="1200"/>
              </a:spcAft>
              <a:buFontTx/>
              <a:buChar char="•"/>
            </a:pPr>
            <a:r>
              <a:rPr lang="en-US" altLang="en-US" sz="2800" dirty="0">
                <a:solidFill>
                  <a:schemeClr val="tx2"/>
                </a:solidFill>
                <a:latin typeface="Calibri" panose="020F0502020204030204" pitchFamily="34" charset="0"/>
                <a:cs typeface="Times New Roman" panose="02020603050405020304" pitchFamily="18" charset="0"/>
              </a:rPr>
              <a:t>Mode 1</a:t>
            </a:r>
            <a:r>
              <a:rPr lang="en-US" altLang="en-US" sz="2800" dirty="0">
                <a:latin typeface="Calibri" panose="020F0502020204030204" pitchFamily="34" charset="0"/>
                <a:cs typeface="Times New Roman" panose="02020603050405020304" pitchFamily="18" charset="0"/>
              </a:rPr>
              <a:t>: Distance learning. What we are doing now.</a:t>
            </a:r>
            <a:r>
              <a:rPr lang="en-GB" altLang="en-US" sz="2800" dirty="0">
                <a:latin typeface="Calibri" panose="020F0502020204030204" pitchFamily="34" charset="0"/>
                <a:cs typeface="Times New Roman" panose="02020603050405020304" pitchFamily="18" charset="0"/>
              </a:rPr>
              <a:t> </a:t>
            </a:r>
          </a:p>
          <a:p>
            <a:pPr eaLnBrk="1" hangingPunct="1">
              <a:spcBef>
                <a:spcPct val="0"/>
              </a:spcBef>
              <a:spcAft>
                <a:spcPts val="1200"/>
              </a:spcAft>
              <a:buFontTx/>
              <a:buChar char="•"/>
            </a:pPr>
            <a:r>
              <a:rPr lang="en-US" altLang="en-US" sz="2800" dirty="0">
                <a:solidFill>
                  <a:schemeClr val="tx2"/>
                </a:solidFill>
                <a:latin typeface="Calibri" panose="020F0502020204030204" pitchFamily="34" charset="0"/>
                <a:cs typeface="Times New Roman" panose="02020603050405020304" pitchFamily="18" charset="0"/>
              </a:rPr>
              <a:t>Mode 2</a:t>
            </a:r>
            <a:r>
              <a:rPr lang="en-US" altLang="en-US" sz="2800" dirty="0">
                <a:latin typeface="Calibri" panose="020F0502020204030204" pitchFamily="34" charset="0"/>
                <a:cs typeface="Times New Roman" panose="02020603050405020304" pitchFamily="18" charset="0"/>
              </a:rPr>
              <a:t>: The traditional model, in which the (foreign) student travels to the </a:t>
            </a:r>
            <a:r>
              <a:rPr lang="en-GB" altLang="en-US" sz="2800" dirty="0">
                <a:latin typeface="Calibri" panose="020F0502020204030204" pitchFamily="34" charset="0"/>
              </a:rPr>
              <a:t>school</a:t>
            </a:r>
            <a:r>
              <a:rPr lang="en-GB" altLang="en-US" sz="2800" dirty="0">
                <a:latin typeface="Calibri" panose="020F0502020204030204" pitchFamily="34" charset="0"/>
                <a:cs typeface="Times New Roman" panose="02020603050405020304" pitchFamily="18" charset="0"/>
              </a:rPr>
              <a:t>. This is what the Kennedy School usually does.</a:t>
            </a:r>
            <a:r>
              <a:rPr lang="en-US" altLang="en-US" sz="2800" dirty="0">
                <a:latin typeface="Calibri" panose="020F0502020204030204" pitchFamily="34" charset="0"/>
                <a:cs typeface="Times New Roman" panose="02020603050405020304" pitchFamily="18" charset="0"/>
              </a:rPr>
              <a:t> </a:t>
            </a:r>
          </a:p>
          <a:p>
            <a:pPr eaLnBrk="1" hangingPunct="1">
              <a:spcBef>
                <a:spcPct val="0"/>
              </a:spcBef>
              <a:spcAft>
                <a:spcPts val="1200"/>
              </a:spcAft>
              <a:buFontTx/>
              <a:buChar char="•"/>
            </a:pPr>
            <a:r>
              <a:rPr lang="en-US" altLang="en-US" sz="2800" dirty="0">
                <a:solidFill>
                  <a:schemeClr val="tx2"/>
                </a:solidFill>
                <a:latin typeface="Calibri" panose="020F0502020204030204" pitchFamily="34" charset="0"/>
                <a:cs typeface="Times New Roman" panose="02020603050405020304" pitchFamily="18" charset="0"/>
              </a:rPr>
              <a:t>Mode 3</a:t>
            </a:r>
            <a:r>
              <a:rPr lang="en-US" altLang="en-US" sz="2800" dirty="0">
                <a:latin typeface="Calibri" panose="020F0502020204030204" pitchFamily="34" charset="0"/>
                <a:cs typeface="Times New Roman" panose="02020603050405020304" pitchFamily="18" charset="0"/>
              </a:rPr>
              <a:t>: We establish a permanent training center in a foreign country</a:t>
            </a:r>
            <a:r>
              <a:rPr lang="en-GB" altLang="en-US" sz="2800" dirty="0">
                <a:latin typeface="Calibri" panose="020F0502020204030204" pitchFamily="34" charset="0"/>
                <a:cs typeface="Times New Roman" panose="02020603050405020304" pitchFamily="18" charset="0"/>
              </a:rPr>
              <a:t>.</a:t>
            </a:r>
            <a:r>
              <a:rPr lang="en-US" altLang="en-US" sz="2800" dirty="0">
                <a:latin typeface="Calibri" panose="020F0502020204030204" pitchFamily="34" charset="0"/>
                <a:cs typeface="Times New Roman" panose="02020603050405020304" pitchFamily="18" charset="0"/>
              </a:rPr>
              <a:t> </a:t>
            </a:r>
          </a:p>
          <a:p>
            <a:pPr eaLnBrk="1" hangingPunct="1">
              <a:spcBef>
                <a:spcPct val="0"/>
              </a:spcBef>
              <a:spcAft>
                <a:spcPts val="1200"/>
              </a:spcAft>
              <a:buFontTx/>
              <a:buChar char="•"/>
            </a:pPr>
            <a:r>
              <a:rPr lang="en-US" altLang="en-US" sz="2800" dirty="0">
                <a:solidFill>
                  <a:schemeClr val="tx2"/>
                </a:solidFill>
                <a:latin typeface="Calibri" panose="020F0502020204030204" pitchFamily="34" charset="0"/>
                <a:cs typeface="Times New Roman" panose="02020603050405020304" pitchFamily="18" charset="0"/>
              </a:rPr>
              <a:t>Mode 4</a:t>
            </a:r>
            <a:r>
              <a:rPr lang="en-US" altLang="en-US" sz="2800" dirty="0">
                <a:latin typeface="Calibri" panose="020F0502020204030204" pitchFamily="34" charset="0"/>
                <a:cs typeface="Times New Roman" panose="02020603050405020304" pitchFamily="18" charset="0"/>
              </a:rPr>
              <a:t>:</a:t>
            </a:r>
            <a:r>
              <a:rPr lang="en-GB" altLang="en-US" sz="2800" dirty="0">
                <a:latin typeface="Calibri" panose="020F0502020204030204" pitchFamily="34" charset="0"/>
                <a:cs typeface="Times New Roman" panose="02020603050405020304" pitchFamily="18" charset="0"/>
              </a:rPr>
              <a:t> Robert and I travel to a country and teach a customized, one-time-only course (which we have done in Brazil, Guatemala, Mongolia, Peru, etc.).</a:t>
            </a:r>
          </a:p>
        </p:txBody>
      </p:sp>
    </p:spTree>
    <p:extLst>
      <p:ext uri="{BB962C8B-B14F-4D97-AF65-F5344CB8AC3E}">
        <p14:creationId xmlns:p14="http://schemas.microsoft.com/office/powerpoint/2010/main" val="2259085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200400" y="-92075"/>
            <a:ext cx="6858000" cy="1311275"/>
          </a:xfrm>
        </p:spPr>
        <p:txBody>
          <a:bodyPr/>
          <a:lstStyle/>
          <a:p>
            <a:pPr eaLnBrk="1" hangingPunct="1"/>
            <a:r>
              <a:rPr lang="en-US" altLang="en-US" dirty="0">
                <a:latin typeface="Calibri" panose="020F0502020204030204" pitchFamily="34" charset="0"/>
              </a:rPr>
              <a:t>Variations and exceptions</a:t>
            </a:r>
          </a:p>
        </p:txBody>
      </p:sp>
      <p:sp>
        <p:nvSpPr>
          <p:cNvPr id="50179" name="Text Box 3"/>
          <p:cNvSpPr txBox="1">
            <a:spLocks noChangeArrowheads="1"/>
          </p:cNvSpPr>
          <p:nvPr/>
        </p:nvSpPr>
        <p:spPr bwMode="auto">
          <a:xfrm>
            <a:off x="2057400" y="1447800"/>
            <a:ext cx="8610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marL="0" indent="0" eaLnBrk="1" hangingPunct="1">
              <a:spcBef>
                <a:spcPct val="0"/>
              </a:spcBef>
              <a:spcAft>
                <a:spcPts val="1200"/>
              </a:spcAft>
              <a:buNone/>
            </a:pPr>
            <a:r>
              <a:rPr lang="en-US" altLang="en-US" sz="2800" dirty="0">
                <a:latin typeface="Calibri" panose="020F0502020204030204" pitchFamily="34" charset="0"/>
                <a:cs typeface="Times New Roman" panose="02020603050405020304" pitchFamily="18" charset="0"/>
              </a:rPr>
              <a:t>Two types of commitments:</a:t>
            </a:r>
          </a:p>
          <a:p>
            <a:pPr eaLnBrk="1" hangingPunct="1">
              <a:spcBef>
                <a:spcPct val="0"/>
              </a:spcBef>
              <a:spcAft>
                <a:spcPts val="1200"/>
              </a:spcAft>
            </a:pPr>
            <a:r>
              <a:rPr lang="en-US" altLang="en-US" sz="2800" dirty="0">
                <a:latin typeface="Calibri" panose="020F0502020204030204" pitchFamily="34" charset="0"/>
                <a:cs typeface="Times New Roman" panose="02020603050405020304" pitchFamily="18" charset="0"/>
              </a:rPr>
              <a:t>Limitations on market access</a:t>
            </a:r>
          </a:p>
          <a:p>
            <a:pPr eaLnBrk="1" hangingPunct="1">
              <a:spcBef>
                <a:spcPct val="0"/>
              </a:spcBef>
              <a:spcAft>
                <a:spcPts val="1200"/>
              </a:spcAft>
            </a:pPr>
            <a:r>
              <a:rPr lang="en-US" altLang="en-US" sz="2800" dirty="0">
                <a:latin typeface="Calibri" panose="020F0502020204030204" pitchFamily="34" charset="0"/>
                <a:cs typeface="Times New Roman" panose="02020603050405020304" pitchFamily="18" charset="0"/>
              </a:rPr>
              <a:t>Limitations on national treatment</a:t>
            </a:r>
          </a:p>
          <a:p>
            <a:pPr marL="0" indent="0" eaLnBrk="1" hangingPunct="1">
              <a:spcBef>
                <a:spcPct val="0"/>
              </a:spcBef>
              <a:spcAft>
                <a:spcPts val="1200"/>
              </a:spcAft>
              <a:buNone/>
            </a:pPr>
            <a:r>
              <a:rPr lang="en-US" altLang="en-US" sz="2800" dirty="0">
                <a:latin typeface="Calibri" panose="020F0502020204030204" pitchFamily="34" charset="0"/>
                <a:cs typeface="Times New Roman" panose="02020603050405020304" pitchFamily="18" charset="0"/>
              </a:rPr>
              <a:t>Each of which can be declared as “none,” “unbound,” or anything in-between, and may also be modified through horizontal commitments and a country’s exceptions.</a:t>
            </a:r>
          </a:p>
          <a:p>
            <a:pPr marL="0" indent="0" eaLnBrk="1" hangingPunct="1">
              <a:spcBef>
                <a:spcPct val="0"/>
              </a:spcBef>
              <a:spcAft>
                <a:spcPts val="1200"/>
              </a:spcAft>
              <a:buNone/>
            </a:pPr>
            <a:r>
              <a:rPr lang="en-US" altLang="en-US" sz="2800" i="1" dirty="0">
                <a:latin typeface="Calibri" panose="020F0502020204030204" pitchFamily="34" charset="0"/>
                <a:cs typeface="Times New Roman" panose="02020603050405020304" pitchFamily="18" charset="0"/>
              </a:rPr>
              <a:t>There is no requirement to make a commitment in any given sector.</a:t>
            </a:r>
          </a:p>
        </p:txBody>
      </p:sp>
    </p:spTree>
    <p:extLst>
      <p:ext uri="{BB962C8B-B14F-4D97-AF65-F5344CB8AC3E}">
        <p14:creationId xmlns:p14="http://schemas.microsoft.com/office/powerpoint/2010/main" val="575524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124200" y="-92075"/>
            <a:ext cx="7467600" cy="1311275"/>
          </a:xfrm>
        </p:spPr>
        <p:txBody>
          <a:bodyPr/>
          <a:lstStyle/>
          <a:p>
            <a:pPr eaLnBrk="1" hangingPunct="1"/>
            <a:r>
              <a:rPr lang="en-US" altLang="en-US" sz="3800" dirty="0">
                <a:latin typeface="Calibri" panose="020F0502020204030204" pitchFamily="34" charset="0"/>
              </a:rPr>
              <a:t>Limits on GATS commitments</a:t>
            </a:r>
          </a:p>
        </p:txBody>
      </p:sp>
      <p:sp>
        <p:nvSpPr>
          <p:cNvPr id="52227" name="Text Box 3"/>
          <p:cNvSpPr txBox="1">
            <a:spLocks noChangeArrowheads="1"/>
          </p:cNvSpPr>
          <p:nvPr/>
        </p:nvSpPr>
        <p:spPr bwMode="auto">
          <a:xfrm>
            <a:off x="2438400" y="1371600"/>
            <a:ext cx="79248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marL="0" indent="0" eaLnBrk="1" hangingPunct="1">
              <a:spcBef>
                <a:spcPct val="0"/>
              </a:spcBef>
              <a:spcAft>
                <a:spcPts val="600"/>
              </a:spcAft>
              <a:buNone/>
            </a:pPr>
            <a:r>
              <a:rPr lang="en-US" altLang="en-US" sz="2600" dirty="0">
                <a:latin typeface="Calibri" panose="020F0502020204030204" pitchFamily="34" charset="0"/>
                <a:cs typeface="Times New Roman" panose="02020603050405020304" pitchFamily="18" charset="0"/>
              </a:rPr>
              <a:t>Unlike goods, where a country’s commitments are reduced to a single number, services commitments are almost infinitely variable:</a:t>
            </a:r>
          </a:p>
          <a:p>
            <a:pPr eaLnBrk="1" hangingPunct="1">
              <a:spcBef>
                <a:spcPct val="0"/>
              </a:spcBef>
              <a:spcAft>
                <a:spcPts val="600"/>
              </a:spcAft>
            </a:pPr>
            <a:r>
              <a:rPr lang="en-US" altLang="en-US" sz="2600" dirty="0">
                <a:latin typeface="Calibri" panose="020F0502020204030204" pitchFamily="34" charset="0"/>
                <a:cs typeface="Times New Roman" panose="02020603050405020304" pitchFamily="18" charset="0"/>
              </a:rPr>
              <a:t>Four modes of supply times, multiplied by</a:t>
            </a:r>
          </a:p>
          <a:p>
            <a:pPr eaLnBrk="1" hangingPunct="1">
              <a:spcBef>
                <a:spcPct val="0"/>
              </a:spcBef>
              <a:spcAft>
                <a:spcPts val="600"/>
              </a:spcAft>
            </a:pPr>
            <a:r>
              <a:rPr lang="en-US" altLang="en-US" sz="2600" dirty="0">
                <a:latin typeface="Calibri" panose="020F0502020204030204" pitchFamily="34" charset="0"/>
                <a:cs typeface="Times New Roman" panose="02020603050405020304" pitchFamily="18" charset="0"/>
              </a:rPr>
              <a:t>Two areas of commitments,</a:t>
            </a:r>
          </a:p>
          <a:p>
            <a:pPr eaLnBrk="1" hangingPunct="1">
              <a:spcBef>
                <a:spcPct val="0"/>
              </a:spcBef>
              <a:spcAft>
                <a:spcPts val="600"/>
              </a:spcAft>
            </a:pPr>
            <a:r>
              <a:rPr lang="en-US" altLang="en-US" sz="2600" dirty="0">
                <a:latin typeface="Calibri" panose="020F0502020204030204" pitchFamily="34" charset="0"/>
                <a:cs typeface="Times New Roman" panose="02020603050405020304" pitchFamily="18" charset="0"/>
              </a:rPr>
              <a:t>Equals eight different areas to place limits on commitments,</a:t>
            </a:r>
          </a:p>
          <a:p>
            <a:pPr eaLnBrk="1" hangingPunct="1">
              <a:spcBef>
                <a:spcPct val="0"/>
              </a:spcBef>
              <a:spcAft>
                <a:spcPts val="600"/>
              </a:spcAft>
            </a:pPr>
            <a:r>
              <a:rPr lang="en-US" altLang="en-US" sz="2600" dirty="0">
                <a:latin typeface="Calibri" panose="020F0502020204030204" pitchFamily="34" charset="0"/>
                <a:cs typeface="Times New Roman" panose="02020603050405020304" pitchFamily="18" charset="0"/>
              </a:rPr>
              <a:t>Which may be of almost any type, </a:t>
            </a:r>
          </a:p>
          <a:p>
            <a:pPr eaLnBrk="1" hangingPunct="1">
              <a:spcBef>
                <a:spcPct val="0"/>
              </a:spcBef>
              <a:spcAft>
                <a:spcPts val="600"/>
              </a:spcAft>
            </a:pPr>
            <a:r>
              <a:rPr lang="en-US" altLang="en-US" sz="2600" dirty="0">
                <a:latin typeface="Calibri" panose="020F0502020204030204" pitchFamily="34" charset="0"/>
                <a:cs typeface="Times New Roman" panose="02020603050405020304" pitchFamily="18" charset="0"/>
              </a:rPr>
              <a:t>Countries may limit commitments in a horizontal fashion, and</a:t>
            </a:r>
          </a:p>
          <a:p>
            <a:pPr eaLnBrk="1" hangingPunct="1">
              <a:spcBef>
                <a:spcPct val="0"/>
              </a:spcBef>
              <a:spcAft>
                <a:spcPts val="600"/>
              </a:spcAft>
            </a:pPr>
            <a:r>
              <a:rPr lang="en-US" altLang="en-US" sz="2600" dirty="0">
                <a:latin typeface="Calibri" panose="020F0502020204030204" pitchFamily="34" charset="0"/>
                <a:cs typeface="Times New Roman" panose="02020603050405020304" pitchFamily="18" charset="0"/>
              </a:rPr>
              <a:t>MFN exceptions are also permitted.</a:t>
            </a:r>
          </a:p>
        </p:txBody>
      </p:sp>
    </p:spTree>
    <p:extLst>
      <p:ext uri="{BB962C8B-B14F-4D97-AF65-F5344CB8AC3E}">
        <p14:creationId xmlns:p14="http://schemas.microsoft.com/office/powerpoint/2010/main" val="2043576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352800" y="-533400"/>
            <a:ext cx="7239000" cy="1311275"/>
          </a:xfrm>
          <a:noFill/>
        </p:spPr>
        <p:txBody>
          <a:bodyPr anchor="b"/>
          <a:lstStyle/>
          <a:p>
            <a:pPr eaLnBrk="1" hangingPunct="1"/>
            <a:r>
              <a:rPr lang="en-US" altLang="en-US" sz="3800" dirty="0">
                <a:latin typeface="Calibri" panose="020F0502020204030204" pitchFamily="34" charset="0"/>
              </a:rPr>
              <a:t>How to read a GATS schedule</a:t>
            </a:r>
          </a:p>
        </p:txBody>
      </p:sp>
      <p:sp>
        <p:nvSpPr>
          <p:cNvPr id="54276" name="Rectangle 4"/>
          <p:cNvSpPr>
            <a:spLocks noChangeArrowheads="1"/>
          </p:cNvSpPr>
          <p:nvPr/>
        </p:nvSpPr>
        <p:spPr bwMode="auto">
          <a:xfrm>
            <a:off x="1524000" y="1295400"/>
            <a:ext cx="9448800" cy="152400"/>
          </a:xfrm>
          <a:prstGeom prst="rect">
            <a:avLst/>
          </a:prstGeom>
          <a:solidFill>
            <a:schemeClr val="bg1"/>
          </a:solidFill>
          <a:ln w="12700" cap="sq">
            <a:solidFill>
              <a:schemeClr val="bg1"/>
            </a:solidFill>
            <a:miter lim="800000"/>
            <a:headEnd type="none" w="sm" len="sm"/>
            <a:tailEnd type="none" w="sm" len="sm"/>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277" name="Rectangle 5"/>
          <p:cNvSpPr>
            <a:spLocks noChangeArrowheads="1"/>
          </p:cNvSpPr>
          <p:nvPr/>
        </p:nvSpPr>
        <p:spPr bwMode="auto">
          <a:xfrm>
            <a:off x="1524000" y="1371600"/>
            <a:ext cx="304800" cy="5486400"/>
          </a:xfrm>
          <a:prstGeom prst="rect">
            <a:avLst/>
          </a:prstGeom>
          <a:solidFill>
            <a:schemeClr val="bg1"/>
          </a:solidFill>
          <a:ln w="12700" cap="sq">
            <a:solidFill>
              <a:schemeClr val="bg1"/>
            </a:solidFill>
            <a:miter lim="800000"/>
            <a:headEnd type="none" w="sm" len="sm"/>
            <a:tailEnd type="none" w="sm" len="sm"/>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Content Placeholder 1">
            <a:extLst>
              <a:ext uri="{FF2B5EF4-FFF2-40B4-BE49-F238E27FC236}">
                <a16:creationId xmlns:a16="http://schemas.microsoft.com/office/drawing/2014/main" id="{27C7E4B0-46DD-485E-96C3-A3F36818FC21}"/>
              </a:ext>
            </a:extLst>
          </p:cNvPr>
          <p:cNvSpPr>
            <a:spLocks noGrp="1"/>
          </p:cNvSpPr>
          <p:nvPr>
            <p:ph idx="1"/>
          </p:nvPr>
        </p:nvSpPr>
        <p:spPr/>
        <p:txBody>
          <a:bodyPr/>
          <a:lstStyle/>
          <a:p>
            <a:endParaRPr lang="en-US"/>
          </a:p>
        </p:txBody>
      </p:sp>
      <p:pic>
        <p:nvPicPr>
          <p:cNvPr id="7" name="Picture 3" descr="Screen Shot004">
            <a:extLst>
              <a:ext uri="{FF2B5EF4-FFF2-40B4-BE49-F238E27FC236}">
                <a16:creationId xmlns:a16="http://schemas.microsoft.com/office/drawing/2014/main" id="{B4A45D7C-DE18-4EB1-96FD-6F875CE3F7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9" t="6877" b="14486"/>
          <a:stretch/>
        </p:blipFill>
        <p:spPr bwMode="auto">
          <a:xfrm>
            <a:off x="1521655" y="1066800"/>
            <a:ext cx="1021314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388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dirty="0">
                <a:latin typeface="Calibri" panose="020F0502020204030204" pitchFamily="34" charset="0"/>
              </a:rPr>
              <a:t>Horizontal commitments</a:t>
            </a:r>
          </a:p>
        </p:txBody>
      </p:sp>
      <p:sp>
        <p:nvSpPr>
          <p:cNvPr id="56323" name="Rectangle 4"/>
          <p:cNvSpPr>
            <a:spLocks noChangeArrowheads="1"/>
          </p:cNvSpPr>
          <p:nvPr/>
        </p:nvSpPr>
        <p:spPr bwMode="auto">
          <a:xfrm>
            <a:off x="1524000" y="1143000"/>
            <a:ext cx="9829800" cy="228600"/>
          </a:xfrm>
          <a:prstGeom prst="rect">
            <a:avLst/>
          </a:prstGeom>
          <a:solidFill>
            <a:srgbClr val="FFFFFF"/>
          </a:solidFill>
          <a:ln w="9525">
            <a:solidFill>
              <a:srgbClr val="FFFFFF"/>
            </a:solidFill>
            <a:miter lim="800000"/>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324" name="Content Placeholder 1"/>
          <p:cNvSpPr>
            <a:spLocks noGrp="1"/>
          </p:cNvSpPr>
          <p:nvPr>
            <p:ph idx="1"/>
          </p:nvPr>
        </p:nvSpPr>
        <p:spPr/>
        <p:txBody>
          <a:bodyPr/>
          <a:lstStyle/>
          <a:p>
            <a:endParaRPr lang="en-US" altLang="en-US"/>
          </a:p>
        </p:txBody>
      </p:sp>
      <p:pic>
        <p:nvPicPr>
          <p:cNvPr id="5632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143000"/>
            <a:ext cx="9793796" cy="564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FC4F7CA-1086-4D7C-A16C-4250781449D2}"/>
              </a:ext>
            </a:extLst>
          </p:cNvPr>
          <p:cNvSpPr>
            <a:spLocks noChangeArrowheads="1"/>
          </p:cNvSpPr>
          <p:nvPr/>
        </p:nvSpPr>
        <p:spPr bwMode="auto">
          <a:xfrm>
            <a:off x="6324600" y="1143001"/>
            <a:ext cx="4192588" cy="3195637"/>
          </a:xfrm>
          <a:prstGeom prst="rect">
            <a:avLst/>
          </a:prstGeom>
          <a:solidFill>
            <a:schemeClr val="accent2"/>
          </a:solidFill>
          <a:ln w="12700" cap="sq">
            <a:solidFill>
              <a:schemeClr val="tx1"/>
            </a:solidFill>
            <a:miter lim="800000"/>
            <a:headEnd type="none" w="sm" len="sm"/>
            <a:tailEnd type="none" w="sm" len="sm"/>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 name="Rectangle 6">
            <a:extLst>
              <a:ext uri="{FF2B5EF4-FFF2-40B4-BE49-F238E27FC236}">
                <a16:creationId xmlns:a16="http://schemas.microsoft.com/office/drawing/2014/main" id="{A040327E-EB9F-4834-A6DC-7A09EC539177}"/>
              </a:ext>
            </a:extLst>
          </p:cNvPr>
          <p:cNvSpPr>
            <a:spLocks noChangeArrowheads="1"/>
          </p:cNvSpPr>
          <p:nvPr/>
        </p:nvSpPr>
        <p:spPr bwMode="auto">
          <a:xfrm>
            <a:off x="6094412" y="1295400"/>
            <a:ext cx="44211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GB" altLang="en-US" dirty="0">
                <a:solidFill>
                  <a:srgbClr val="219797"/>
                </a:solidFill>
                <a:latin typeface="Calibri" panose="020F0502020204030204" pitchFamily="34" charset="0"/>
              </a:rPr>
              <a:t>   </a:t>
            </a:r>
            <a:r>
              <a:rPr lang="en-GB" altLang="en-US" dirty="0">
                <a:solidFill>
                  <a:schemeClr val="bg1"/>
                </a:solidFill>
                <a:latin typeface="Calibri" panose="020F0502020204030204" pitchFamily="34" charset="0"/>
              </a:rPr>
              <a:t>Brazil’s horizontal commitments go on for five pages, dealing with issues in investment, commercial presence, and subsidies.</a:t>
            </a:r>
          </a:p>
        </p:txBody>
      </p:sp>
    </p:spTree>
    <p:extLst>
      <p:ext uri="{BB962C8B-B14F-4D97-AF65-F5344CB8AC3E}">
        <p14:creationId xmlns:p14="http://schemas.microsoft.com/office/powerpoint/2010/main" val="2635952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981200" y="304800"/>
            <a:ext cx="10058400" cy="1143000"/>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r>
              <a:rPr lang="en-US" altLang="en-US" sz="2800" kern="0" dirty="0">
                <a:latin typeface="Calibri" panose="020F0502020204030204" pitchFamily="34" charset="0"/>
              </a:rPr>
              <a:t>The Best Source for Aggregated Data — But Not Individual Rates</a:t>
            </a:r>
            <a:endParaRPr lang="en-US" altLang="en-US" sz="2800" i="1" kern="0" dirty="0">
              <a:latin typeface="Calibri" panose="020F0502020204030204" pitchFamily="34" charset="0"/>
            </a:endParaRPr>
          </a:p>
        </p:txBody>
      </p:sp>
      <p:sp>
        <p:nvSpPr>
          <p:cNvPr id="4" name="Rectangle 3"/>
          <p:cNvSpPr/>
          <p:nvPr/>
        </p:nvSpPr>
        <p:spPr>
          <a:xfrm>
            <a:off x="2209800" y="6488668"/>
            <a:ext cx="7162800" cy="369332"/>
          </a:xfrm>
          <a:prstGeom prst="rect">
            <a:avLst/>
          </a:prstGeom>
        </p:spPr>
        <p:txBody>
          <a:bodyPr wrap="square">
            <a:spAutoFit/>
          </a:bodyPr>
          <a:lstStyle/>
          <a:p>
            <a:r>
              <a:rPr lang="en-US" u="sng" dirty="0">
                <a:solidFill>
                  <a:srgbClr val="0000FF"/>
                </a:solidFill>
              </a:rPr>
              <a:t>https://www.wto.org/english/res_e/statis_e/tariff_profiles_list_e.htm </a:t>
            </a:r>
          </a:p>
        </p:txBody>
      </p:sp>
      <p:pic>
        <p:nvPicPr>
          <p:cNvPr id="6" name="Picture 5">
            <a:extLst>
              <a:ext uri="{FF2B5EF4-FFF2-40B4-BE49-F238E27FC236}">
                <a16:creationId xmlns:a16="http://schemas.microsoft.com/office/drawing/2014/main" id="{A9FEBB4F-A521-C944-4AA2-1A6BC84419D5}"/>
              </a:ext>
            </a:extLst>
          </p:cNvPr>
          <p:cNvPicPr>
            <a:picLocks noChangeAspect="1"/>
          </p:cNvPicPr>
          <p:nvPr/>
        </p:nvPicPr>
        <p:blipFill>
          <a:blip r:embed="rId2"/>
          <a:stretch>
            <a:fillRect/>
          </a:stretch>
        </p:blipFill>
        <p:spPr>
          <a:xfrm>
            <a:off x="4240026" y="1088212"/>
            <a:ext cx="3711947" cy="5233238"/>
          </a:xfrm>
          <a:prstGeom prst="rect">
            <a:avLst/>
          </a:prstGeom>
        </p:spPr>
      </p:pic>
    </p:spTree>
    <p:extLst>
      <p:ext uri="{BB962C8B-B14F-4D97-AF65-F5344CB8AC3E}">
        <p14:creationId xmlns:p14="http://schemas.microsoft.com/office/powerpoint/2010/main" val="1197133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76600" y="-152400"/>
            <a:ext cx="6781800" cy="1311275"/>
          </a:xfrm>
        </p:spPr>
        <p:txBody>
          <a:bodyPr/>
          <a:lstStyle/>
          <a:p>
            <a:pPr eaLnBrk="1" hangingPunct="1"/>
            <a:r>
              <a:rPr lang="en-US" altLang="en-US" dirty="0">
                <a:latin typeface="Calibri" panose="020F0502020204030204" pitchFamily="34" charset="0"/>
              </a:rPr>
              <a:t>Sectoral commitments</a:t>
            </a:r>
          </a:p>
        </p:txBody>
      </p:sp>
      <p:sp>
        <p:nvSpPr>
          <p:cNvPr id="60419" name="Content Placeholder 1"/>
          <p:cNvSpPr>
            <a:spLocks noGrp="1"/>
          </p:cNvSpPr>
          <p:nvPr>
            <p:ph idx="1"/>
          </p:nvPr>
        </p:nvSpPr>
        <p:spPr/>
        <p:txBody>
          <a:bodyPr/>
          <a:lstStyle/>
          <a:p>
            <a:endParaRPr lang="en-US" altLang="en-US"/>
          </a:p>
        </p:txBody>
      </p:sp>
      <p:pic>
        <p:nvPicPr>
          <p:cNvPr id="604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1" y="990600"/>
            <a:ext cx="967073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296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85725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5"/>
          <p:cNvSpPr>
            <a:spLocks noChangeArrowheads="1"/>
          </p:cNvSpPr>
          <p:nvPr/>
        </p:nvSpPr>
        <p:spPr bwMode="auto">
          <a:xfrm>
            <a:off x="1752600" y="1905000"/>
            <a:ext cx="1676400" cy="459105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2469" name="Rectangle 7"/>
          <p:cNvSpPr>
            <a:spLocks noChangeArrowheads="1"/>
          </p:cNvSpPr>
          <p:nvPr/>
        </p:nvSpPr>
        <p:spPr bwMode="auto">
          <a:xfrm>
            <a:off x="4343400" y="1295400"/>
            <a:ext cx="5486400" cy="2914650"/>
          </a:xfrm>
          <a:prstGeom prst="rect">
            <a:avLst/>
          </a:prstGeom>
          <a:solidFill>
            <a:schemeClr val="accent2"/>
          </a:solidFill>
          <a:ln w="12700" cap="sq">
            <a:solidFill>
              <a:schemeClr val="tx1"/>
            </a:solidFill>
            <a:miter lim="800000"/>
            <a:headEnd type="none" w="sm" len="sm"/>
            <a:tailEnd type="none" w="sm" len="sm"/>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2470" name="Rectangle 8"/>
          <p:cNvSpPr>
            <a:spLocks noChangeArrowheads="1"/>
          </p:cNvSpPr>
          <p:nvPr/>
        </p:nvSpPr>
        <p:spPr bwMode="auto">
          <a:xfrm>
            <a:off x="4267200" y="1447800"/>
            <a:ext cx="548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indent="-6350" eaLnBrk="1" hangingPunct="1">
              <a:buNone/>
            </a:pPr>
            <a:r>
              <a:rPr lang="en-GB" altLang="en-US" dirty="0">
                <a:solidFill>
                  <a:schemeClr val="bg1"/>
                </a:solidFill>
                <a:latin typeface="Calibri" panose="020F0502020204030204" pitchFamily="34" charset="0"/>
              </a:rPr>
              <a:t>The first column identifies the sector or sub-sector. Note that there is no universally accepted harmonization of the nomenclature.</a:t>
            </a:r>
          </a:p>
        </p:txBody>
      </p:sp>
      <p:sp>
        <p:nvSpPr>
          <p:cNvPr id="9" name="Rectangle 2">
            <a:extLst>
              <a:ext uri="{FF2B5EF4-FFF2-40B4-BE49-F238E27FC236}">
                <a16:creationId xmlns:a16="http://schemas.microsoft.com/office/drawing/2014/main" id="{987BA70D-938E-4533-B728-88D1A2469C97}"/>
              </a:ext>
            </a:extLst>
          </p:cNvPr>
          <p:cNvSpPr>
            <a:spLocks noGrp="1" noChangeArrowheads="1"/>
          </p:cNvSpPr>
          <p:nvPr>
            <p:ph type="title"/>
          </p:nvPr>
        </p:nvSpPr>
        <p:spPr>
          <a:xfrm>
            <a:off x="3276600" y="-152400"/>
            <a:ext cx="6781800" cy="1311275"/>
          </a:xfrm>
        </p:spPr>
        <p:txBody>
          <a:bodyPr/>
          <a:lstStyle/>
          <a:p>
            <a:pPr eaLnBrk="1" hangingPunct="1"/>
            <a:r>
              <a:rPr lang="en-US" altLang="en-US" dirty="0">
                <a:latin typeface="Calibri" panose="020F0502020204030204" pitchFamily="34" charset="0"/>
              </a:rPr>
              <a:t>Sectoral commitments</a:t>
            </a:r>
          </a:p>
        </p:txBody>
      </p:sp>
    </p:spTree>
    <p:extLst>
      <p:ext uri="{BB962C8B-B14F-4D97-AF65-F5344CB8AC3E}">
        <p14:creationId xmlns:p14="http://schemas.microsoft.com/office/powerpoint/2010/main" val="2133014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randombar(horizontal)">
                                      <p:cBhvr>
                                        <p:cTn id="7" dur="500"/>
                                        <p:tgtEl>
                                          <p:spTgt spid="6246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2470"/>
                                        </p:tgtEl>
                                        <p:attrNameLst>
                                          <p:attrName>style.visibility</p:attrName>
                                        </p:attrNameLst>
                                      </p:cBhvr>
                                      <p:to>
                                        <p:strVal val="visible"/>
                                      </p:to>
                                    </p:set>
                                    <p:animEffect transition="in" filter="randombar(horizontal)">
                                      <p:cBhvr>
                                        <p:cTn id="10" dur="5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P spid="6247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z="2200" dirty="0">
                <a:latin typeface="Calibri" panose="020F0502020204030204" pitchFamily="34" charset="0"/>
              </a:rPr>
              <a:t>The CPC is at </a:t>
            </a:r>
            <a:r>
              <a:rPr lang="en-US" altLang="en-US" sz="1600" dirty="0">
                <a:latin typeface="Calibri" panose="020F0502020204030204" pitchFamily="34" charset="0"/>
              </a:rPr>
              <a:t>https://unstats.un.org/unsd/classifications/Econ/Download/In%20Text/CPCv2.1_complete(PDF)_English.pdf</a:t>
            </a:r>
            <a:endParaRPr lang="en-US" altLang="en-US" sz="2200" dirty="0">
              <a:latin typeface="Calibri" panose="020F0502020204030204" pitchFamily="34" charset="0"/>
            </a:endParaRPr>
          </a:p>
        </p:txBody>
      </p:sp>
      <p:pic>
        <p:nvPicPr>
          <p:cNvPr id="2" name="Picture 1"/>
          <p:cNvPicPr>
            <a:picLocks noChangeAspect="1"/>
          </p:cNvPicPr>
          <p:nvPr/>
        </p:nvPicPr>
        <p:blipFill rotWithShape="1">
          <a:blip r:embed="rId2"/>
          <a:srcRect l="40625" t="15556" r="25625" b="6666"/>
          <a:stretch/>
        </p:blipFill>
        <p:spPr>
          <a:xfrm>
            <a:off x="2057400" y="1219200"/>
            <a:ext cx="4114800" cy="5334000"/>
          </a:xfrm>
          <a:prstGeom prst="rect">
            <a:avLst/>
          </a:prstGeom>
          <a:ln>
            <a:solidFill>
              <a:srgbClr val="000000"/>
            </a:solidFill>
          </a:ln>
          <a:effectLst>
            <a:outerShdw blurRad="50800" dist="38100" dir="2700000" algn="tl" rotWithShape="0">
              <a:prstClr val="black">
                <a:alpha val="40000"/>
              </a:prstClr>
            </a:outerShdw>
          </a:effectLst>
        </p:spPr>
      </p:pic>
      <p:pic>
        <p:nvPicPr>
          <p:cNvPr id="3" name="Picture 2"/>
          <p:cNvPicPr>
            <a:picLocks noChangeAspect="1"/>
          </p:cNvPicPr>
          <p:nvPr/>
        </p:nvPicPr>
        <p:blipFill rotWithShape="1">
          <a:blip r:embed="rId3"/>
          <a:srcRect l="40625" t="17778" r="25625" b="4444"/>
          <a:stretch/>
        </p:blipFill>
        <p:spPr>
          <a:xfrm>
            <a:off x="6956425" y="1219200"/>
            <a:ext cx="4114800" cy="5334000"/>
          </a:xfrm>
          <a:prstGeom prst="rect">
            <a:avLst/>
          </a:prstGeom>
          <a:ln>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6935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71600"/>
            <a:ext cx="85725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4"/>
          <p:cNvSpPr>
            <a:spLocks noChangeArrowheads="1"/>
          </p:cNvSpPr>
          <p:nvPr/>
        </p:nvSpPr>
        <p:spPr bwMode="auto">
          <a:xfrm>
            <a:off x="3429000" y="1981200"/>
            <a:ext cx="2667000" cy="454025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7589" name="Rectangle 5"/>
          <p:cNvSpPr>
            <a:spLocks noChangeArrowheads="1"/>
          </p:cNvSpPr>
          <p:nvPr/>
        </p:nvSpPr>
        <p:spPr bwMode="auto">
          <a:xfrm>
            <a:off x="6324600" y="1143000"/>
            <a:ext cx="4191000" cy="3200400"/>
          </a:xfrm>
          <a:prstGeom prst="rect">
            <a:avLst/>
          </a:prstGeom>
          <a:solidFill>
            <a:schemeClr val="accent2"/>
          </a:solidFill>
          <a:ln w="12700" cap="sq">
            <a:solidFill>
              <a:schemeClr val="tx1"/>
            </a:solidFill>
            <a:miter lim="800000"/>
            <a:headEnd type="none" w="sm" len="sm"/>
            <a:tailEnd type="none" w="sm" len="sm"/>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7590" name="Rectangle 6"/>
          <p:cNvSpPr>
            <a:spLocks noChangeArrowheads="1"/>
          </p:cNvSpPr>
          <p:nvPr/>
        </p:nvSpPr>
        <p:spPr bwMode="auto">
          <a:xfrm>
            <a:off x="6096000" y="1295400"/>
            <a:ext cx="457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indent="-6350" eaLnBrk="1" hangingPunct="1">
              <a:buNone/>
            </a:pPr>
            <a:r>
              <a:rPr lang="en-GB" altLang="en-US" dirty="0">
                <a:solidFill>
                  <a:schemeClr val="bg1"/>
                </a:solidFill>
                <a:latin typeface="Calibri" panose="020F0502020204030204" pitchFamily="34" charset="0"/>
              </a:rPr>
              <a:t>The second column specifies commitments, which range from “unbound” to “none,” and can be much more nuanced.</a:t>
            </a:r>
          </a:p>
        </p:txBody>
      </p:sp>
      <p:sp>
        <p:nvSpPr>
          <p:cNvPr id="67591" name="TextBox 1"/>
          <p:cNvSpPr txBox="1">
            <a:spLocks noChangeArrowheads="1"/>
          </p:cNvSpPr>
          <p:nvPr/>
        </p:nvSpPr>
        <p:spPr bwMode="auto">
          <a:xfrm>
            <a:off x="9372600" y="6521451"/>
            <a:ext cx="198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400"/>
              <a:t>N</a:t>
            </a:r>
          </a:p>
        </p:txBody>
      </p:sp>
      <p:sp>
        <p:nvSpPr>
          <p:cNvPr id="10" name="Rectangle 2">
            <a:extLst>
              <a:ext uri="{FF2B5EF4-FFF2-40B4-BE49-F238E27FC236}">
                <a16:creationId xmlns:a16="http://schemas.microsoft.com/office/drawing/2014/main" id="{4B7571E8-23F4-492D-B767-00DA0C5C5118}"/>
              </a:ext>
            </a:extLst>
          </p:cNvPr>
          <p:cNvSpPr>
            <a:spLocks noGrp="1" noChangeArrowheads="1"/>
          </p:cNvSpPr>
          <p:nvPr>
            <p:ph type="title"/>
          </p:nvPr>
        </p:nvSpPr>
        <p:spPr>
          <a:xfrm>
            <a:off x="3276600" y="-152400"/>
            <a:ext cx="6781800" cy="1311275"/>
          </a:xfrm>
        </p:spPr>
        <p:txBody>
          <a:bodyPr/>
          <a:lstStyle/>
          <a:p>
            <a:pPr eaLnBrk="1" hangingPunct="1"/>
            <a:r>
              <a:rPr lang="en-US" altLang="en-US" dirty="0">
                <a:latin typeface="Calibri" panose="020F0502020204030204" pitchFamily="34" charset="0"/>
              </a:rPr>
              <a:t>Sectoral commitments</a:t>
            </a:r>
          </a:p>
        </p:txBody>
      </p:sp>
    </p:spTree>
    <p:extLst>
      <p:ext uri="{BB962C8B-B14F-4D97-AF65-F5344CB8AC3E}">
        <p14:creationId xmlns:p14="http://schemas.microsoft.com/office/powerpoint/2010/main" val="892729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68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85725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4"/>
          <p:cNvSpPr>
            <a:spLocks noChangeArrowheads="1"/>
          </p:cNvSpPr>
          <p:nvPr/>
        </p:nvSpPr>
        <p:spPr bwMode="auto">
          <a:xfrm>
            <a:off x="6096000" y="1905000"/>
            <a:ext cx="2667000" cy="459105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685" name="Rectangle 5"/>
          <p:cNvSpPr>
            <a:spLocks noChangeArrowheads="1"/>
          </p:cNvSpPr>
          <p:nvPr/>
        </p:nvSpPr>
        <p:spPr bwMode="auto">
          <a:xfrm>
            <a:off x="1676400" y="2286000"/>
            <a:ext cx="4343402" cy="1600200"/>
          </a:xfrm>
          <a:prstGeom prst="rect">
            <a:avLst/>
          </a:prstGeom>
          <a:solidFill>
            <a:schemeClr val="accent2"/>
          </a:solidFill>
          <a:ln w="12700" cap="sq">
            <a:solidFill>
              <a:schemeClr val="tx1"/>
            </a:solidFill>
            <a:miter lim="800000"/>
            <a:headEnd type="none" w="sm" len="sm"/>
            <a:tailEnd type="none" w="sm" len="sm"/>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686" name="Rectangle 6"/>
          <p:cNvSpPr>
            <a:spLocks noChangeArrowheads="1"/>
          </p:cNvSpPr>
          <p:nvPr/>
        </p:nvSpPr>
        <p:spPr bwMode="auto">
          <a:xfrm>
            <a:off x="1524000" y="2286000"/>
            <a:ext cx="449580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indent="-6350" eaLnBrk="1" hangingPunct="1">
              <a:buNone/>
            </a:pPr>
            <a:r>
              <a:rPr lang="en-GB" altLang="en-US" dirty="0">
                <a:solidFill>
                  <a:schemeClr val="bg1"/>
                </a:solidFill>
                <a:latin typeface="Calibri" panose="020F0502020204030204" pitchFamily="34" charset="0"/>
              </a:rPr>
              <a:t>The third column specifies any limitations on national treatment.</a:t>
            </a:r>
          </a:p>
        </p:txBody>
      </p:sp>
      <p:sp>
        <p:nvSpPr>
          <p:cNvPr id="9" name="Rectangle 2">
            <a:extLst>
              <a:ext uri="{FF2B5EF4-FFF2-40B4-BE49-F238E27FC236}">
                <a16:creationId xmlns:a16="http://schemas.microsoft.com/office/drawing/2014/main" id="{B53715F6-2DED-4E8C-A025-72465DD9EB6D}"/>
              </a:ext>
            </a:extLst>
          </p:cNvPr>
          <p:cNvSpPr>
            <a:spLocks noGrp="1" noChangeArrowheads="1"/>
          </p:cNvSpPr>
          <p:nvPr>
            <p:ph type="title"/>
          </p:nvPr>
        </p:nvSpPr>
        <p:spPr>
          <a:xfrm>
            <a:off x="3276600" y="-152400"/>
            <a:ext cx="6781800" cy="1311275"/>
          </a:xfrm>
        </p:spPr>
        <p:txBody>
          <a:bodyPr/>
          <a:lstStyle/>
          <a:p>
            <a:pPr eaLnBrk="1" hangingPunct="1"/>
            <a:r>
              <a:rPr lang="en-US" altLang="en-US" dirty="0">
                <a:latin typeface="Calibri" panose="020F0502020204030204" pitchFamily="34" charset="0"/>
              </a:rPr>
              <a:t>Sectoral commitments</a:t>
            </a:r>
          </a:p>
        </p:txBody>
      </p:sp>
    </p:spTree>
    <p:extLst>
      <p:ext uri="{BB962C8B-B14F-4D97-AF65-F5344CB8AC3E}">
        <p14:creationId xmlns:p14="http://schemas.microsoft.com/office/powerpoint/2010/main" val="3935704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373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85725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4"/>
          <p:cNvSpPr>
            <a:spLocks noChangeArrowheads="1"/>
          </p:cNvSpPr>
          <p:nvPr/>
        </p:nvSpPr>
        <p:spPr bwMode="auto">
          <a:xfrm>
            <a:off x="8686800" y="1905000"/>
            <a:ext cx="1485900" cy="44958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733" name="Rectangle 5"/>
          <p:cNvSpPr>
            <a:spLocks noChangeArrowheads="1"/>
          </p:cNvSpPr>
          <p:nvPr/>
        </p:nvSpPr>
        <p:spPr bwMode="auto">
          <a:xfrm>
            <a:off x="4267200" y="2286000"/>
            <a:ext cx="4038600" cy="1295400"/>
          </a:xfrm>
          <a:prstGeom prst="rect">
            <a:avLst/>
          </a:prstGeom>
          <a:solidFill>
            <a:schemeClr val="accent2"/>
          </a:solidFill>
          <a:ln w="12700" cap="sq">
            <a:solidFill>
              <a:schemeClr val="tx1"/>
            </a:solidFill>
            <a:miter lim="800000"/>
            <a:headEnd type="none" w="sm" len="sm"/>
            <a:tailEnd type="none" w="sm" len="sm"/>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3734" name="Rectangle 6"/>
          <p:cNvSpPr>
            <a:spLocks noChangeArrowheads="1"/>
          </p:cNvSpPr>
          <p:nvPr/>
        </p:nvSpPr>
        <p:spPr bwMode="auto">
          <a:xfrm>
            <a:off x="4191000" y="2362200"/>
            <a:ext cx="419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indent="-6350" eaLnBrk="1" hangingPunct="1">
              <a:buNone/>
            </a:pPr>
            <a:r>
              <a:rPr lang="en-GB" altLang="en-US" dirty="0">
                <a:solidFill>
                  <a:schemeClr val="bg1"/>
                </a:solidFill>
                <a:latin typeface="Calibri" panose="020F0502020204030204" pitchFamily="34" charset="0"/>
              </a:rPr>
              <a:t>The fourth column is usually left blank.</a:t>
            </a:r>
          </a:p>
        </p:txBody>
      </p:sp>
      <p:sp>
        <p:nvSpPr>
          <p:cNvPr id="8" name="Rectangle 2">
            <a:extLst>
              <a:ext uri="{FF2B5EF4-FFF2-40B4-BE49-F238E27FC236}">
                <a16:creationId xmlns:a16="http://schemas.microsoft.com/office/drawing/2014/main" id="{E8E350F2-6881-44A6-B1CF-E134F9166400}"/>
              </a:ext>
            </a:extLst>
          </p:cNvPr>
          <p:cNvSpPr>
            <a:spLocks noGrp="1" noChangeArrowheads="1"/>
          </p:cNvSpPr>
          <p:nvPr>
            <p:ph type="title"/>
          </p:nvPr>
        </p:nvSpPr>
        <p:spPr>
          <a:xfrm>
            <a:off x="3276600" y="-152400"/>
            <a:ext cx="6781800" cy="1311275"/>
          </a:xfrm>
        </p:spPr>
        <p:txBody>
          <a:bodyPr/>
          <a:lstStyle/>
          <a:p>
            <a:pPr eaLnBrk="1" hangingPunct="1"/>
            <a:r>
              <a:rPr lang="en-US" altLang="en-US" dirty="0">
                <a:latin typeface="Calibri" panose="020F0502020204030204" pitchFamily="34" charset="0"/>
              </a:rPr>
              <a:t>Sectoral commitments</a:t>
            </a:r>
          </a:p>
        </p:txBody>
      </p:sp>
    </p:spTree>
    <p:extLst>
      <p:ext uri="{BB962C8B-B14F-4D97-AF65-F5344CB8AC3E}">
        <p14:creationId xmlns:p14="http://schemas.microsoft.com/office/powerpoint/2010/main" val="3881074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101283-B3A6-4093-81DB-800513555575}"/>
              </a:ext>
            </a:extLst>
          </p:cNvPr>
          <p:cNvSpPr/>
          <p:nvPr/>
        </p:nvSpPr>
        <p:spPr>
          <a:xfrm>
            <a:off x="3995056" y="1659853"/>
            <a:ext cx="7837715" cy="769441"/>
          </a:xfrm>
          <a:prstGeom prst="rect">
            <a:avLst/>
          </a:prstGeom>
        </p:spPr>
        <p:txBody>
          <a:bodyPr wrap="square">
            <a:spAutoFit/>
          </a:bodyPr>
          <a:lstStyle/>
          <a:p>
            <a:pPr lvl="0" algn="ctr">
              <a:defRPr/>
            </a:pPr>
            <a:r>
              <a:rPr lang="en-US" sz="4400" b="1" dirty="0">
                <a:solidFill>
                  <a:srgbClr val="000000"/>
                </a:solidFill>
                <a:latin typeface="Corbel" panose="020B0503020204020204" pitchFamily="34" charset="0"/>
              </a:rPr>
              <a:t>Where to Find Trade Data</a:t>
            </a:r>
          </a:p>
        </p:txBody>
      </p:sp>
    </p:spTree>
    <p:extLst>
      <p:ext uri="{BB962C8B-B14F-4D97-AF65-F5344CB8AC3E}">
        <p14:creationId xmlns:p14="http://schemas.microsoft.com/office/powerpoint/2010/main" val="2774861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0504" y="30295"/>
            <a:ext cx="9962173" cy="954107"/>
          </a:xfrm>
          <a:prstGeom prst="rect">
            <a:avLst/>
          </a:prstGeom>
        </p:spPr>
        <p:txBody>
          <a:bodyPr wrap="square">
            <a:spAutoFit/>
          </a:bodyPr>
          <a:lstStyle/>
          <a:p>
            <a:pPr lvl="0">
              <a:defRPr/>
            </a:pPr>
            <a:r>
              <a:rPr kumimoji="0" lang="en-US" sz="2800" b="0" i="0" u="none" strike="noStrike" kern="1200" cap="none" spc="0" normalizeH="0" baseline="0" noProof="0" dirty="0">
                <a:ln>
                  <a:noFill/>
                </a:ln>
                <a:effectLst/>
                <a:uLnTx/>
                <a:uFillTx/>
                <a:latin typeface="Corbel" panose="020B0503020204020204" pitchFamily="34" charset="0"/>
              </a:rPr>
              <a:t>Try Not to Rely Solely</a:t>
            </a:r>
            <a:r>
              <a:rPr kumimoji="0" lang="en-US" sz="2800" b="0" i="0" u="none" strike="noStrike" kern="1200" cap="none" spc="0" normalizeH="0" noProof="0" dirty="0">
                <a:ln>
                  <a:noFill/>
                </a:ln>
                <a:effectLst/>
                <a:uLnTx/>
                <a:uFillTx/>
                <a:latin typeface="Corbel" panose="020B0503020204020204" pitchFamily="34" charset="0"/>
              </a:rPr>
              <a:t> on Pre-Digested Data</a:t>
            </a:r>
          </a:p>
          <a:p>
            <a:pPr lvl="0">
              <a:defRPr/>
            </a:pPr>
            <a:r>
              <a:rPr lang="en-US" sz="2800" baseline="0" dirty="0">
                <a:latin typeface="Corbel" panose="020B0503020204020204" pitchFamily="34" charset="0"/>
              </a:rPr>
              <a:t>But</a:t>
            </a:r>
            <a:r>
              <a:rPr lang="en-US" sz="2800" dirty="0">
                <a:latin typeface="Corbel" panose="020B0503020204020204" pitchFamily="34" charset="0"/>
              </a:rPr>
              <a:t> if You Need to Do So, One Good Option Is …</a:t>
            </a:r>
            <a:endParaRPr kumimoji="0" lang="en-US" sz="2800" b="0" i="0" u="none" strike="noStrike" kern="1200" cap="none" spc="0" normalizeH="0" baseline="0" noProof="0" dirty="0">
              <a:ln>
                <a:noFill/>
              </a:ln>
              <a:effectLst/>
              <a:uLnTx/>
              <a:uFillTx/>
              <a:latin typeface="Corbel" panose="020B0503020204020204" pitchFamily="34" charset="0"/>
            </a:endParaRPr>
          </a:p>
        </p:txBody>
      </p:sp>
      <p:sp>
        <p:nvSpPr>
          <p:cNvPr id="2" name="Rectangle 1"/>
          <p:cNvSpPr/>
          <p:nvPr/>
        </p:nvSpPr>
        <p:spPr>
          <a:xfrm>
            <a:off x="73444" y="6465982"/>
            <a:ext cx="7737513" cy="369332"/>
          </a:xfrm>
          <a:prstGeom prst="rect">
            <a:avLst/>
          </a:prstGeom>
        </p:spPr>
        <p:txBody>
          <a:bodyPr wrap="square">
            <a:spAutoFit/>
          </a:bodyPr>
          <a:lstStyle/>
          <a:p>
            <a:r>
              <a:rPr lang="en-US" dirty="0"/>
              <a:t>https://www.wto.org/english/res_e/statis_e/wts2021_e/wts21_toc_e.htm</a:t>
            </a:r>
          </a:p>
        </p:txBody>
      </p:sp>
      <p:pic>
        <p:nvPicPr>
          <p:cNvPr id="6" name="Picture 5"/>
          <p:cNvPicPr>
            <a:picLocks noChangeAspect="1"/>
          </p:cNvPicPr>
          <p:nvPr/>
        </p:nvPicPr>
        <p:blipFill rotWithShape="1">
          <a:blip r:embed="rId2"/>
          <a:srcRect l="43825" t="14137" r="26174" b="10683"/>
          <a:stretch/>
        </p:blipFill>
        <p:spPr>
          <a:xfrm>
            <a:off x="143215" y="1246398"/>
            <a:ext cx="3657601" cy="5155894"/>
          </a:xfrm>
          <a:prstGeom prst="rect">
            <a:avLst/>
          </a:prstGeom>
        </p:spPr>
      </p:pic>
      <p:pic>
        <p:nvPicPr>
          <p:cNvPr id="7" name="Picture 6"/>
          <p:cNvPicPr>
            <a:picLocks noChangeAspect="1"/>
          </p:cNvPicPr>
          <p:nvPr/>
        </p:nvPicPr>
        <p:blipFill rotWithShape="1">
          <a:blip r:embed="rId3"/>
          <a:srcRect l="43785" t="13819" r="26215" b="11058"/>
          <a:stretch/>
        </p:blipFill>
        <p:spPr>
          <a:xfrm>
            <a:off x="3929933" y="1246398"/>
            <a:ext cx="3657600" cy="5151864"/>
          </a:xfrm>
          <a:prstGeom prst="rect">
            <a:avLst/>
          </a:prstGeom>
        </p:spPr>
      </p:pic>
      <p:pic>
        <p:nvPicPr>
          <p:cNvPr id="8" name="Picture 7"/>
          <p:cNvPicPr>
            <a:picLocks noChangeAspect="1"/>
          </p:cNvPicPr>
          <p:nvPr/>
        </p:nvPicPr>
        <p:blipFill rotWithShape="1">
          <a:blip r:embed="rId4"/>
          <a:srcRect t="29168" r="58886" b="7148"/>
          <a:stretch/>
        </p:blipFill>
        <p:spPr>
          <a:xfrm>
            <a:off x="7911720" y="1112564"/>
            <a:ext cx="3898362" cy="3396588"/>
          </a:xfrm>
          <a:prstGeom prst="rect">
            <a:avLst/>
          </a:prstGeom>
        </p:spPr>
      </p:pic>
      <p:sp>
        <p:nvSpPr>
          <p:cNvPr id="9" name="Rectangle 8">
            <a:extLst>
              <a:ext uri="{FF2B5EF4-FFF2-40B4-BE49-F238E27FC236}">
                <a16:creationId xmlns:a16="http://schemas.microsoft.com/office/drawing/2014/main" id="{9CCBE627-D3F3-4B0D-AAB1-71CF77F89F88}"/>
              </a:ext>
            </a:extLst>
          </p:cNvPr>
          <p:cNvSpPr/>
          <p:nvPr/>
        </p:nvSpPr>
        <p:spPr bwMode="auto">
          <a:xfrm>
            <a:off x="2424380" y="2429338"/>
            <a:ext cx="6003524" cy="3000957"/>
          </a:xfrm>
          <a:prstGeom prst="rect">
            <a:avLst/>
          </a:prstGeom>
          <a:solidFill>
            <a:schemeClr val="accent2"/>
          </a:solidFill>
          <a:ln w="12700" cap="sq" cmpd="sng" algn="ctr">
            <a:solidFill>
              <a:schemeClr val="tx1"/>
            </a:solidFill>
            <a:prstDash val="solid"/>
            <a:round/>
            <a:headEnd type="none" w="sm" len="sm"/>
            <a:tailEnd type="none" w="sm" len="sm"/>
          </a:ln>
          <a:effectLst/>
        </p:spPr>
        <p:txBody>
          <a:bodyPr wrap="none"/>
          <a:lstStyle/>
          <a:p>
            <a:pPr>
              <a:defRPr/>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4FA3EA07-6FBF-4627-9DE7-80EFAC718325}"/>
              </a:ext>
            </a:extLst>
          </p:cNvPr>
          <p:cNvSpPr txBox="1">
            <a:spLocks noChangeArrowheads="1"/>
          </p:cNvSpPr>
          <p:nvPr/>
        </p:nvSpPr>
        <p:spPr bwMode="auto">
          <a:xfrm>
            <a:off x="2679876" y="2552516"/>
            <a:ext cx="5624058"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r>
              <a:rPr lang="en-US" altLang="en-US" sz="2400" dirty="0">
                <a:solidFill>
                  <a:schemeClr val="bg1"/>
                </a:solidFill>
                <a:latin typeface="Calibri" panose="020F0502020204030204" pitchFamily="34" charset="0"/>
              </a:rPr>
              <a:t>At a minimum, you want to become a better-informed consumer of statistical data (e.g., understand the different bases on which is might be reported or analyzed). </a:t>
            </a:r>
          </a:p>
          <a:p>
            <a:pPr>
              <a:spcBef>
                <a:spcPct val="0"/>
              </a:spcBef>
              <a:spcAft>
                <a:spcPts val="600"/>
              </a:spcAft>
              <a:buFontTx/>
              <a:buNone/>
            </a:pPr>
            <a:r>
              <a:rPr lang="en-US" altLang="en-US" sz="2400" dirty="0">
                <a:solidFill>
                  <a:schemeClr val="bg1"/>
                </a:solidFill>
                <a:latin typeface="Calibri" panose="020F0502020204030204" pitchFamily="34" charset="0"/>
              </a:rPr>
              <a:t>If you are more ambitious, you also want to cultivate your own ability to find, compile, analyze, and report data in varying ways.</a:t>
            </a:r>
          </a:p>
        </p:txBody>
      </p:sp>
    </p:spTree>
    <p:extLst>
      <p:ext uri="{BB962C8B-B14F-4D97-AF65-F5344CB8AC3E}">
        <p14:creationId xmlns:p14="http://schemas.microsoft.com/office/powerpoint/2010/main" val="485197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809" r="6161" b="4921"/>
          <a:stretch/>
        </p:blipFill>
        <p:spPr>
          <a:xfrm>
            <a:off x="816430" y="1349828"/>
            <a:ext cx="9411372" cy="5148944"/>
          </a:xfrm>
          <a:prstGeom prst="rect">
            <a:avLst/>
          </a:prstGeom>
        </p:spPr>
      </p:pic>
      <p:sp>
        <p:nvSpPr>
          <p:cNvPr id="5" name="Rectangle 4"/>
          <p:cNvSpPr/>
          <p:nvPr/>
        </p:nvSpPr>
        <p:spPr>
          <a:xfrm>
            <a:off x="2229827" y="228601"/>
            <a:ext cx="9962173" cy="523220"/>
          </a:xfrm>
          <a:prstGeom prst="rect">
            <a:avLst/>
          </a:prstGeom>
        </p:spPr>
        <p:txBody>
          <a:bodyPr wrap="square">
            <a:spAutoFit/>
          </a:bodyPr>
          <a:lstStyle/>
          <a:p>
            <a:pPr lvl="0">
              <a:defRPr/>
            </a:pPr>
            <a:r>
              <a:rPr kumimoji="0" lang="en-US" sz="2800" b="0" i="0" u="none" strike="noStrike" kern="1200" cap="none" spc="0" normalizeH="0" baseline="0" noProof="0" dirty="0">
                <a:ln>
                  <a:noFill/>
                </a:ln>
                <a:effectLst/>
                <a:uLnTx/>
                <a:uFillTx/>
                <a:latin typeface="Corbel" panose="020B0503020204020204" pitchFamily="34" charset="0"/>
              </a:rPr>
              <a:t>World Bank’s WITS</a:t>
            </a:r>
            <a:r>
              <a:rPr lang="en-US" sz="2800" dirty="0">
                <a:latin typeface="Corbel" panose="020B0503020204020204" pitchFamily="34" charset="0"/>
              </a:rPr>
              <a:t>: https://wits.worldbank.org/</a:t>
            </a:r>
            <a:endParaRPr kumimoji="0" lang="en-US" sz="2800" b="0" i="0" u="none" strike="noStrike" kern="1200" cap="none" spc="0" normalizeH="0" baseline="0" noProof="0" dirty="0">
              <a:ln>
                <a:noFill/>
              </a:ln>
              <a:effectLst/>
              <a:uLnTx/>
              <a:uFillTx/>
              <a:latin typeface="Corbel" panose="020B0503020204020204" pitchFamily="34" charset="0"/>
            </a:endParaRPr>
          </a:p>
        </p:txBody>
      </p:sp>
      <p:sp>
        <p:nvSpPr>
          <p:cNvPr id="6" name="Rectangle 5">
            <a:extLst>
              <a:ext uri="{FF2B5EF4-FFF2-40B4-BE49-F238E27FC236}">
                <a16:creationId xmlns:a16="http://schemas.microsoft.com/office/drawing/2014/main" id="{9CCBE627-D3F3-4B0D-AAB1-71CF77F89F88}"/>
              </a:ext>
            </a:extLst>
          </p:cNvPr>
          <p:cNvSpPr/>
          <p:nvPr/>
        </p:nvSpPr>
        <p:spPr bwMode="auto">
          <a:xfrm>
            <a:off x="1963711" y="3657600"/>
            <a:ext cx="5291530" cy="2626384"/>
          </a:xfrm>
          <a:prstGeom prst="rect">
            <a:avLst/>
          </a:prstGeom>
          <a:solidFill>
            <a:schemeClr val="accent2"/>
          </a:solidFill>
          <a:ln w="12700" cap="sq" cmpd="sng" algn="ctr">
            <a:solidFill>
              <a:schemeClr val="tx1"/>
            </a:solidFill>
            <a:prstDash val="solid"/>
            <a:round/>
            <a:headEnd type="none" w="sm" len="sm"/>
            <a:tailEnd type="none" w="sm" len="sm"/>
          </a:ln>
          <a:effectLst/>
        </p:spPr>
        <p:txBody>
          <a:bodyPr wrap="none"/>
          <a:lstStyle/>
          <a:p>
            <a:pPr>
              <a:defRPr/>
            </a:pPr>
            <a:endParaRPr lang="en-US" dirty="0">
              <a:latin typeface="Calibri" panose="020F0502020204030204" pitchFamily="34" charset="0"/>
            </a:endParaRPr>
          </a:p>
        </p:txBody>
      </p:sp>
      <p:sp>
        <p:nvSpPr>
          <p:cNvPr id="7" name="TextBox 6">
            <a:extLst>
              <a:ext uri="{FF2B5EF4-FFF2-40B4-BE49-F238E27FC236}">
                <a16:creationId xmlns:a16="http://schemas.microsoft.com/office/drawing/2014/main" id="{4FA3EA07-6FBF-4627-9DE7-80EFAC718325}"/>
              </a:ext>
            </a:extLst>
          </p:cNvPr>
          <p:cNvSpPr txBox="1">
            <a:spLocks noChangeArrowheads="1"/>
          </p:cNvSpPr>
          <p:nvPr/>
        </p:nvSpPr>
        <p:spPr bwMode="auto">
          <a:xfrm>
            <a:off x="2075264" y="3792081"/>
            <a:ext cx="516498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chemeClr val="bg1"/>
                </a:solidFill>
                <a:latin typeface="Calibri" panose="020F0502020204030204" pitchFamily="34" charset="0"/>
              </a:rPr>
              <a:t>If you are examining a single country or a bilateral relationship it will usually be better to use national sources, but this option is good if you are looking at a larger number of countries and/or the national sources have serious defects.</a:t>
            </a:r>
          </a:p>
        </p:txBody>
      </p:sp>
    </p:spTree>
    <p:extLst>
      <p:ext uri="{BB962C8B-B14F-4D97-AF65-F5344CB8AC3E}">
        <p14:creationId xmlns:p14="http://schemas.microsoft.com/office/powerpoint/2010/main" val="24978904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9826" y="206829"/>
            <a:ext cx="9962173" cy="523220"/>
          </a:xfrm>
          <a:prstGeom prst="rect">
            <a:avLst/>
          </a:prstGeom>
        </p:spPr>
        <p:txBody>
          <a:bodyPr wrap="square">
            <a:spAutoFit/>
          </a:bodyPr>
          <a:lstStyle/>
          <a:p>
            <a:pPr lvl="0">
              <a:defRPr/>
            </a:pPr>
            <a:r>
              <a:rPr kumimoji="0" lang="en-US" sz="2800" b="0" i="0" u="none" strike="noStrike" kern="1200" cap="none" spc="0" normalizeH="0" baseline="0" noProof="0" dirty="0">
                <a:ln>
                  <a:noFill/>
                </a:ln>
                <a:effectLst/>
                <a:uLnTx/>
                <a:uFillTx/>
                <a:latin typeface="Corbel" panose="020B0503020204020204" pitchFamily="34" charset="0"/>
              </a:rPr>
              <a:t>ITC’s Trade </a:t>
            </a:r>
            <a:r>
              <a:rPr lang="en-US" sz="2800" dirty="0">
                <a:latin typeface="Corbel" panose="020B0503020204020204" pitchFamily="34" charset="0"/>
              </a:rPr>
              <a:t>Map: https://www.trademap.org/stDataSources.aspx</a:t>
            </a:r>
            <a:endParaRPr kumimoji="0" lang="en-US" sz="2800" b="0" i="0" u="none" strike="noStrike" kern="1200" cap="none" spc="0" normalizeH="0" baseline="0" noProof="0" dirty="0">
              <a:ln>
                <a:noFill/>
              </a:ln>
              <a:effectLst/>
              <a:uLnTx/>
              <a:uFillTx/>
              <a:latin typeface="Corbel" panose="020B0503020204020204" pitchFamily="34" charset="0"/>
            </a:endParaRPr>
          </a:p>
        </p:txBody>
      </p:sp>
      <p:pic>
        <p:nvPicPr>
          <p:cNvPr id="2" name="Picture 1"/>
          <p:cNvPicPr>
            <a:picLocks noChangeAspect="1"/>
          </p:cNvPicPr>
          <p:nvPr/>
        </p:nvPicPr>
        <p:blipFill rotWithShape="1">
          <a:blip r:embed="rId2"/>
          <a:srcRect t="9505" b="8911"/>
          <a:stretch/>
        </p:blipFill>
        <p:spPr>
          <a:xfrm>
            <a:off x="-1" y="1262959"/>
            <a:ext cx="12192000" cy="5595041"/>
          </a:xfrm>
          <a:prstGeom prst="rect">
            <a:avLst/>
          </a:prstGeom>
        </p:spPr>
      </p:pic>
    </p:spTree>
    <p:extLst>
      <p:ext uri="{BB962C8B-B14F-4D97-AF65-F5344CB8AC3E}">
        <p14:creationId xmlns:p14="http://schemas.microsoft.com/office/powerpoint/2010/main" val="518239603"/>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33600" y="0"/>
            <a:ext cx="6324600" cy="1143000"/>
          </a:xfrm>
        </p:spPr>
        <p:txBody>
          <a:bodyPr/>
          <a:lstStyle/>
          <a:p>
            <a:pPr eaLnBrk="1" hangingPunct="1"/>
            <a:r>
              <a:rPr lang="en-US" altLang="en-US" dirty="0">
                <a:latin typeface="Calibri" panose="020F0502020204030204" pitchFamily="34" charset="0"/>
              </a:rPr>
              <a:t>Not all countries bind all tariffs</a:t>
            </a:r>
            <a:endParaRPr lang="en-US" altLang="en-US" i="1" dirty="0">
              <a:latin typeface="Calibri" panose="020F0502020204030204" pitchFamily="34" charset="0"/>
            </a:endParaRPr>
          </a:p>
        </p:txBody>
      </p:sp>
      <p:graphicFrame>
        <p:nvGraphicFramePr>
          <p:cNvPr id="8" name="Chart 7"/>
          <p:cNvGraphicFramePr>
            <a:graphicFrameLocks/>
          </p:cNvGraphicFramePr>
          <p:nvPr/>
        </p:nvGraphicFramePr>
        <p:xfrm>
          <a:off x="304800" y="1600200"/>
          <a:ext cx="115824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42EB4975-F12D-41A1-A215-0A3441172DDC}"/>
              </a:ext>
            </a:extLst>
          </p:cNvPr>
          <p:cNvSpPr/>
          <p:nvPr/>
        </p:nvSpPr>
        <p:spPr bwMode="auto">
          <a:xfrm>
            <a:off x="2026508" y="1317024"/>
            <a:ext cx="9753600" cy="609600"/>
          </a:xfrm>
          <a:prstGeom prst="rect">
            <a:avLst/>
          </a:prstGeom>
          <a:solidFill>
            <a:schemeClr val="accent2"/>
          </a:solidFill>
          <a:ln w="12700" cap="sq" cmpd="sng" algn="ctr">
            <a:solidFill>
              <a:schemeClr val="tx1"/>
            </a:solidFill>
            <a:prstDash val="solid"/>
            <a:round/>
            <a:headEnd type="none" w="sm" len="sm"/>
            <a:tailEnd type="none" w="sm" len="sm"/>
          </a:ln>
          <a:effectLst/>
        </p:spPr>
        <p:txBody>
          <a:bodyPr wrap="none"/>
          <a:lstStyle/>
          <a:p>
            <a:pPr>
              <a:defRPr/>
            </a:pPr>
            <a:endParaRPr lang="en-US" dirty="0">
              <a:latin typeface="Arial" charset="0"/>
            </a:endParaRPr>
          </a:p>
        </p:txBody>
      </p:sp>
      <p:sp>
        <p:nvSpPr>
          <p:cNvPr id="12" name="TextBox 3">
            <a:extLst>
              <a:ext uri="{FF2B5EF4-FFF2-40B4-BE49-F238E27FC236}">
                <a16:creationId xmlns:a16="http://schemas.microsoft.com/office/drawing/2014/main" id="{8A6FF1A5-C10B-414F-8E62-19FF61226CD6}"/>
              </a:ext>
            </a:extLst>
          </p:cNvPr>
          <p:cNvSpPr txBox="1">
            <a:spLocks noChangeArrowheads="1"/>
          </p:cNvSpPr>
          <p:nvPr/>
        </p:nvSpPr>
        <p:spPr bwMode="auto">
          <a:xfrm>
            <a:off x="2264400" y="1360214"/>
            <a:ext cx="92778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solidFill>
                  <a:schemeClr val="bg1"/>
                </a:solidFill>
                <a:latin typeface="Calibri" panose="020F0502020204030204" pitchFamily="34" charset="0"/>
              </a:rPr>
              <a:t>Developed and RAMs generally bind 100% tariff lines. </a:t>
            </a:r>
          </a:p>
        </p:txBody>
      </p:sp>
    </p:spTree>
    <p:extLst>
      <p:ext uri="{BB962C8B-B14F-4D97-AF65-F5344CB8AC3E}">
        <p14:creationId xmlns:p14="http://schemas.microsoft.com/office/powerpoint/2010/main" val="2949606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4896" y="72521"/>
            <a:ext cx="8727984" cy="954107"/>
          </a:xfrm>
          <a:prstGeom prst="rect">
            <a:avLst/>
          </a:prstGeom>
        </p:spPr>
        <p:txBody>
          <a:bodyPr wrap="square">
            <a:spAutoFit/>
          </a:bodyPr>
          <a:lstStyle/>
          <a:p>
            <a:pPr lvl="0">
              <a:defRPr/>
            </a:pPr>
            <a:r>
              <a:rPr kumimoji="0" lang="en-US" sz="2800" b="0" i="0" u="none" strike="noStrike" kern="1200" cap="none" spc="0" normalizeH="0" baseline="0" noProof="0" dirty="0">
                <a:ln>
                  <a:noFill/>
                </a:ln>
                <a:effectLst/>
                <a:uLnTx/>
                <a:uFillTx/>
                <a:latin typeface="Corbel" panose="020B0503020204020204" pitchFamily="34" charset="0"/>
              </a:rPr>
              <a:t>Trade </a:t>
            </a:r>
            <a:r>
              <a:rPr lang="en-US" sz="2800" dirty="0">
                <a:latin typeface="Corbel" panose="020B0503020204020204" pitchFamily="34" charset="0"/>
              </a:rPr>
              <a:t>Map (or Google) can lead you to (for example) the trade data posted by China …</a:t>
            </a:r>
            <a:endParaRPr kumimoji="0" lang="en-US" sz="2800" b="0" i="0" u="none" strike="noStrike" kern="1200" cap="none" spc="0" normalizeH="0" baseline="0" noProof="0" dirty="0">
              <a:ln>
                <a:noFill/>
              </a:ln>
              <a:effectLst/>
              <a:uLnTx/>
              <a:uFillTx/>
              <a:latin typeface="Corbel" panose="020B0503020204020204" pitchFamily="34" charset="0"/>
            </a:endParaRPr>
          </a:p>
        </p:txBody>
      </p:sp>
      <p:pic>
        <p:nvPicPr>
          <p:cNvPr id="5" name="Picture 4">
            <a:extLst>
              <a:ext uri="{FF2B5EF4-FFF2-40B4-BE49-F238E27FC236}">
                <a16:creationId xmlns:a16="http://schemas.microsoft.com/office/drawing/2014/main" id="{72BDC40D-966F-064D-8DAD-BA8110C31838}"/>
              </a:ext>
            </a:extLst>
          </p:cNvPr>
          <p:cNvPicPr>
            <a:picLocks noChangeAspect="1"/>
          </p:cNvPicPr>
          <p:nvPr/>
        </p:nvPicPr>
        <p:blipFill>
          <a:blip r:embed="rId2"/>
          <a:stretch>
            <a:fillRect/>
          </a:stretch>
        </p:blipFill>
        <p:spPr>
          <a:xfrm>
            <a:off x="2206841" y="1156116"/>
            <a:ext cx="8172899" cy="5524084"/>
          </a:xfrm>
          <a:prstGeom prst="rect">
            <a:avLst/>
          </a:prstGeom>
        </p:spPr>
      </p:pic>
    </p:spTree>
    <p:extLst>
      <p:ext uri="{BB962C8B-B14F-4D97-AF65-F5344CB8AC3E}">
        <p14:creationId xmlns:p14="http://schemas.microsoft.com/office/powerpoint/2010/main" val="1894648592"/>
      </p:ext>
    </p:extLst>
  </p:cSld>
  <p:clrMapOvr>
    <a:masterClrMapping/>
  </p:clrMapOvr>
  <p:transition spd="slow">
    <p:randomBar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9826" y="206829"/>
            <a:ext cx="9962173" cy="523220"/>
          </a:xfrm>
          <a:prstGeom prst="rect">
            <a:avLst/>
          </a:prstGeom>
        </p:spPr>
        <p:txBody>
          <a:bodyPr wrap="square">
            <a:spAutoFit/>
          </a:bodyPr>
          <a:lstStyle/>
          <a:p>
            <a:pPr lvl="0">
              <a:defRPr/>
            </a:pPr>
            <a:r>
              <a:rPr kumimoji="0" lang="en-US" sz="2800" b="0" i="0" u="none" strike="noStrike" kern="1200" cap="none" spc="0" normalizeH="0" baseline="0" noProof="0" dirty="0">
                <a:ln>
                  <a:noFill/>
                </a:ln>
                <a:effectLst/>
                <a:uLnTx/>
                <a:uFillTx/>
                <a:latin typeface="Corbel" panose="020B0503020204020204" pitchFamily="34" charset="0"/>
              </a:rPr>
              <a:t>… or Australia …</a:t>
            </a:r>
          </a:p>
        </p:txBody>
      </p:sp>
      <p:pic>
        <p:nvPicPr>
          <p:cNvPr id="5" name="Picture 4">
            <a:extLst>
              <a:ext uri="{FF2B5EF4-FFF2-40B4-BE49-F238E27FC236}">
                <a16:creationId xmlns:a16="http://schemas.microsoft.com/office/drawing/2014/main" id="{EFB6D1FB-F5EC-039B-CDEA-C96530A24749}"/>
              </a:ext>
            </a:extLst>
          </p:cNvPr>
          <p:cNvPicPr>
            <a:picLocks noChangeAspect="1"/>
          </p:cNvPicPr>
          <p:nvPr/>
        </p:nvPicPr>
        <p:blipFill>
          <a:blip r:embed="rId2"/>
          <a:stretch>
            <a:fillRect/>
          </a:stretch>
        </p:blipFill>
        <p:spPr>
          <a:xfrm>
            <a:off x="2101850" y="1066186"/>
            <a:ext cx="8735168" cy="5658463"/>
          </a:xfrm>
          <a:prstGeom prst="rect">
            <a:avLst/>
          </a:prstGeom>
        </p:spPr>
      </p:pic>
    </p:spTree>
    <p:extLst>
      <p:ext uri="{BB962C8B-B14F-4D97-AF65-F5344CB8AC3E}">
        <p14:creationId xmlns:p14="http://schemas.microsoft.com/office/powerpoint/2010/main" val="1610140782"/>
      </p:ext>
    </p:extLst>
  </p:cSld>
  <p:clrMapOvr>
    <a:masterClrMapping/>
  </p:clrMapOvr>
  <p:transition spd="slow">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9826" y="206829"/>
            <a:ext cx="9962173" cy="523220"/>
          </a:xfrm>
          <a:prstGeom prst="rect">
            <a:avLst/>
          </a:prstGeom>
        </p:spPr>
        <p:txBody>
          <a:bodyPr wrap="square">
            <a:spAutoFit/>
          </a:bodyPr>
          <a:lstStyle/>
          <a:p>
            <a:pPr lvl="0">
              <a:defRPr/>
            </a:pPr>
            <a:r>
              <a:rPr lang="en-US" sz="2800" dirty="0">
                <a:latin typeface="Corbel" panose="020B0503020204020204" pitchFamily="34" charset="0"/>
              </a:rPr>
              <a:t>… or Nigeria (among so many others).</a:t>
            </a:r>
            <a:endParaRPr kumimoji="0" lang="en-US" sz="2800" b="0" i="0" u="none" strike="noStrike" kern="1200" cap="none" spc="0" normalizeH="0" baseline="0" noProof="0" dirty="0">
              <a:ln>
                <a:noFill/>
              </a:ln>
              <a:effectLst/>
              <a:uLnTx/>
              <a:uFillTx/>
              <a:latin typeface="Corbel" panose="020B0503020204020204" pitchFamily="34" charset="0"/>
            </a:endParaRPr>
          </a:p>
        </p:txBody>
      </p:sp>
      <p:pic>
        <p:nvPicPr>
          <p:cNvPr id="5" name="Picture 4">
            <a:extLst>
              <a:ext uri="{FF2B5EF4-FFF2-40B4-BE49-F238E27FC236}">
                <a16:creationId xmlns:a16="http://schemas.microsoft.com/office/drawing/2014/main" id="{8D841D38-52AB-959F-D491-7DFE4995A6E8}"/>
              </a:ext>
            </a:extLst>
          </p:cNvPr>
          <p:cNvPicPr>
            <a:picLocks noChangeAspect="1"/>
          </p:cNvPicPr>
          <p:nvPr/>
        </p:nvPicPr>
        <p:blipFill>
          <a:blip r:embed="rId2"/>
          <a:stretch>
            <a:fillRect/>
          </a:stretch>
        </p:blipFill>
        <p:spPr>
          <a:xfrm>
            <a:off x="2442866" y="1052680"/>
            <a:ext cx="7306267" cy="5671970"/>
          </a:xfrm>
          <a:prstGeom prst="rect">
            <a:avLst/>
          </a:prstGeom>
        </p:spPr>
      </p:pic>
    </p:spTree>
    <p:extLst>
      <p:ext uri="{BB962C8B-B14F-4D97-AF65-F5344CB8AC3E}">
        <p14:creationId xmlns:p14="http://schemas.microsoft.com/office/powerpoint/2010/main" val="1860620650"/>
      </p:ext>
    </p:extLst>
  </p:cSld>
  <p:clrMapOvr>
    <a:masterClrMapping/>
  </p:clrMapOvr>
  <p:transition spd="slow">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5286" y="1279019"/>
            <a:ext cx="9356306" cy="5425319"/>
          </a:xfrm>
          <a:prstGeom prst="rect">
            <a:avLst/>
          </a:prstGeom>
        </p:spPr>
      </p:pic>
      <p:sp>
        <p:nvSpPr>
          <p:cNvPr id="4" name="Rectangle 3"/>
          <p:cNvSpPr/>
          <p:nvPr/>
        </p:nvSpPr>
        <p:spPr>
          <a:xfrm>
            <a:off x="2229826" y="206829"/>
            <a:ext cx="9962173" cy="523220"/>
          </a:xfrm>
          <a:prstGeom prst="rect">
            <a:avLst/>
          </a:prstGeom>
        </p:spPr>
        <p:txBody>
          <a:bodyPr wrap="square">
            <a:spAutoFit/>
          </a:bodyPr>
          <a:lstStyle/>
          <a:p>
            <a:pPr lvl="0">
              <a:defRPr/>
            </a:pPr>
            <a:r>
              <a:rPr kumimoji="0" lang="en-US" sz="2800" b="0" i="0" u="none" strike="noStrike" kern="1200" cap="none" spc="0" normalizeH="0" baseline="0" noProof="0" dirty="0">
                <a:ln>
                  <a:noFill/>
                </a:ln>
                <a:effectLst/>
                <a:uLnTx/>
                <a:uFillTx/>
                <a:latin typeface="Corbel" panose="020B0503020204020204" pitchFamily="34" charset="0"/>
              </a:rPr>
              <a:t>USITC’s DataWeb</a:t>
            </a:r>
            <a:r>
              <a:rPr lang="en-US" sz="2800" dirty="0">
                <a:latin typeface="Corbel" panose="020B0503020204020204" pitchFamily="34" charset="0"/>
              </a:rPr>
              <a:t>: dataweb.usitc.gov</a:t>
            </a:r>
            <a:endParaRPr kumimoji="0" lang="en-US" sz="2800" b="0" i="0" u="none" strike="noStrike" kern="1200" cap="none" spc="0" normalizeH="0" baseline="0" noProof="0" dirty="0">
              <a:ln>
                <a:noFill/>
              </a:ln>
              <a:effectLst/>
              <a:uLnTx/>
              <a:uFillTx/>
              <a:latin typeface="Corbel" panose="020B0503020204020204" pitchFamily="34" charset="0"/>
            </a:endParaRPr>
          </a:p>
        </p:txBody>
      </p:sp>
      <p:sp>
        <p:nvSpPr>
          <p:cNvPr id="6" name="Rectangle 5">
            <a:extLst>
              <a:ext uri="{FF2B5EF4-FFF2-40B4-BE49-F238E27FC236}">
                <a16:creationId xmlns:a16="http://schemas.microsoft.com/office/drawing/2014/main" id="{1B2E30AB-B44B-41AD-92D3-0D7F4A073DAB}"/>
              </a:ext>
            </a:extLst>
          </p:cNvPr>
          <p:cNvSpPr/>
          <p:nvPr/>
        </p:nvSpPr>
        <p:spPr bwMode="auto">
          <a:xfrm>
            <a:off x="1124262" y="3657599"/>
            <a:ext cx="6460761" cy="1921381"/>
          </a:xfrm>
          <a:prstGeom prst="rect">
            <a:avLst/>
          </a:prstGeom>
          <a:solidFill>
            <a:schemeClr val="accent2"/>
          </a:solidFill>
          <a:ln w="12700" cap="sq" cmpd="sng" algn="ctr">
            <a:solidFill>
              <a:schemeClr val="tx1"/>
            </a:solidFill>
            <a:prstDash val="solid"/>
            <a:round/>
            <a:headEnd type="none" w="sm" len="sm"/>
            <a:tailEnd type="none" w="sm" len="sm"/>
          </a:ln>
          <a:effectLst/>
        </p:spPr>
        <p:txBody>
          <a:bodyPr wrap="none"/>
          <a:lstStyle/>
          <a:p>
            <a:pPr>
              <a:defRPr/>
            </a:pPr>
            <a:endParaRPr lang="en-US" dirty="0">
              <a:latin typeface="Calibri" panose="020F0502020204030204" pitchFamily="34" charset="0"/>
            </a:endParaRPr>
          </a:p>
        </p:txBody>
      </p:sp>
      <p:sp>
        <p:nvSpPr>
          <p:cNvPr id="7" name="TextBox 6">
            <a:extLst>
              <a:ext uri="{FF2B5EF4-FFF2-40B4-BE49-F238E27FC236}">
                <a16:creationId xmlns:a16="http://schemas.microsoft.com/office/drawing/2014/main" id="{76112EC4-4F0E-42D0-A842-5D82A307DC6F}"/>
              </a:ext>
            </a:extLst>
          </p:cNvPr>
          <p:cNvSpPr txBox="1">
            <a:spLocks noChangeArrowheads="1"/>
          </p:cNvSpPr>
          <p:nvPr/>
        </p:nvSpPr>
        <p:spPr bwMode="auto">
          <a:xfrm>
            <a:off x="1409075" y="3792081"/>
            <a:ext cx="58311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chemeClr val="bg1"/>
                </a:solidFill>
                <a:latin typeface="Calibri" panose="020F0502020204030204" pitchFamily="34" charset="0"/>
              </a:rPr>
              <a:t>Good sources like DataWeb offer many choices in how the data are presented, which creates great opportunities if you understand the distinctions but a trap if you do not.</a:t>
            </a:r>
          </a:p>
        </p:txBody>
      </p:sp>
    </p:spTree>
    <p:extLst>
      <p:ext uri="{BB962C8B-B14F-4D97-AF65-F5344CB8AC3E}">
        <p14:creationId xmlns:p14="http://schemas.microsoft.com/office/powerpoint/2010/main" val="32892760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33600" y="-152400"/>
            <a:ext cx="7315200" cy="1143000"/>
          </a:xfrm>
        </p:spPr>
        <p:txBody>
          <a:bodyPr/>
          <a:lstStyle/>
          <a:p>
            <a:pPr eaLnBrk="1" hangingPunct="1"/>
            <a:r>
              <a:rPr lang="en-US" altLang="en-US" sz="3200" dirty="0">
                <a:latin typeface="Calibri" panose="020F0502020204030204" pitchFamily="34" charset="0"/>
              </a:rPr>
              <a:t>Some bindings have lots of water</a:t>
            </a:r>
            <a:br>
              <a:rPr lang="en-US" altLang="en-US" sz="3200" dirty="0">
                <a:latin typeface="Calibri" panose="020F0502020204030204" pitchFamily="34" charset="0"/>
              </a:rPr>
            </a:br>
            <a:r>
              <a:rPr lang="en-US" altLang="en-US" sz="2000" b="0" i="1" dirty="0">
                <a:latin typeface="Calibri" panose="020F0502020204030204" pitchFamily="34" charset="0"/>
              </a:rPr>
              <a:t>Averages for all products, 2022</a:t>
            </a:r>
            <a:endParaRPr lang="en-US" altLang="en-US" sz="3200" b="0" i="1" dirty="0">
              <a:latin typeface="Calibri" panose="020F0502020204030204" pitchFamily="34" charset="0"/>
            </a:endParaRPr>
          </a:p>
        </p:txBody>
      </p:sp>
      <p:graphicFrame>
        <p:nvGraphicFramePr>
          <p:cNvPr id="9" name="Chart 8"/>
          <p:cNvGraphicFramePr>
            <a:graphicFrameLocks/>
          </p:cNvGraphicFramePr>
          <p:nvPr/>
        </p:nvGraphicFramePr>
        <p:xfrm>
          <a:off x="152400" y="1447800"/>
          <a:ext cx="120396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3">
            <a:extLst>
              <a:ext uri="{FF2B5EF4-FFF2-40B4-BE49-F238E27FC236}">
                <a16:creationId xmlns:a16="http://schemas.microsoft.com/office/drawing/2014/main" id="{7C69F418-9D4D-4A2B-B02E-578C0AB5DDE3}"/>
              </a:ext>
            </a:extLst>
          </p:cNvPr>
          <p:cNvSpPr txBox="1">
            <a:spLocks noChangeArrowheads="1"/>
          </p:cNvSpPr>
          <p:nvPr/>
        </p:nvSpPr>
        <p:spPr bwMode="auto">
          <a:xfrm>
            <a:off x="6781800" y="1866961"/>
            <a:ext cx="4191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solidFill>
                  <a:schemeClr val="bg1"/>
                </a:solidFill>
                <a:latin typeface="Calibri" panose="020F0502020204030204" pitchFamily="34" charset="0"/>
              </a:rPr>
              <a:t>We will take a deeper look at the statistics later today.</a:t>
            </a:r>
            <a:endParaRPr lang="en-US" altLang="en-US" sz="1800"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4245788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4876800" y="2057400"/>
            <a:ext cx="5049836" cy="1171575"/>
          </a:xfrm>
          <a:noFill/>
        </p:spPr>
        <p:txBody>
          <a:bodyPr vert="horz" wrap="square" lIns="91440" tIns="45720" rIns="91440" bIns="45720" numCol="1" anchor="b" anchorCtr="0" compatLnSpc="1">
            <a:prstTxWarp prst="textNoShape">
              <a:avLst/>
            </a:prstTxWarp>
          </a:bodyPr>
          <a:lstStyle/>
          <a:p>
            <a:pPr algn="ctr" eaLnBrk="1" hangingPunct="1"/>
            <a:r>
              <a:rPr lang="en-US" altLang="en-US" dirty="0">
                <a:latin typeface="Calibri" panose="020F0502020204030204" pitchFamily="34" charset="0"/>
              </a:rPr>
              <a:t>Goods Schedules:</a:t>
            </a:r>
            <a:br>
              <a:rPr lang="en-US" altLang="en-US" dirty="0">
                <a:latin typeface="Calibri" panose="020F0502020204030204" pitchFamily="34" charset="0"/>
              </a:rPr>
            </a:br>
            <a:r>
              <a:rPr lang="en-US" altLang="en-US" dirty="0">
                <a:latin typeface="Calibri" panose="020F0502020204030204" pitchFamily="34" charset="0"/>
              </a:rPr>
              <a:t>The Harmonized System of Tariff Nomenclature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Worldwide design template">
  <a:themeElements>
    <a:clrScheme name="Worldwide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orldwide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orldwide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ldwide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ldwide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ldwide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ldwide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ldwide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ldwide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ldwide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ldwide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ldwide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ldwide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ldwide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orldwide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2356</TotalTime>
  <Words>2389</Words>
  <Application>Microsoft Office PowerPoint</Application>
  <PresentationFormat>Widescreen</PresentationFormat>
  <Paragraphs>252</Paragraphs>
  <Slides>73</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Calibri</vt:lpstr>
      <vt:lpstr>Corbel</vt:lpstr>
      <vt:lpstr>Tahoma</vt:lpstr>
      <vt:lpstr>Times New Roman</vt:lpstr>
      <vt:lpstr>Wingdings</vt:lpstr>
      <vt:lpstr>Worldwide design template</vt:lpstr>
      <vt:lpstr>PowerPoint Presentation</vt:lpstr>
      <vt:lpstr>PowerPoint Presentation</vt:lpstr>
      <vt:lpstr>PowerPoint Presentation</vt:lpstr>
      <vt:lpstr>Various Commitments Are Scheduled</vt:lpstr>
      <vt:lpstr>Various Commitments Are Scheduled</vt:lpstr>
      <vt:lpstr>PowerPoint Presentation</vt:lpstr>
      <vt:lpstr>Not all countries bind all tariffs</vt:lpstr>
      <vt:lpstr>Some bindings have lots of water Averages for all products, 2022</vt:lpstr>
      <vt:lpstr>Goods Schedules: The Harmonized System of Tariff Nomenclature</vt:lpstr>
      <vt:lpstr>The Harmonized System</vt:lpstr>
      <vt:lpstr>United States</vt:lpstr>
      <vt:lpstr>European Union</vt:lpstr>
      <vt:lpstr>PowerPoint Presentation</vt:lpstr>
      <vt:lpstr>PowerPoint Presentation</vt:lpstr>
      <vt:lpstr>Nigeria</vt:lpstr>
      <vt:lpstr>Applied and Preferential Rates in the U.S. Schedule</vt:lpstr>
      <vt:lpstr>How to read the U.S. schedule</vt:lpstr>
      <vt:lpstr>A small issue of terminology</vt:lpstr>
      <vt:lpstr>PowerPoint Presentation</vt:lpstr>
      <vt:lpstr>The digits</vt:lpstr>
      <vt:lpstr>Units of Quantity</vt:lpstr>
      <vt:lpstr>PowerPoint Presentation</vt:lpstr>
      <vt:lpstr>PowerPoint Presentation</vt:lpstr>
      <vt:lpstr>An example of a compound tariff:  Item 2003.10.01: Prepared mushrooms</vt:lpstr>
      <vt:lpstr>Column 1/Special: Preferential Treatment</vt:lpstr>
      <vt:lpstr>Code Letters for Preferential Programs and Agreements</vt:lpstr>
      <vt:lpstr>PowerPoint Presentation</vt:lpstr>
      <vt:lpstr>How to Find Applied and Bound Rates</vt:lpstr>
      <vt:lpstr>PowerPoint Presentation</vt:lpstr>
      <vt:lpstr>PowerPoint Presentation</vt:lpstr>
      <vt:lpstr>PowerPoint Presentation</vt:lpstr>
      <vt:lpstr>The WTO Tariff Analysis Online facility </vt:lpstr>
      <vt:lpstr>Or go to the WTO member page </vt:lpstr>
      <vt:lpstr>PowerPoint Presentation</vt:lpstr>
      <vt:lpstr>PowerPoint Presentation</vt:lpstr>
      <vt:lpstr>PowerPoint Presentation</vt:lpstr>
      <vt:lpstr>The problem with specific tariffs</vt:lpstr>
      <vt:lpstr>Why AVEs are worth calculating</vt:lpstr>
      <vt:lpstr>A simple way to calculate 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Services: Scheduling in the GATS</vt:lpstr>
      <vt:lpstr>Positive and negative lists</vt:lpstr>
      <vt:lpstr>The classic example</vt:lpstr>
      <vt:lpstr>PowerPoint Presentation</vt:lpstr>
      <vt:lpstr>The four modes of supply</vt:lpstr>
      <vt:lpstr>Example: Education services</vt:lpstr>
      <vt:lpstr>Variations and exceptions</vt:lpstr>
      <vt:lpstr>Limits on GATS commitments</vt:lpstr>
      <vt:lpstr>How to read a GATS schedule</vt:lpstr>
      <vt:lpstr>Horizontal commitments</vt:lpstr>
      <vt:lpstr>Sectoral commitments</vt:lpstr>
      <vt:lpstr>Sectoral commitments</vt:lpstr>
      <vt:lpstr>The CPC is at https://unstats.un.org/unsd/classifications/Econ/Download/In%20Text/CPCv2.1_complete(PDF)_English.pdf</vt:lpstr>
      <vt:lpstr>Sectoral commitments</vt:lpstr>
      <vt:lpstr>Sectoral commitments</vt:lpstr>
      <vt:lpstr>Sectoral commitments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dc:creator>
  <cp:lastModifiedBy>Craig VanGrasstek</cp:lastModifiedBy>
  <cp:revision>163</cp:revision>
  <dcterms:created xsi:type="dcterms:W3CDTF">2021-07-09T20:31:04Z</dcterms:created>
  <dcterms:modified xsi:type="dcterms:W3CDTF">2024-07-02T14:13:23Z</dcterms:modified>
</cp:coreProperties>
</file>