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2"/>
  </p:notesMasterIdLst>
  <p:sldIdLst>
    <p:sldId id="256" r:id="rId2"/>
    <p:sldId id="257" r:id="rId3"/>
    <p:sldId id="258" r:id="rId4"/>
    <p:sldId id="259" r:id="rId5"/>
    <p:sldId id="261" r:id="rId6"/>
    <p:sldId id="270" r:id="rId7"/>
    <p:sldId id="652" r:id="rId8"/>
    <p:sldId id="273" r:id="rId9"/>
    <p:sldId id="656" r:id="rId10"/>
    <p:sldId id="657" r:id="rId11"/>
    <p:sldId id="658" r:id="rId12"/>
    <p:sldId id="659" r:id="rId13"/>
    <p:sldId id="660" r:id="rId14"/>
    <p:sldId id="648" r:id="rId15"/>
    <p:sldId id="662" r:id="rId16"/>
    <p:sldId id="264" r:id="rId17"/>
    <p:sldId id="276" r:id="rId18"/>
    <p:sldId id="645" r:id="rId19"/>
    <p:sldId id="527" r:id="rId20"/>
    <p:sldId id="653" r:id="rId21"/>
    <p:sldId id="633" r:id="rId22"/>
    <p:sldId id="634" r:id="rId23"/>
    <p:sldId id="443" r:id="rId24"/>
    <p:sldId id="619" r:id="rId25"/>
    <p:sldId id="651" r:id="rId26"/>
    <p:sldId id="655" r:id="rId27"/>
    <p:sldId id="649" r:id="rId28"/>
    <p:sldId id="522" r:id="rId29"/>
    <p:sldId id="440" r:id="rId30"/>
    <p:sldId id="449" r:id="rId31"/>
    <p:sldId id="520" r:id="rId32"/>
    <p:sldId id="636" r:id="rId33"/>
    <p:sldId id="637" r:id="rId34"/>
    <p:sldId id="640" r:id="rId35"/>
    <p:sldId id="638" r:id="rId36"/>
    <p:sldId id="639" r:id="rId37"/>
    <p:sldId id="647" r:id="rId38"/>
    <p:sldId id="641" r:id="rId39"/>
    <p:sldId id="642" r:id="rId40"/>
    <p:sldId id="663" r:id="rId41"/>
  </p:sldIdLst>
  <p:sldSz cx="12192000" cy="6858000"/>
  <p:notesSz cx="6808788"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1277B-10F2-454F-968E-462F0A14AC3C}"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659AC8DF-BEAA-4223-B276-F0E532CA245B}">
      <dgm:prSet/>
      <dgm:spPr/>
      <dgm:t>
        <a:bodyPr/>
        <a:lstStyle/>
        <a:p>
          <a:r>
            <a:rPr lang="en-US" dirty="0"/>
            <a:t>Background to the Blue Economy</a:t>
          </a:r>
        </a:p>
      </dgm:t>
    </dgm:pt>
    <dgm:pt modelId="{BC21E3D3-E01B-4E60-A14A-8BBB0F15F619}" type="parTrans" cxnId="{DE01AFA1-F4E8-43FD-A72C-F586571B6789}">
      <dgm:prSet/>
      <dgm:spPr/>
      <dgm:t>
        <a:bodyPr/>
        <a:lstStyle/>
        <a:p>
          <a:endParaRPr lang="en-US"/>
        </a:p>
      </dgm:t>
    </dgm:pt>
    <dgm:pt modelId="{F59D848F-90D6-4F6B-A793-831BFE872CB1}" type="sibTrans" cxnId="{DE01AFA1-F4E8-43FD-A72C-F586571B6789}">
      <dgm:prSet/>
      <dgm:spPr/>
      <dgm:t>
        <a:bodyPr/>
        <a:lstStyle/>
        <a:p>
          <a:endParaRPr lang="en-US"/>
        </a:p>
      </dgm:t>
    </dgm:pt>
    <dgm:pt modelId="{61E024D5-52E7-45F9-B67C-0398EB1A3558}">
      <dgm:prSet/>
      <dgm:spPr/>
      <dgm:t>
        <a:bodyPr/>
        <a:lstStyle/>
        <a:p>
          <a:r>
            <a:rPr lang="en-US" dirty="0"/>
            <a:t>Definitions of the Blue Economy</a:t>
          </a:r>
        </a:p>
      </dgm:t>
    </dgm:pt>
    <dgm:pt modelId="{BB9B5438-078F-4E54-AB0F-68D50219C89B}" type="parTrans" cxnId="{1F89093B-7AC7-4D89-AE94-C02E5E33956D}">
      <dgm:prSet/>
      <dgm:spPr/>
      <dgm:t>
        <a:bodyPr/>
        <a:lstStyle/>
        <a:p>
          <a:endParaRPr lang="en-US"/>
        </a:p>
      </dgm:t>
    </dgm:pt>
    <dgm:pt modelId="{21FB234B-DFE5-416F-B19D-A2F82E58DF23}" type="sibTrans" cxnId="{1F89093B-7AC7-4D89-AE94-C02E5E33956D}">
      <dgm:prSet/>
      <dgm:spPr/>
      <dgm:t>
        <a:bodyPr/>
        <a:lstStyle/>
        <a:p>
          <a:endParaRPr lang="en-US"/>
        </a:p>
      </dgm:t>
    </dgm:pt>
    <dgm:pt modelId="{5799EC0C-68F2-4556-B5E9-6561EFCFD528}">
      <dgm:prSet/>
      <dgm:spPr/>
      <dgm:t>
        <a:bodyPr/>
        <a:lstStyle/>
        <a:p>
          <a:r>
            <a:rPr lang="en-US"/>
            <a:t>Pillars of the Blue Economy</a:t>
          </a:r>
        </a:p>
      </dgm:t>
    </dgm:pt>
    <dgm:pt modelId="{43E521E7-3E4E-4FFD-91B2-56791910A763}" type="parTrans" cxnId="{52EB8D09-0DF4-425E-90A9-848E817829A3}">
      <dgm:prSet/>
      <dgm:spPr/>
      <dgm:t>
        <a:bodyPr/>
        <a:lstStyle/>
        <a:p>
          <a:endParaRPr lang="en-US"/>
        </a:p>
      </dgm:t>
    </dgm:pt>
    <dgm:pt modelId="{D405B549-2D41-4703-B264-3AF25D9A260A}" type="sibTrans" cxnId="{52EB8D09-0DF4-425E-90A9-848E817829A3}">
      <dgm:prSet/>
      <dgm:spPr/>
      <dgm:t>
        <a:bodyPr/>
        <a:lstStyle/>
        <a:p>
          <a:endParaRPr lang="en-US"/>
        </a:p>
      </dgm:t>
    </dgm:pt>
    <dgm:pt modelId="{1207104A-4C35-4F36-B8E1-F67D2A989927}">
      <dgm:prSet/>
      <dgm:spPr/>
      <dgm:t>
        <a:bodyPr/>
        <a:lstStyle/>
        <a:p>
          <a:r>
            <a:rPr lang="en-US"/>
            <a:t>Blue Economy in Mauritius</a:t>
          </a:r>
        </a:p>
      </dgm:t>
    </dgm:pt>
    <dgm:pt modelId="{03243C39-3DA0-4703-9E88-8D1E5B7E0AE1}" type="parTrans" cxnId="{E9EFC482-CE16-45FE-AE8A-268F9873138A}">
      <dgm:prSet/>
      <dgm:spPr/>
      <dgm:t>
        <a:bodyPr/>
        <a:lstStyle/>
        <a:p>
          <a:endParaRPr lang="en-US"/>
        </a:p>
      </dgm:t>
    </dgm:pt>
    <dgm:pt modelId="{9BB97DA9-7CCA-4BA0-9D4D-A1ABDE517636}" type="sibTrans" cxnId="{E9EFC482-CE16-45FE-AE8A-268F9873138A}">
      <dgm:prSet/>
      <dgm:spPr/>
      <dgm:t>
        <a:bodyPr/>
        <a:lstStyle/>
        <a:p>
          <a:endParaRPr lang="en-US"/>
        </a:p>
      </dgm:t>
    </dgm:pt>
    <dgm:pt modelId="{BFE02657-5672-4504-855A-DE83803D5333}">
      <dgm:prSet/>
      <dgm:spPr/>
      <dgm:t>
        <a:bodyPr/>
        <a:lstStyle/>
        <a:p>
          <a:r>
            <a:rPr lang="en-US"/>
            <a:t>Blue Economy in some IORA Member States</a:t>
          </a:r>
        </a:p>
      </dgm:t>
    </dgm:pt>
    <dgm:pt modelId="{3F86D974-E898-47B7-8238-179733AAED66}" type="parTrans" cxnId="{BFDA1051-EDC3-4DDA-871D-3DCB76CE308B}">
      <dgm:prSet/>
      <dgm:spPr/>
      <dgm:t>
        <a:bodyPr/>
        <a:lstStyle/>
        <a:p>
          <a:endParaRPr lang="en-US"/>
        </a:p>
      </dgm:t>
    </dgm:pt>
    <dgm:pt modelId="{9B4EEDC5-225C-4F0A-ABCB-E3DA86E41EB4}" type="sibTrans" cxnId="{BFDA1051-EDC3-4DDA-871D-3DCB76CE308B}">
      <dgm:prSet/>
      <dgm:spPr/>
      <dgm:t>
        <a:bodyPr/>
        <a:lstStyle/>
        <a:p>
          <a:endParaRPr lang="en-US"/>
        </a:p>
      </dgm:t>
    </dgm:pt>
    <dgm:pt modelId="{E0AC725F-2210-4401-AF0B-0EFF992D1FC1}">
      <dgm:prSet/>
      <dgm:spPr/>
      <dgm:t>
        <a:bodyPr/>
        <a:lstStyle/>
        <a:p>
          <a:r>
            <a:rPr lang="en-US" dirty="0"/>
            <a:t>Pathways for a Sustainable and Inclusive Blue Economy</a:t>
          </a:r>
        </a:p>
      </dgm:t>
    </dgm:pt>
    <dgm:pt modelId="{166DCDC8-9AC5-4770-AB83-F1A6602CDCC3}" type="parTrans" cxnId="{F132FC18-DB5D-4383-BA5E-7CD86E846784}">
      <dgm:prSet/>
      <dgm:spPr/>
      <dgm:t>
        <a:bodyPr/>
        <a:lstStyle/>
        <a:p>
          <a:endParaRPr lang="en-US"/>
        </a:p>
      </dgm:t>
    </dgm:pt>
    <dgm:pt modelId="{BC93B7B6-CE4F-460C-B476-B34096F6103A}" type="sibTrans" cxnId="{F132FC18-DB5D-4383-BA5E-7CD86E846784}">
      <dgm:prSet/>
      <dgm:spPr/>
      <dgm:t>
        <a:bodyPr/>
        <a:lstStyle/>
        <a:p>
          <a:endParaRPr lang="en-US"/>
        </a:p>
      </dgm:t>
    </dgm:pt>
    <dgm:pt modelId="{208EA24F-1E62-41DB-88FE-91882B1CAE84}">
      <dgm:prSet/>
      <dgm:spPr/>
      <dgm:t>
        <a:bodyPr/>
        <a:lstStyle/>
        <a:p>
          <a:r>
            <a:rPr lang="en-US"/>
            <a:t>Major Conclusions</a:t>
          </a:r>
        </a:p>
      </dgm:t>
    </dgm:pt>
    <dgm:pt modelId="{A30A6661-357D-4B84-9BB0-3E23B469BD2A}" type="parTrans" cxnId="{B974DB75-CD15-482D-9F54-F79E8A55095E}">
      <dgm:prSet/>
      <dgm:spPr/>
      <dgm:t>
        <a:bodyPr/>
        <a:lstStyle/>
        <a:p>
          <a:endParaRPr lang="en-US"/>
        </a:p>
      </dgm:t>
    </dgm:pt>
    <dgm:pt modelId="{3879F00C-8983-4432-B284-A28ACAC6322A}" type="sibTrans" cxnId="{B974DB75-CD15-482D-9F54-F79E8A55095E}">
      <dgm:prSet/>
      <dgm:spPr/>
      <dgm:t>
        <a:bodyPr/>
        <a:lstStyle/>
        <a:p>
          <a:endParaRPr lang="en-US"/>
        </a:p>
      </dgm:t>
    </dgm:pt>
    <dgm:pt modelId="{9552E4F6-7FF7-4E16-AE05-B2E14252B0F4}">
      <dgm:prSet/>
      <dgm:spPr/>
      <dgm:t>
        <a:bodyPr/>
        <a:lstStyle/>
        <a:p>
          <a:r>
            <a:rPr lang="en-US" dirty="0"/>
            <a:t>Policy Recommendations</a:t>
          </a:r>
        </a:p>
      </dgm:t>
    </dgm:pt>
    <dgm:pt modelId="{5928D10A-3CD3-4DBE-B7FC-DDAF49001825}" type="parTrans" cxnId="{BEB98FC3-0211-44FE-B6A7-B228E7011E92}">
      <dgm:prSet/>
      <dgm:spPr/>
      <dgm:t>
        <a:bodyPr/>
        <a:lstStyle/>
        <a:p>
          <a:endParaRPr lang="en-US"/>
        </a:p>
      </dgm:t>
    </dgm:pt>
    <dgm:pt modelId="{DEC2D99D-8DB3-466E-B98F-F532079325AD}" type="sibTrans" cxnId="{BEB98FC3-0211-44FE-B6A7-B228E7011E92}">
      <dgm:prSet/>
      <dgm:spPr/>
      <dgm:t>
        <a:bodyPr/>
        <a:lstStyle/>
        <a:p>
          <a:endParaRPr lang="en-US"/>
        </a:p>
      </dgm:t>
    </dgm:pt>
    <dgm:pt modelId="{1D76B5DD-D456-4D67-A574-22E88D121C6A}" type="pres">
      <dgm:prSet presAssocID="{90B1277B-10F2-454F-968E-462F0A14AC3C}" presName="vert0" presStyleCnt="0">
        <dgm:presLayoutVars>
          <dgm:dir/>
          <dgm:animOne val="branch"/>
          <dgm:animLvl val="lvl"/>
        </dgm:presLayoutVars>
      </dgm:prSet>
      <dgm:spPr/>
      <dgm:t>
        <a:bodyPr/>
        <a:lstStyle/>
        <a:p>
          <a:endParaRPr lang="en-GB"/>
        </a:p>
      </dgm:t>
    </dgm:pt>
    <dgm:pt modelId="{C024AF13-B1E0-4E37-8557-D4D3E2BCF17C}" type="pres">
      <dgm:prSet presAssocID="{659AC8DF-BEAA-4223-B276-F0E532CA245B}" presName="thickLine" presStyleLbl="alignNode1" presStyleIdx="0" presStyleCnt="8"/>
      <dgm:spPr/>
    </dgm:pt>
    <dgm:pt modelId="{CCE34F29-5AEA-452B-B2B2-214890279356}" type="pres">
      <dgm:prSet presAssocID="{659AC8DF-BEAA-4223-B276-F0E532CA245B}" presName="horz1" presStyleCnt="0"/>
      <dgm:spPr/>
    </dgm:pt>
    <dgm:pt modelId="{B83C0D9A-A637-4861-9CB2-AD80824AE99F}" type="pres">
      <dgm:prSet presAssocID="{659AC8DF-BEAA-4223-B276-F0E532CA245B}" presName="tx1" presStyleLbl="revTx" presStyleIdx="0" presStyleCnt="8"/>
      <dgm:spPr/>
      <dgm:t>
        <a:bodyPr/>
        <a:lstStyle/>
        <a:p>
          <a:endParaRPr lang="en-GB"/>
        </a:p>
      </dgm:t>
    </dgm:pt>
    <dgm:pt modelId="{6B5131D1-EBE7-49CE-9431-DDFEE3DCAA59}" type="pres">
      <dgm:prSet presAssocID="{659AC8DF-BEAA-4223-B276-F0E532CA245B}" presName="vert1" presStyleCnt="0"/>
      <dgm:spPr/>
    </dgm:pt>
    <dgm:pt modelId="{50A10C9E-8186-4842-97FE-EF3D74A4DF01}" type="pres">
      <dgm:prSet presAssocID="{61E024D5-52E7-45F9-B67C-0398EB1A3558}" presName="thickLine" presStyleLbl="alignNode1" presStyleIdx="1" presStyleCnt="8"/>
      <dgm:spPr/>
    </dgm:pt>
    <dgm:pt modelId="{5D4140AF-CAB0-41A3-999F-2840C47DB4D0}" type="pres">
      <dgm:prSet presAssocID="{61E024D5-52E7-45F9-B67C-0398EB1A3558}" presName="horz1" presStyleCnt="0"/>
      <dgm:spPr/>
    </dgm:pt>
    <dgm:pt modelId="{6483C115-9AFD-4BE0-87DD-59BC472CB165}" type="pres">
      <dgm:prSet presAssocID="{61E024D5-52E7-45F9-B67C-0398EB1A3558}" presName="tx1" presStyleLbl="revTx" presStyleIdx="1" presStyleCnt="8"/>
      <dgm:spPr/>
      <dgm:t>
        <a:bodyPr/>
        <a:lstStyle/>
        <a:p>
          <a:endParaRPr lang="en-GB"/>
        </a:p>
      </dgm:t>
    </dgm:pt>
    <dgm:pt modelId="{B04A38B7-D5F7-40FC-97E6-91DD42A43BF5}" type="pres">
      <dgm:prSet presAssocID="{61E024D5-52E7-45F9-B67C-0398EB1A3558}" presName="vert1" presStyleCnt="0"/>
      <dgm:spPr/>
    </dgm:pt>
    <dgm:pt modelId="{BE9A7929-A034-46E0-8F73-EB72D5C6D096}" type="pres">
      <dgm:prSet presAssocID="{5799EC0C-68F2-4556-B5E9-6561EFCFD528}" presName="thickLine" presStyleLbl="alignNode1" presStyleIdx="2" presStyleCnt="8"/>
      <dgm:spPr/>
    </dgm:pt>
    <dgm:pt modelId="{4F09B05E-1692-4B65-96DB-90D1129FAED1}" type="pres">
      <dgm:prSet presAssocID="{5799EC0C-68F2-4556-B5E9-6561EFCFD528}" presName="horz1" presStyleCnt="0"/>
      <dgm:spPr/>
    </dgm:pt>
    <dgm:pt modelId="{0E17DC2C-42A1-43EB-8A7B-A22EF06BEF34}" type="pres">
      <dgm:prSet presAssocID="{5799EC0C-68F2-4556-B5E9-6561EFCFD528}" presName="tx1" presStyleLbl="revTx" presStyleIdx="2" presStyleCnt="8"/>
      <dgm:spPr/>
      <dgm:t>
        <a:bodyPr/>
        <a:lstStyle/>
        <a:p>
          <a:endParaRPr lang="en-GB"/>
        </a:p>
      </dgm:t>
    </dgm:pt>
    <dgm:pt modelId="{DFC60135-9E82-4A37-A412-7D938B4718F9}" type="pres">
      <dgm:prSet presAssocID="{5799EC0C-68F2-4556-B5E9-6561EFCFD528}" presName="vert1" presStyleCnt="0"/>
      <dgm:spPr/>
    </dgm:pt>
    <dgm:pt modelId="{955BA47A-9193-415B-8889-60C68CBA6B0D}" type="pres">
      <dgm:prSet presAssocID="{1207104A-4C35-4F36-B8E1-F67D2A989927}" presName="thickLine" presStyleLbl="alignNode1" presStyleIdx="3" presStyleCnt="8"/>
      <dgm:spPr/>
    </dgm:pt>
    <dgm:pt modelId="{EE86DCC2-7704-4D5D-A4A7-887D1F4C72C8}" type="pres">
      <dgm:prSet presAssocID="{1207104A-4C35-4F36-B8E1-F67D2A989927}" presName="horz1" presStyleCnt="0"/>
      <dgm:spPr/>
    </dgm:pt>
    <dgm:pt modelId="{2B7D5234-E44E-49E9-BB50-37037A936052}" type="pres">
      <dgm:prSet presAssocID="{1207104A-4C35-4F36-B8E1-F67D2A989927}" presName="tx1" presStyleLbl="revTx" presStyleIdx="3" presStyleCnt="8"/>
      <dgm:spPr/>
      <dgm:t>
        <a:bodyPr/>
        <a:lstStyle/>
        <a:p>
          <a:endParaRPr lang="en-GB"/>
        </a:p>
      </dgm:t>
    </dgm:pt>
    <dgm:pt modelId="{DFE3EF6F-6F5C-4B40-9516-8133175A1A8E}" type="pres">
      <dgm:prSet presAssocID="{1207104A-4C35-4F36-B8E1-F67D2A989927}" presName="vert1" presStyleCnt="0"/>
      <dgm:spPr/>
    </dgm:pt>
    <dgm:pt modelId="{8DBC454C-C869-4596-AD24-CB4CBF27897B}" type="pres">
      <dgm:prSet presAssocID="{BFE02657-5672-4504-855A-DE83803D5333}" presName="thickLine" presStyleLbl="alignNode1" presStyleIdx="4" presStyleCnt="8"/>
      <dgm:spPr/>
    </dgm:pt>
    <dgm:pt modelId="{95268F75-0AA0-422A-9DA6-10C23819A7C0}" type="pres">
      <dgm:prSet presAssocID="{BFE02657-5672-4504-855A-DE83803D5333}" presName="horz1" presStyleCnt="0"/>
      <dgm:spPr/>
    </dgm:pt>
    <dgm:pt modelId="{204F9150-033D-4AC6-AA2D-8EAF1CD0E7AC}" type="pres">
      <dgm:prSet presAssocID="{BFE02657-5672-4504-855A-DE83803D5333}" presName="tx1" presStyleLbl="revTx" presStyleIdx="4" presStyleCnt="8"/>
      <dgm:spPr/>
      <dgm:t>
        <a:bodyPr/>
        <a:lstStyle/>
        <a:p>
          <a:endParaRPr lang="en-GB"/>
        </a:p>
      </dgm:t>
    </dgm:pt>
    <dgm:pt modelId="{AA585C83-3A11-4AE5-873D-9D99DDF85BC5}" type="pres">
      <dgm:prSet presAssocID="{BFE02657-5672-4504-855A-DE83803D5333}" presName="vert1" presStyleCnt="0"/>
      <dgm:spPr/>
    </dgm:pt>
    <dgm:pt modelId="{0D0D90B9-0ABE-4320-A4AC-ADE0B7ACC264}" type="pres">
      <dgm:prSet presAssocID="{E0AC725F-2210-4401-AF0B-0EFF992D1FC1}" presName="thickLine" presStyleLbl="alignNode1" presStyleIdx="5" presStyleCnt="8"/>
      <dgm:spPr/>
    </dgm:pt>
    <dgm:pt modelId="{5FD33682-7B6A-4227-8455-7DBEC2FED4BD}" type="pres">
      <dgm:prSet presAssocID="{E0AC725F-2210-4401-AF0B-0EFF992D1FC1}" presName="horz1" presStyleCnt="0"/>
      <dgm:spPr/>
    </dgm:pt>
    <dgm:pt modelId="{095CD69B-0081-4302-A383-A926E35DFF83}" type="pres">
      <dgm:prSet presAssocID="{E0AC725F-2210-4401-AF0B-0EFF992D1FC1}" presName="tx1" presStyleLbl="revTx" presStyleIdx="5" presStyleCnt="8"/>
      <dgm:spPr/>
      <dgm:t>
        <a:bodyPr/>
        <a:lstStyle/>
        <a:p>
          <a:endParaRPr lang="en-GB"/>
        </a:p>
      </dgm:t>
    </dgm:pt>
    <dgm:pt modelId="{E07A1305-1624-4420-8A1F-36B20FD5A080}" type="pres">
      <dgm:prSet presAssocID="{E0AC725F-2210-4401-AF0B-0EFF992D1FC1}" presName="vert1" presStyleCnt="0"/>
      <dgm:spPr/>
    </dgm:pt>
    <dgm:pt modelId="{BFCF1B8E-20B6-473C-88D8-FCAE36361520}" type="pres">
      <dgm:prSet presAssocID="{208EA24F-1E62-41DB-88FE-91882B1CAE84}" presName="thickLine" presStyleLbl="alignNode1" presStyleIdx="6" presStyleCnt="8"/>
      <dgm:spPr/>
    </dgm:pt>
    <dgm:pt modelId="{CD498A2D-E874-4D01-9AC7-D8B19DD8C44C}" type="pres">
      <dgm:prSet presAssocID="{208EA24F-1E62-41DB-88FE-91882B1CAE84}" presName="horz1" presStyleCnt="0"/>
      <dgm:spPr/>
    </dgm:pt>
    <dgm:pt modelId="{EE7924FD-7421-4E7C-A490-8F26CDA2606F}" type="pres">
      <dgm:prSet presAssocID="{208EA24F-1E62-41DB-88FE-91882B1CAE84}" presName="tx1" presStyleLbl="revTx" presStyleIdx="6" presStyleCnt="8"/>
      <dgm:spPr/>
      <dgm:t>
        <a:bodyPr/>
        <a:lstStyle/>
        <a:p>
          <a:endParaRPr lang="en-GB"/>
        </a:p>
      </dgm:t>
    </dgm:pt>
    <dgm:pt modelId="{C61B949C-3942-42C6-8D83-ED316B4BED72}" type="pres">
      <dgm:prSet presAssocID="{208EA24F-1E62-41DB-88FE-91882B1CAE84}" presName="vert1" presStyleCnt="0"/>
      <dgm:spPr/>
    </dgm:pt>
    <dgm:pt modelId="{CF918552-0188-41B1-996A-CAEACB574715}" type="pres">
      <dgm:prSet presAssocID="{9552E4F6-7FF7-4E16-AE05-B2E14252B0F4}" presName="thickLine" presStyleLbl="alignNode1" presStyleIdx="7" presStyleCnt="8"/>
      <dgm:spPr/>
    </dgm:pt>
    <dgm:pt modelId="{8161958C-512C-4E1A-96E8-A734EDC25F44}" type="pres">
      <dgm:prSet presAssocID="{9552E4F6-7FF7-4E16-AE05-B2E14252B0F4}" presName="horz1" presStyleCnt="0"/>
      <dgm:spPr/>
    </dgm:pt>
    <dgm:pt modelId="{CFFCECF7-844B-4D71-9454-080E9E5D2281}" type="pres">
      <dgm:prSet presAssocID="{9552E4F6-7FF7-4E16-AE05-B2E14252B0F4}" presName="tx1" presStyleLbl="revTx" presStyleIdx="7" presStyleCnt="8"/>
      <dgm:spPr/>
      <dgm:t>
        <a:bodyPr/>
        <a:lstStyle/>
        <a:p>
          <a:endParaRPr lang="en-GB"/>
        </a:p>
      </dgm:t>
    </dgm:pt>
    <dgm:pt modelId="{A9D2B72B-E6C6-4A37-9F79-ADD0CEBFC769}" type="pres">
      <dgm:prSet presAssocID="{9552E4F6-7FF7-4E16-AE05-B2E14252B0F4}" presName="vert1" presStyleCnt="0"/>
      <dgm:spPr/>
    </dgm:pt>
  </dgm:ptLst>
  <dgm:cxnLst>
    <dgm:cxn modelId="{57443285-D378-4966-8648-75FD3C6349B4}" type="presOf" srcId="{5799EC0C-68F2-4556-B5E9-6561EFCFD528}" destId="{0E17DC2C-42A1-43EB-8A7B-A22EF06BEF34}" srcOrd="0" destOrd="0" presId="urn:microsoft.com/office/officeart/2008/layout/LinedList"/>
    <dgm:cxn modelId="{D98DCBBA-0D64-4D62-A9DC-5E4492882E61}" type="presOf" srcId="{1207104A-4C35-4F36-B8E1-F67D2A989927}" destId="{2B7D5234-E44E-49E9-BB50-37037A936052}" srcOrd="0" destOrd="0" presId="urn:microsoft.com/office/officeart/2008/layout/LinedList"/>
    <dgm:cxn modelId="{BFDA1051-EDC3-4DDA-871D-3DCB76CE308B}" srcId="{90B1277B-10F2-454F-968E-462F0A14AC3C}" destId="{BFE02657-5672-4504-855A-DE83803D5333}" srcOrd="4" destOrd="0" parTransId="{3F86D974-E898-47B7-8238-179733AAED66}" sibTransId="{9B4EEDC5-225C-4F0A-ABCB-E3DA86E41EB4}"/>
    <dgm:cxn modelId="{A8B942D9-811B-454A-A6A1-5C5E4526587D}" type="presOf" srcId="{659AC8DF-BEAA-4223-B276-F0E532CA245B}" destId="{B83C0D9A-A637-4861-9CB2-AD80824AE99F}" srcOrd="0" destOrd="0" presId="urn:microsoft.com/office/officeart/2008/layout/LinedList"/>
    <dgm:cxn modelId="{048EA83C-502B-4527-8D66-D1A7D5E4C776}" type="presOf" srcId="{208EA24F-1E62-41DB-88FE-91882B1CAE84}" destId="{EE7924FD-7421-4E7C-A490-8F26CDA2606F}" srcOrd="0" destOrd="0" presId="urn:microsoft.com/office/officeart/2008/layout/LinedList"/>
    <dgm:cxn modelId="{DE01AFA1-F4E8-43FD-A72C-F586571B6789}" srcId="{90B1277B-10F2-454F-968E-462F0A14AC3C}" destId="{659AC8DF-BEAA-4223-B276-F0E532CA245B}" srcOrd="0" destOrd="0" parTransId="{BC21E3D3-E01B-4E60-A14A-8BBB0F15F619}" sibTransId="{F59D848F-90D6-4F6B-A793-831BFE872CB1}"/>
    <dgm:cxn modelId="{52EB8D09-0DF4-425E-90A9-848E817829A3}" srcId="{90B1277B-10F2-454F-968E-462F0A14AC3C}" destId="{5799EC0C-68F2-4556-B5E9-6561EFCFD528}" srcOrd="2" destOrd="0" parTransId="{43E521E7-3E4E-4FFD-91B2-56791910A763}" sibTransId="{D405B549-2D41-4703-B264-3AF25D9A260A}"/>
    <dgm:cxn modelId="{B974DB75-CD15-482D-9F54-F79E8A55095E}" srcId="{90B1277B-10F2-454F-968E-462F0A14AC3C}" destId="{208EA24F-1E62-41DB-88FE-91882B1CAE84}" srcOrd="6" destOrd="0" parTransId="{A30A6661-357D-4B84-9BB0-3E23B469BD2A}" sibTransId="{3879F00C-8983-4432-B284-A28ACAC6322A}"/>
    <dgm:cxn modelId="{1F89093B-7AC7-4D89-AE94-C02E5E33956D}" srcId="{90B1277B-10F2-454F-968E-462F0A14AC3C}" destId="{61E024D5-52E7-45F9-B67C-0398EB1A3558}" srcOrd="1" destOrd="0" parTransId="{BB9B5438-078F-4E54-AB0F-68D50219C89B}" sibTransId="{21FB234B-DFE5-416F-B19D-A2F82E58DF23}"/>
    <dgm:cxn modelId="{0A7460A5-BA79-4776-965F-D7DDB271A6B8}" type="presOf" srcId="{E0AC725F-2210-4401-AF0B-0EFF992D1FC1}" destId="{095CD69B-0081-4302-A383-A926E35DFF83}" srcOrd="0" destOrd="0" presId="urn:microsoft.com/office/officeart/2008/layout/LinedList"/>
    <dgm:cxn modelId="{BEB98FC3-0211-44FE-B6A7-B228E7011E92}" srcId="{90B1277B-10F2-454F-968E-462F0A14AC3C}" destId="{9552E4F6-7FF7-4E16-AE05-B2E14252B0F4}" srcOrd="7" destOrd="0" parTransId="{5928D10A-3CD3-4DBE-B7FC-DDAF49001825}" sibTransId="{DEC2D99D-8DB3-466E-B98F-F532079325AD}"/>
    <dgm:cxn modelId="{E9EFC482-CE16-45FE-AE8A-268F9873138A}" srcId="{90B1277B-10F2-454F-968E-462F0A14AC3C}" destId="{1207104A-4C35-4F36-B8E1-F67D2A989927}" srcOrd="3" destOrd="0" parTransId="{03243C39-3DA0-4703-9E88-8D1E5B7E0AE1}" sibTransId="{9BB97DA9-7CCA-4BA0-9D4D-A1ABDE517636}"/>
    <dgm:cxn modelId="{F132FC18-DB5D-4383-BA5E-7CD86E846784}" srcId="{90B1277B-10F2-454F-968E-462F0A14AC3C}" destId="{E0AC725F-2210-4401-AF0B-0EFF992D1FC1}" srcOrd="5" destOrd="0" parTransId="{166DCDC8-9AC5-4770-AB83-F1A6602CDCC3}" sibTransId="{BC93B7B6-CE4F-460C-B476-B34096F6103A}"/>
    <dgm:cxn modelId="{A771128D-6D3A-4CA3-8E3B-818F03E8E4D9}" type="presOf" srcId="{9552E4F6-7FF7-4E16-AE05-B2E14252B0F4}" destId="{CFFCECF7-844B-4D71-9454-080E9E5D2281}" srcOrd="0" destOrd="0" presId="urn:microsoft.com/office/officeart/2008/layout/LinedList"/>
    <dgm:cxn modelId="{42E487B4-A4E7-48DF-AE60-C2AA1C8280CD}" type="presOf" srcId="{BFE02657-5672-4504-855A-DE83803D5333}" destId="{204F9150-033D-4AC6-AA2D-8EAF1CD0E7AC}" srcOrd="0" destOrd="0" presId="urn:microsoft.com/office/officeart/2008/layout/LinedList"/>
    <dgm:cxn modelId="{BD75236B-1809-43B4-89FF-15A2142371B1}" type="presOf" srcId="{90B1277B-10F2-454F-968E-462F0A14AC3C}" destId="{1D76B5DD-D456-4D67-A574-22E88D121C6A}" srcOrd="0" destOrd="0" presId="urn:microsoft.com/office/officeart/2008/layout/LinedList"/>
    <dgm:cxn modelId="{06C7B5FA-802A-4401-A8C6-842D20E9C44E}" type="presOf" srcId="{61E024D5-52E7-45F9-B67C-0398EB1A3558}" destId="{6483C115-9AFD-4BE0-87DD-59BC472CB165}" srcOrd="0" destOrd="0" presId="urn:microsoft.com/office/officeart/2008/layout/LinedList"/>
    <dgm:cxn modelId="{3E1849CD-BF52-40BD-940F-3CC5AAFE7307}" type="presParOf" srcId="{1D76B5DD-D456-4D67-A574-22E88D121C6A}" destId="{C024AF13-B1E0-4E37-8557-D4D3E2BCF17C}" srcOrd="0" destOrd="0" presId="urn:microsoft.com/office/officeart/2008/layout/LinedList"/>
    <dgm:cxn modelId="{76BC4CA6-BF5E-486E-95A1-1D7EF99B44A7}" type="presParOf" srcId="{1D76B5DD-D456-4D67-A574-22E88D121C6A}" destId="{CCE34F29-5AEA-452B-B2B2-214890279356}" srcOrd="1" destOrd="0" presId="urn:microsoft.com/office/officeart/2008/layout/LinedList"/>
    <dgm:cxn modelId="{5E60BF05-3E04-4791-9494-369D97F0954A}" type="presParOf" srcId="{CCE34F29-5AEA-452B-B2B2-214890279356}" destId="{B83C0D9A-A637-4861-9CB2-AD80824AE99F}" srcOrd="0" destOrd="0" presId="urn:microsoft.com/office/officeart/2008/layout/LinedList"/>
    <dgm:cxn modelId="{326EC5BA-B1BE-4262-A712-839B4D519841}" type="presParOf" srcId="{CCE34F29-5AEA-452B-B2B2-214890279356}" destId="{6B5131D1-EBE7-49CE-9431-DDFEE3DCAA59}" srcOrd="1" destOrd="0" presId="urn:microsoft.com/office/officeart/2008/layout/LinedList"/>
    <dgm:cxn modelId="{029BD6EF-FE05-4CC6-80A5-CA9EFB955F5B}" type="presParOf" srcId="{1D76B5DD-D456-4D67-A574-22E88D121C6A}" destId="{50A10C9E-8186-4842-97FE-EF3D74A4DF01}" srcOrd="2" destOrd="0" presId="urn:microsoft.com/office/officeart/2008/layout/LinedList"/>
    <dgm:cxn modelId="{F6D53686-2A52-4D7D-B331-D447FB38831A}" type="presParOf" srcId="{1D76B5DD-D456-4D67-A574-22E88D121C6A}" destId="{5D4140AF-CAB0-41A3-999F-2840C47DB4D0}" srcOrd="3" destOrd="0" presId="urn:microsoft.com/office/officeart/2008/layout/LinedList"/>
    <dgm:cxn modelId="{A5757A6A-EC78-4AC1-A550-C182287A857A}" type="presParOf" srcId="{5D4140AF-CAB0-41A3-999F-2840C47DB4D0}" destId="{6483C115-9AFD-4BE0-87DD-59BC472CB165}" srcOrd="0" destOrd="0" presId="urn:microsoft.com/office/officeart/2008/layout/LinedList"/>
    <dgm:cxn modelId="{DDC90C98-F6AB-46B9-B06B-5ABE43EBA8CF}" type="presParOf" srcId="{5D4140AF-CAB0-41A3-999F-2840C47DB4D0}" destId="{B04A38B7-D5F7-40FC-97E6-91DD42A43BF5}" srcOrd="1" destOrd="0" presId="urn:microsoft.com/office/officeart/2008/layout/LinedList"/>
    <dgm:cxn modelId="{4C972B36-6326-4C4B-9F9A-8654F2ED67DD}" type="presParOf" srcId="{1D76B5DD-D456-4D67-A574-22E88D121C6A}" destId="{BE9A7929-A034-46E0-8F73-EB72D5C6D096}" srcOrd="4" destOrd="0" presId="urn:microsoft.com/office/officeart/2008/layout/LinedList"/>
    <dgm:cxn modelId="{8C924973-828D-47CF-8530-3A58E737C21D}" type="presParOf" srcId="{1D76B5DD-D456-4D67-A574-22E88D121C6A}" destId="{4F09B05E-1692-4B65-96DB-90D1129FAED1}" srcOrd="5" destOrd="0" presId="urn:microsoft.com/office/officeart/2008/layout/LinedList"/>
    <dgm:cxn modelId="{CC62E0C5-EA96-4CC9-B646-8DA621FB6E2B}" type="presParOf" srcId="{4F09B05E-1692-4B65-96DB-90D1129FAED1}" destId="{0E17DC2C-42A1-43EB-8A7B-A22EF06BEF34}" srcOrd="0" destOrd="0" presId="urn:microsoft.com/office/officeart/2008/layout/LinedList"/>
    <dgm:cxn modelId="{78A427D5-FDB0-4AC9-9B50-45B7C7FADC61}" type="presParOf" srcId="{4F09B05E-1692-4B65-96DB-90D1129FAED1}" destId="{DFC60135-9E82-4A37-A412-7D938B4718F9}" srcOrd="1" destOrd="0" presId="urn:microsoft.com/office/officeart/2008/layout/LinedList"/>
    <dgm:cxn modelId="{B8DDEDD1-B148-4028-B3C3-D5A0F1D9012A}" type="presParOf" srcId="{1D76B5DD-D456-4D67-A574-22E88D121C6A}" destId="{955BA47A-9193-415B-8889-60C68CBA6B0D}" srcOrd="6" destOrd="0" presId="urn:microsoft.com/office/officeart/2008/layout/LinedList"/>
    <dgm:cxn modelId="{20E59524-0E09-47EF-A121-3FBF81514EA0}" type="presParOf" srcId="{1D76B5DD-D456-4D67-A574-22E88D121C6A}" destId="{EE86DCC2-7704-4D5D-A4A7-887D1F4C72C8}" srcOrd="7" destOrd="0" presId="urn:microsoft.com/office/officeart/2008/layout/LinedList"/>
    <dgm:cxn modelId="{A8D9BA05-4E86-498B-91B3-3F76DB2A047D}" type="presParOf" srcId="{EE86DCC2-7704-4D5D-A4A7-887D1F4C72C8}" destId="{2B7D5234-E44E-49E9-BB50-37037A936052}" srcOrd="0" destOrd="0" presId="urn:microsoft.com/office/officeart/2008/layout/LinedList"/>
    <dgm:cxn modelId="{B6773FDD-991A-4A1D-B459-31766F73FDC9}" type="presParOf" srcId="{EE86DCC2-7704-4D5D-A4A7-887D1F4C72C8}" destId="{DFE3EF6F-6F5C-4B40-9516-8133175A1A8E}" srcOrd="1" destOrd="0" presId="urn:microsoft.com/office/officeart/2008/layout/LinedList"/>
    <dgm:cxn modelId="{E7349F0B-53C8-4301-B0DD-833E2C418C0F}" type="presParOf" srcId="{1D76B5DD-D456-4D67-A574-22E88D121C6A}" destId="{8DBC454C-C869-4596-AD24-CB4CBF27897B}" srcOrd="8" destOrd="0" presId="urn:microsoft.com/office/officeart/2008/layout/LinedList"/>
    <dgm:cxn modelId="{8A90BCDB-B9B8-4821-BB9B-988C8108C9B8}" type="presParOf" srcId="{1D76B5DD-D456-4D67-A574-22E88D121C6A}" destId="{95268F75-0AA0-422A-9DA6-10C23819A7C0}" srcOrd="9" destOrd="0" presId="urn:microsoft.com/office/officeart/2008/layout/LinedList"/>
    <dgm:cxn modelId="{83B70628-AEAD-44A2-8129-E80E38A222CC}" type="presParOf" srcId="{95268F75-0AA0-422A-9DA6-10C23819A7C0}" destId="{204F9150-033D-4AC6-AA2D-8EAF1CD0E7AC}" srcOrd="0" destOrd="0" presId="urn:microsoft.com/office/officeart/2008/layout/LinedList"/>
    <dgm:cxn modelId="{C8CF41FB-F77C-4674-BED5-F3958969528B}" type="presParOf" srcId="{95268F75-0AA0-422A-9DA6-10C23819A7C0}" destId="{AA585C83-3A11-4AE5-873D-9D99DDF85BC5}" srcOrd="1" destOrd="0" presId="urn:microsoft.com/office/officeart/2008/layout/LinedList"/>
    <dgm:cxn modelId="{F65EC2F9-3C01-4DB0-A269-40D7029226BB}" type="presParOf" srcId="{1D76B5DD-D456-4D67-A574-22E88D121C6A}" destId="{0D0D90B9-0ABE-4320-A4AC-ADE0B7ACC264}" srcOrd="10" destOrd="0" presId="urn:microsoft.com/office/officeart/2008/layout/LinedList"/>
    <dgm:cxn modelId="{D73DDA45-DB47-414B-B276-67BD935BF8F4}" type="presParOf" srcId="{1D76B5DD-D456-4D67-A574-22E88D121C6A}" destId="{5FD33682-7B6A-4227-8455-7DBEC2FED4BD}" srcOrd="11" destOrd="0" presId="urn:microsoft.com/office/officeart/2008/layout/LinedList"/>
    <dgm:cxn modelId="{8A386AB5-1E80-4137-8353-9B095FA4B10C}" type="presParOf" srcId="{5FD33682-7B6A-4227-8455-7DBEC2FED4BD}" destId="{095CD69B-0081-4302-A383-A926E35DFF83}" srcOrd="0" destOrd="0" presId="urn:microsoft.com/office/officeart/2008/layout/LinedList"/>
    <dgm:cxn modelId="{429DD75B-CD85-41EC-A6AA-F26A0F3806B2}" type="presParOf" srcId="{5FD33682-7B6A-4227-8455-7DBEC2FED4BD}" destId="{E07A1305-1624-4420-8A1F-36B20FD5A080}" srcOrd="1" destOrd="0" presId="urn:microsoft.com/office/officeart/2008/layout/LinedList"/>
    <dgm:cxn modelId="{A79589C1-8096-4C32-AE03-9B0460BDE8ED}" type="presParOf" srcId="{1D76B5DD-D456-4D67-A574-22E88D121C6A}" destId="{BFCF1B8E-20B6-473C-88D8-FCAE36361520}" srcOrd="12" destOrd="0" presId="urn:microsoft.com/office/officeart/2008/layout/LinedList"/>
    <dgm:cxn modelId="{F5106A35-0B5A-42D6-AEAF-B5E3BD7C9222}" type="presParOf" srcId="{1D76B5DD-D456-4D67-A574-22E88D121C6A}" destId="{CD498A2D-E874-4D01-9AC7-D8B19DD8C44C}" srcOrd="13" destOrd="0" presId="urn:microsoft.com/office/officeart/2008/layout/LinedList"/>
    <dgm:cxn modelId="{C89A1149-D394-49BE-9861-49581647DA73}" type="presParOf" srcId="{CD498A2D-E874-4D01-9AC7-D8B19DD8C44C}" destId="{EE7924FD-7421-4E7C-A490-8F26CDA2606F}" srcOrd="0" destOrd="0" presId="urn:microsoft.com/office/officeart/2008/layout/LinedList"/>
    <dgm:cxn modelId="{88FCA65F-E474-4813-9D12-CEB2262BA0B4}" type="presParOf" srcId="{CD498A2D-E874-4D01-9AC7-D8B19DD8C44C}" destId="{C61B949C-3942-42C6-8D83-ED316B4BED72}" srcOrd="1" destOrd="0" presId="urn:microsoft.com/office/officeart/2008/layout/LinedList"/>
    <dgm:cxn modelId="{5EE7886A-24BB-41FA-B598-37B2E43B7FD4}" type="presParOf" srcId="{1D76B5DD-D456-4D67-A574-22E88D121C6A}" destId="{CF918552-0188-41B1-996A-CAEACB574715}" srcOrd="14" destOrd="0" presId="urn:microsoft.com/office/officeart/2008/layout/LinedList"/>
    <dgm:cxn modelId="{FED06969-1030-4D49-AA1C-B930956956B1}" type="presParOf" srcId="{1D76B5DD-D456-4D67-A574-22E88D121C6A}" destId="{8161958C-512C-4E1A-96E8-A734EDC25F44}" srcOrd="15" destOrd="0" presId="urn:microsoft.com/office/officeart/2008/layout/LinedList"/>
    <dgm:cxn modelId="{79A44B4A-6359-4391-8BCE-8B870CBBB56D}" type="presParOf" srcId="{8161958C-512C-4E1A-96E8-A734EDC25F44}" destId="{CFFCECF7-844B-4D71-9454-080E9E5D2281}" srcOrd="0" destOrd="0" presId="urn:microsoft.com/office/officeart/2008/layout/LinedList"/>
    <dgm:cxn modelId="{D9B87482-5FA4-49AE-8DD5-5D0FD4953452}" type="presParOf" srcId="{8161958C-512C-4E1A-96E8-A734EDC25F44}" destId="{A9D2B72B-E6C6-4A37-9F79-ADD0CEBFC7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693"/>
          </a:xfrm>
          <a:prstGeom prst="rect">
            <a:avLst/>
          </a:prstGeom>
        </p:spPr>
        <p:txBody>
          <a:bodyPr vert="horz" lIns="91440" tIns="45720" rIns="91440" bIns="45720" rtlCol="0"/>
          <a:lstStyle>
            <a:lvl1pPr algn="r">
              <a:defRPr sz="1200"/>
            </a:lvl1pPr>
          </a:lstStyle>
          <a:p>
            <a:fld id="{0BA82895-C400-4C4C-987A-64DA343E4BA8}" type="datetimeFigureOut">
              <a:rPr lang="en-GB" smtClean="0"/>
              <a:t>09/10/2019</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3307"/>
            <a:ext cx="544703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50475"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0647"/>
            <a:ext cx="2950475" cy="498692"/>
          </a:xfrm>
          <a:prstGeom prst="rect">
            <a:avLst/>
          </a:prstGeom>
        </p:spPr>
        <p:txBody>
          <a:bodyPr vert="horz" lIns="91440" tIns="45720" rIns="91440" bIns="45720" rtlCol="0" anchor="b"/>
          <a:lstStyle>
            <a:lvl1pPr algn="r">
              <a:defRPr sz="1200"/>
            </a:lvl1pPr>
          </a:lstStyle>
          <a:p>
            <a:fld id="{7F259014-9138-4693-AE8E-55AA6632B1BD}" type="slidenum">
              <a:rPr lang="en-GB" smtClean="0"/>
              <a:t>‹#›</a:t>
            </a:fld>
            <a:endParaRPr lang="en-GB"/>
          </a:p>
        </p:txBody>
      </p:sp>
    </p:spTree>
    <p:extLst>
      <p:ext uri="{BB962C8B-B14F-4D97-AF65-F5344CB8AC3E}">
        <p14:creationId xmlns:p14="http://schemas.microsoft.com/office/powerpoint/2010/main" val="11484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10/9/2019</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285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142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10/9/2019</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799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919CC3-B94E-40F5-8EF0-7DBA62F1E132}" type="datetimeFigureOut">
              <a:rPr lang="en-GB" smtClean="0"/>
              <a:t>09/10/2019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14292-743C-4F8E-B057-94CA0E15183E}" type="slidenum">
              <a:rPr lang="en-GB" smtClean="0"/>
              <a:t>‹#›</a:t>
            </a:fld>
            <a:endParaRPr lang="en-GB"/>
          </a:p>
        </p:txBody>
      </p:sp>
    </p:spTree>
    <p:extLst>
      <p:ext uri="{BB962C8B-B14F-4D97-AF65-F5344CB8AC3E}">
        <p14:creationId xmlns:p14="http://schemas.microsoft.com/office/powerpoint/2010/main" val="361368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10/9/2019</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003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10/9/2019</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2808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277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585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170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467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10/9/2019</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8533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10/9/2019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607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10/9/2019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960049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11" r:id="rId5"/>
    <p:sldLayoutId id="2147483705" r:id="rId6"/>
    <p:sldLayoutId id="2147483706" r:id="rId7"/>
    <p:sldLayoutId id="2147483707" r:id="rId8"/>
    <p:sldLayoutId id="2147483710" r:id="rId9"/>
    <p:sldLayoutId id="2147483708" r:id="rId10"/>
    <p:sldLayoutId id="2147483709" r:id="rId11"/>
    <p:sldLayoutId id="2147483713" r:id="rId12"/>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aims.gov.au/documents/30301/2094401/NMSP_FINAL_Aug2015.pdf/22bff822-097f-4d6b-8c68-c53f791cd89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Overconsumption" TargetMode="External"/><Relationship Id="rId2" Type="http://schemas.openxmlformats.org/officeDocument/2006/relationships/hyperlink" Target="https://en.wikipedia.org/wiki/Composite_(financ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ustainability_science#Coordination_of_data" TargetMode="External"/><Relationship Id="rId2" Type="http://schemas.openxmlformats.org/officeDocument/2006/relationships/hyperlink" Target="https://en.wikipedia.org/wiki/Sustainability_science#Knowledge_structuring_of_issues" TargetMode="External"/><Relationship Id="rId1" Type="http://schemas.openxmlformats.org/officeDocument/2006/relationships/slideLayout" Target="../slideLayouts/slideLayout2.xml"/><Relationship Id="rId4" Type="http://schemas.openxmlformats.org/officeDocument/2006/relationships/hyperlink" Target="https://en.wikipedia.org/wiki/Sustainability_science#Interdisciplinary_approach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875485B9-8EE1-447A-9C08-F7D6B532A8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3DB9491E-7ACA-475E-BFA0-7436DC3076DD}"/>
              </a:ext>
            </a:extLst>
          </p:cNvPr>
          <p:cNvPicPr>
            <a:picLocks noChangeAspect="1"/>
          </p:cNvPicPr>
          <p:nvPr/>
        </p:nvPicPr>
        <p:blipFill rotWithShape="1">
          <a:blip r:embed="rId2"/>
          <a:srcRect t="8227" r="9091" b="865"/>
          <a:stretch/>
        </p:blipFill>
        <p:spPr>
          <a:xfrm>
            <a:off x="0" y="0"/>
            <a:ext cx="12191980" cy="6857990"/>
          </a:xfrm>
          <a:prstGeom prst="rect">
            <a:avLst/>
          </a:prstGeom>
        </p:spPr>
      </p:pic>
      <p:sp>
        <p:nvSpPr>
          <p:cNvPr id="20" name="Rectangle 19">
            <a:extLst>
              <a:ext uri="{FF2B5EF4-FFF2-40B4-BE49-F238E27FC236}">
                <a16:creationId xmlns:a16="http://schemas.microsoft.com/office/drawing/2014/main" xmlns="" id="{B963707F-B98C-4143-AFCF-D6B56C975C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xmlns="" id="{88D2DFBB-460D-4ECB-BD76-509C99DAD6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5583" y="601197"/>
            <a:ext cx="5009388" cy="57893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51890EBA-5D08-4131-AFC0-5CED75AFD104}"/>
              </a:ext>
            </a:extLst>
          </p:cNvPr>
          <p:cNvSpPr>
            <a:spLocks noGrp="1"/>
          </p:cNvSpPr>
          <p:nvPr>
            <p:ph type="ctrTitle"/>
          </p:nvPr>
        </p:nvSpPr>
        <p:spPr>
          <a:xfrm>
            <a:off x="675592" y="646254"/>
            <a:ext cx="4687845" cy="3861785"/>
          </a:xfrm>
        </p:spPr>
        <p:txBody>
          <a:bodyPr>
            <a:noAutofit/>
          </a:bodyPr>
          <a:lstStyle/>
          <a:p>
            <a:r>
              <a:rPr lang="en-GB" sz="3000" b="1"/>
              <a:t>On the Blue Economy: Concepts and Recent Developments in reference to Sustainability and Climate Change</a:t>
            </a:r>
            <a:endParaRPr lang="en-GB" sz="3000" b="1" dirty="0">
              <a:solidFill>
                <a:srgbClr val="FFFFFF"/>
              </a:solidFill>
            </a:endParaRPr>
          </a:p>
        </p:txBody>
      </p:sp>
      <p:sp>
        <p:nvSpPr>
          <p:cNvPr id="3" name="Subtitle 2">
            <a:extLst>
              <a:ext uri="{FF2B5EF4-FFF2-40B4-BE49-F238E27FC236}">
                <a16:creationId xmlns:a16="http://schemas.microsoft.com/office/drawing/2014/main" xmlns="" id="{73D1513A-E88A-4CD6-AA6E-CFA3343F0642}"/>
              </a:ext>
            </a:extLst>
          </p:cNvPr>
          <p:cNvSpPr>
            <a:spLocks noGrp="1"/>
          </p:cNvSpPr>
          <p:nvPr>
            <p:ph type="subTitle" idx="1"/>
          </p:nvPr>
        </p:nvSpPr>
        <p:spPr>
          <a:xfrm>
            <a:off x="675592" y="4553096"/>
            <a:ext cx="5991439" cy="2116238"/>
          </a:xfrm>
        </p:spPr>
        <p:txBody>
          <a:bodyPr>
            <a:normAutofit/>
          </a:bodyPr>
          <a:lstStyle/>
          <a:p>
            <a:r>
              <a:rPr lang="en-US" b="1">
                <a:solidFill>
                  <a:schemeClr val="tx1">
                    <a:alpha val="75000"/>
                  </a:schemeClr>
                </a:solidFill>
              </a:rPr>
              <a:t>Prof. v. n. attri</a:t>
            </a:r>
          </a:p>
          <a:p>
            <a:r>
              <a:rPr lang="en-US" b="1">
                <a:solidFill>
                  <a:schemeClr val="tx1">
                    <a:alpha val="75000"/>
                  </a:schemeClr>
                </a:solidFill>
              </a:rPr>
              <a:t>Chair in Indian ocean studies (cios)</a:t>
            </a:r>
          </a:p>
          <a:p>
            <a:r>
              <a:rPr lang="en-US" b="1">
                <a:solidFill>
                  <a:schemeClr val="tx1">
                    <a:alpha val="75000"/>
                  </a:schemeClr>
                </a:solidFill>
              </a:rPr>
              <a:t>Indian ocean rim association (iora)</a:t>
            </a:r>
          </a:p>
          <a:p>
            <a:r>
              <a:rPr lang="en-US" b="1">
                <a:solidFill>
                  <a:schemeClr val="tx1">
                    <a:alpha val="75000"/>
                  </a:schemeClr>
                </a:solidFill>
              </a:rPr>
              <a:t>AT UNIVERSITY OF MAURITIUS </a:t>
            </a:r>
          </a:p>
          <a:p>
            <a:r>
              <a:rPr lang="en-US" b="1">
                <a:solidFill>
                  <a:schemeClr val="tx1">
                    <a:alpha val="75000"/>
                  </a:schemeClr>
                </a:solidFill>
              </a:rPr>
              <a:t>09 OCTOBER AT 09:15AM</a:t>
            </a:r>
            <a:endParaRPr lang="en-GB" b="1" dirty="0">
              <a:solidFill>
                <a:schemeClr val="tx1">
                  <a:alpha val="75000"/>
                </a:schemeClr>
              </a:solidFill>
            </a:endParaRPr>
          </a:p>
        </p:txBody>
      </p:sp>
      <p:pic>
        <p:nvPicPr>
          <p:cNvPr id="12" name="Picture 11" descr="A picture containing clipart&#10;&#10;Description automatically generated">
            <a:extLst>
              <a:ext uri="{FF2B5EF4-FFF2-40B4-BE49-F238E27FC236}">
                <a16:creationId xmlns:a16="http://schemas.microsoft.com/office/drawing/2014/main" xmlns="" id="{AF21E4CF-FE8F-44D8-93DE-7BE093A13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822" y="5571431"/>
            <a:ext cx="1838158" cy="1286559"/>
          </a:xfrm>
          <a:prstGeom prst="rect">
            <a:avLst/>
          </a:prstGeom>
        </p:spPr>
      </p:pic>
    </p:spTree>
    <p:extLst>
      <p:ext uri="{BB962C8B-B14F-4D97-AF65-F5344CB8AC3E}">
        <p14:creationId xmlns:p14="http://schemas.microsoft.com/office/powerpoint/2010/main" val="40658534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13F6EC-180C-4B40-A2CE-564E86334DA7}"/>
              </a:ext>
            </a:extLst>
          </p:cNvPr>
          <p:cNvSpPr>
            <a:spLocks noGrp="1"/>
          </p:cNvSpPr>
          <p:nvPr>
            <p:ph type="title"/>
          </p:nvPr>
        </p:nvSpPr>
        <p:spPr>
          <a:xfrm>
            <a:off x="746228" y="1073231"/>
            <a:ext cx="3054091" cy="4711539"/>
          </a:xfrm>
        </p:spPr>
        <p:txBody>
          <a:bodyPr anchor="ctr">
            <a:normAutofit/>
          </a:bodyPr>
          <a:lstStyle/>
          <a:p>
            <a:pPr lvl="0"/>
            <a:r>
              <a:rPr lang="en-GB" sz="3200" b="1" dirty="0">
                <a:solidFill>
                  <a:srgbClr val="000000"/>
                </a:solidFill>
              </a:rPr>
              <a:t>The World Bank, 2014</a:t>
            </a:r>
          </a:p>
        </p:txBody>
      </p:sp>
      <p:sp>
        <p:nvSpPr>
          <p:cNvPr id="10"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537A3303-C442-4A14-868D-3C9F11A8DA58}"/>
              </a:ext>
            </a:extLst>
          </p:cNvPr>
          <p:cNvSpPr>
            <a:spLocks noGrp="1"/>
          </p:cNvSpPr>
          <p:nvPr>
            <p:ph idx="1"/>
          </p:nvPr>
        </p:nvSpPr>
        <p:spPr>
          <a:xfrm>
            <a:off x="4702629" y="1073231"/>
            <a:ext cx="6599582" cy="4711539"/>
          </a:xfrm>
        </p:spPr>
        <p:txBody>
          <a:bodyPr>
            <a:normAutofit/>
          </a:bodyPr>
          <a:lstStyle/>
          <a:p>
            <a:pPr marL="0" indent="0" algn="just">
              <a:buNone/>
            </a:pPr>
            <a:r>
              <a:rPr lang="en-GB" sz="3600" dirty="0">
                <a:solidFill>
                  <a:srgbClr val="FFFFFF"/>
                </a:solidFill>
              </a:rPr>
              <a:t>“Blue Economy is a marine-based economic development that leads to improved human wellbeing and social equity, while significantly reducing environmental risks and ecological scarcities”</a:t>
            </a:r>
          </a:p>
          <a:p>
            <a:endParaRPr lang="en-GB" sz="2000" dirty="0">
              <a:solidFill>
                <a:srgbClr val="FFFFFF"/>
              </a:solidFill>
            </a:endParaRPr>
          </a:p>
        </p:txBody>
      </p:sp>
    </p:spTree>
    <p:extLst>
      <p:ext uri="{BB962C8B-B14F-4D97-AF65-F5344CB8AC3E}">
        <p14:creationId xmlns:p14="http://schemas.microsoft.com/office/powerpoint/2010/main" val="24193586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13F6EC-180C-4B40-A2CE-564E86334DA7}"/>
              </a:ext>
            </a:extLst>
          </p:cNvPr>
          <p:cNvSpPr>
            <a:spLocks noGrp="1"/>
          </p:cNvSpPr>
          <p:nvPr>
            <p:ph type="title"/>
          </p:nvPr>
        </p:nvSpPr>
        <p:spPr>
          <a:xfrm>
            <a:off x="746228" y="1073231"/>
            <a:ext cx="3403626" cy="4711539"/>
          </a:xfrm>
        </p:spPr>
        <p:txBody>
          <a:bodyPr anchor="ctr">
            <a:normAutofit/>
          </a:bodyPr>
          <a:lstStyle/>
          <a:p>
            <a:pPr lvl="0"/>
            <a:r>
              <a:rPr lang="en-GB" sz="3200" b="1" dirty="0">
                <a:solidFill>
                  <a:srgbClr val="000000"/>
                </a:solidFill>
              </a:rPr>
              <a:t>The Economist Intelligence Unit 2015</a:t>
            </a:r>
          </a:p>
        </p:txBody>
      </p:sp>
      <p:sp>
        <p:nvSpPr>
          <p:cNvPr id="10"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537A3303-C442-4A14-868D-3C9F11A8DA58}"/>
              </a:ext>
            </a:extLst>
          </p:cNvPr>
          <p:cNvSpPr>
            <a:spLocks noGrp="1"/>
          </p:cNvSpPr>
          <p:nvPr>
            <p:ph idx="1"/>
          </p:nvPr>
        </p:nvSpPr>
        <p:spPr>
          <a:xfrm>
            <a:off x="4702629" y="1073231"/>
            <a:ext cx="6599582" cy="4711539"/>
          </a:xfrm>
        </p:spPr>
        <p:txBody>
          <a:bodyPr>
            <a:normAutofit/>
          </a:bodyPr>
          <a:lstStyle/>
          <a:p>
            <a:pPr marL="114300" lvl="0" indent="-114300" defTabSz="666750">
              <a:lnSpc>
                <a:spcPct val="90000"/>
              </a:lnSpc>
              <a:spcBef>
                <a:spcPct val="0"/>
              </a:spcBef>
              <a:spcAft>
                <a:spcPct val="15000"/>
              </a:spcAft>
              <a:buNone/>
            </a:pPr>
            <a:r>
              <a:rPr lang="en-GB" sz="4000" dirty="0">
                <a:solidFill>
                  <a:srgbClr val="FFFFFF"/>
                </a:solidFill>
              </a:rPr>
              <a:t>“A sustainable ocean economy, where economic activity is in balance with the long-term capacity of ocean ecosystems to support this activity and remain resilient and healthy”</a:t>
            </a:r>
          </a:p>
          <a:p>
            <a:pPr marL="0" indent="0">
              <a:buNone/>
            </a:pPr>
            <a:endParaRPr lang="en-GB" sz="2000" dirty="0">
              <a:solidFill>
                <a:srgbClr val="FFFFFF"/>
              </a:solidFill>
            </a:endParaRPr>
          </a:p>
        </p:txBody>
      </p:sp>
    </p:spTree>
    <p:extLst>
      <p:ext uri="{BB962C8B-B14F-4D97-AF65-F5344CB8AC3E}">
        <p14:creationId xmlns:p14="http://schemas.microsoft.com/office/powerpoint/2010/main" val="90755987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13F6EC-180C-4B40-A2CE-564E86334DA7}"/>
              </a:ext>
            </a:extLst>
          </p:cNvPr>
          <p:cNvSpPr>
            <a:spLocks noGrp="1"/>
          </p:cNvSpPr>
          <p:nvPr>
            <p:ph type="title"/>
          </p:nvPr>
        </p:nvSpPr>
        <p:spPr>
          <a:xfrm>
            <a:off x="446533" y="1145229"/>
            <a:ext cx="3956401" cy="4711539"/>
          </a:xfrm>
        </p:spPr>
        <p:txBody>
          <a:bodyPr anchor="ctr">
            <a:normAutofit/>
          </a:bodyPr>
          <a:lstStyle/>
          <a:p>
            <a:pPr lvl="0" defTabSz="711200">
              <a:lnSpc>
                <a:spcPct val="90000"/>
              </a:lnSpc>
              <a:spcAft>
                <a:spcPct val="35000"/>
              </a:spcAft>
            </a:pPr>
            <a:r>
              <a:rPr lang="en-GB" sz="3200" b="1" dirty="0">
                <a:solidFill>
                  <a:srgbClr val="000000"/>
                </a:solidFill>
              </a:rPr>
              <a:t>Prof.  V. N. Attri, 2016</a:t>
            </a:r>
          </a:p>
        </p:txBody>
      </p:sp>
      <p:sp>
        <p:nvSpPr>
          <p:cNvPr id="10"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537A3303-C442-4A14-868D-3C9F11A8DA58}"/>
              </a:ext>
            </a:extLst>
          </p:cNvPr>
          <p:cNvSpPr>
            <a:spLocks noGrp="1"/>
          </p:cNvSpPr>
          <p:nvPr>
            <p:ph idx="1"/>
          </p:nvPr>
        </p:nvSpPr>
        <p:spPr>
          <a:xfrm>
            <a:off x="4702629" y="1073231"/>
            <a:ext cx="6599582" cy="4711539"/>
          </a:xfrm>
        </p:spPr>
        <p:txBody>
          <a:bodyPr>
            <a:normAutofit fontScale="92500" lnSpcReduction="20000"/>
          </a:bodyPr>
          <a:lstStyle/>
          <a:p>
            <a:pPr lvl="0">
              <a:buNone/>
            </a:pPr>
            <a:r>
              <a:rPr lang="en-GB" sz="4000" dirty="0">
                <a:solidFill>
                  <a:srgbClr val="FFFFFF"/>
                </a:solidFill>
              </a:rPr>
              <a:t>  The new emerging development paradigm of the Blue Economy which is inclusive of the Ocean Economy, Green Economy, Coastal Economy and Marine Economy has a great potential for higher and faster GDP growth scale in the Indian Ocean Region (IOR). </a:t>
            </a:r>
          </a:p>
          <a:p>
            <a:pPr marL="0" indent="0">
              <a:buNone/>
            </a:pPr>
            <a:endParaRPr lang="en-GB" sz="2000" dirty="0">
              <a:solidFill>
                <a:srgbClr val="FFFFFF"/>
              </a:solidFill>
            </a:endParaRPr>
          </a:p>
        </p:txBody>
      </p:sp>
    </p:spTree>
    <p:extLst>
      <p:ext uri="{BB962C8B-B14F-4D97-AF65-F5344CB8AC3E}">
        <p14:creationId xmlns:p14="http://schemas.microsoft.com/office/powerpoint/2010/main" val="195294845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13F6EC-180C-4B40-A2CE-564E86334DA7}"/>
              </a:ext>
            </a:extLst>
          </p:cNvPr>
          <p:cNvSpPr>
            <a:spLocks noGrp="1"/>
          </p:cNvSpPr>
          <p:nvPr>
            <p:ph type="title"/>
          </p:nvPr>
        </p:nvSpPr>
        <p:spPr>
          <a:xfrm>
            <a:off x="446533" y="1145229"/>
            <a:ext cx="3956401" cy="4711539"/>
          </a:xfrm>
        </p:spPr>
        <p:txBody>
          <a:bodyPr anchor="ctr">
            <a:normAutofit/>
          </a:bodyPr>
          <a:lstStyle/>
          <a:p>
            <a:pPr lvl="0"/>
            <a:r>
              <a:rPr lang="en-US" sz="4000" b="1" dirty="0">
                <a:solidFill>
                  <a:srgbClr val="000000"/>
                </a:solidFill>
              </a:rPr>
              <a:t>The World Bank, </a:t>
            </a:r>
            <a:br>
              <a:rPr lang="en-US" sz="4000" b="1" dirty="0">
                <a:solidFill>
                  <a:srgbClr val="000000"/>
                </a:solidFill>
              </a:rPr>
            </a:br>
            <a:r>
              <a:rPr lang="en-US" sz="4000" b="1" dirty="0">
                <a:solidFill>
                  <a:srgbClr val="000000"/>
                </a:solidFill>
              </a:rPr>
              <a:t>2017</a:t>
            </a:r>
            <a:endParaRPr lang="en-GB" sz="4000" b="1" dirty="0">
              <a:solidFill>
                <a:srgbClr val="000000"/>
              </a:solidFill>
            </a:endParaRPr>
          </a:p>
        </p:txBody>
      </p:sp>
      <p:sp>
        <p:nvSpPr>
          <p:cNvPr id="10"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537A3303-C442-4A14-868D-3C9F11A8DA58}"/>
              </a:ext>
            </a:extLst>
          </p:cNvPr>
          <p:cNvSpPr>
            <a:spLocks noGrp="1"/>
          </p:cNvSpPr>
          <p:nvPr>
            <p:ph idx="1"/>
          </p:nvPr>
        </p:nvSpPr>
        <p:spPr>
          <a:xfrm>
            <a:off x="4402934" y="929232"/>
            <a:ext cx="6899277" cy="5327568"/>
          </a:xfrm>
        </p:spPr>
        <p:txBody>
          <a:bodyPr>
            <a:normAutofit fontScale="62500" lnSpcReduction="20000"/>
          </a:bodyPr>
          <a:lstStyle/>
          <a:p>
            <a:pPr lvl="0">
              <a:buNone/>
            </a:pPr>
            <a:r>
              <a:rPr lang="en-GB" sz="4500" dirty="0">
                <a:solidFill>
                  <a:schemeClr val="tx1"/>
                </a:solidFill>
                <a:ea typeface="Calibri" panose="020F0502020204030204" pitchFamily="34" charset="0"/>
                <a:cs typeface="Arial" panose="020B0604020202020204" pitchFamily="34" charset="0"/>
              </a:rPr>
              <a:t> “</a:t>
            </a:r>
            <a:r>
              <a:rPr lang="en-GB" sz="4500" dirty="0">
                <a:solidFill>
                  <a:schemeClr val="tx1"/>
                </a:solidFill>
              </a:rPr>
              <a:t>The “Blue Economy” concept seeks to promote economic growth, social inclusion, and the preservation or improvement of livelihoods while at the same time ensuring environmental sustainability of the oceans and coastal areas. At its core it refers to the decoupling of socioeconomic development through oceans-related sectors and activities from environmental and ecosystems degradation. It draws from scientific findings that ocean resources are limited and that the health of the oceans has drastically declined due to anthropogenic activities.”</a:t>
            </a:r>
          </a:p>
          <a:p>
            <a:pPr marL="0" indent="0" algn="just">
              <a:buNone/>
            </a:pPr>
            <a:endParaRPr lang="en-GB" sz="2000" dirty="0">
              <a:solidFill>
                <a:srgbClr val="FFFFFF"/>
              </a:solidFill>
            </a:endParaRPr>
          </a:p>
        </p:txBody>
      </p:sp>
    </p:spTree>
    <p:extLst>
      <p:ext uri="{BB962C8B-B14F-4D97-AF65-F5344CB8AC3E}">
        <p14:creationId xmlns:p14="http://schemas.microsoft.com/office/powerpoint/2010/main" val="233882014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1B26B711-3121-40B0-8377-A64F3DC00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xmlns="" id="{645C4D3D-ABBA-4B4E-93E5-01E343719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xmlns="" id="{98DDD5E5-0097-4C6C-B266-5732EDA96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xmlns=""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91A8EC37-1413-444D-BA59-AEAC28F6E4AB}"/>
              </a:ext>
            </a:extLst>
          </p:cNvPr>
          <p:cNvSpPr>
            <a:spLocks noGrp="1"/>
          </p:cNvSpPr>
          <p:nvPr>
            <p:ph idx="1"/>
          </p:nvPr>
        </p:nvSpPr>
        <p:spPr>
          <a:xfrm>
            <a:off x="4247004" y="453643"/>
            <a:ext cx="7580244" cy="5792922"/>
          </a:xfrm>
        </p:spPr>
        <p:txBody>
          <a:bodyPr>
            <a:normAutofit/>
          </a:bodyPr>
          <a:lstStyle/>
          <a:p>
            <a:pPr marL="0" indent="0" algn="just">
              <a:buNone/>
            </a:pPr>
            <a:r>
              <a:rPr lang="en-US" sz="3200" b="1" dirty="0"/>
              <a:t>“A sustainable blue economy builds on unlocking the full economic possibilities of the oceans, seas, lakes and other water resources through investments that involve effective participation of all relevant people while protecting the resources for present and future generation and ecosystem resilience.”</a:t>
            </a:r>
            <a:endParaRPr lang="en-GB" sz="3200" b="1" dirty="0"/>
          </a:p>
        </p:txBody>
      </p:sp>
      <p:sp>
        <p:nvSpPr>
          <p:cNvPr id="2" name="Rectangle 1">
            <a:extLst>
              <a:ext uri="{FF2B5EF4-FFF2-40B4-BE49-F238E27FC236}">
                <a16:creationId xmlns:a16="http://schemas.microsoft.com/office/drawing/2014/main" xmlns="" id="{D6810DE7-8AE2-45D6-BE1D-E3F9F666BF2C}"/>
              </a:ext>
            </a:extLst>
          </p:cNvPr>
          <p:cNvSpPr/>
          <p:nvPr/>
        </p:nvSpPr>
        <p:spPr>
          <a:xfrm>
            <a:off x="854760" y="842182"/>
            <a:ext cx="2869157" cy="5078313"/>
          </a:xfrm>
          <a:prstGeom prst="rect">
            <a:avLst/>
          </a:prstGeom>
        </p:spPr>
        <p:txBody>
          <a:bodyPr wrap="square">
            <a:spAutoFit/>
          </a:bodyPr>
          <a:lstStyle/>
          <a:p>
            <a:pPr>
              <a:lnSpc>
                <a:spcPct val="90000"/>
              </a:lnSpc>
            </a:pPr>
            <a:r>
              <a:rPr lang="en-US" sz="2400" b="1" dirty="0">
                <a:solidFill>
                  <a:schemeClr val="bg1"/>
                </a:solidFill>
              </a:rPr>
              <a:t>Excerpt from the Nairobi Statement of Intent on Advancing Sustainable Blue Economy </a:t>
            </a:r>
          </a:p>
          <a:p>
            <a:pPr>
              <a:lnSpc>
                <a:spcPct val="90000"/>
              </a:lnSpc>
            </a:pPr>
            <a:endParaRPr lang="en-US" sz="2400" b="1" dirty="0">
              <a:solidFill>
                <a:schemeClr val="bg1"/>
              </a:solidFill>
            </a:endParaRPr>
          </a:p>
          <a:p>
            <a:pPr>
              <a:lnSpc>
                <a:spcPct val="90000"/>
              </a:lnSpc>
            </a:pPr>
            <a:endParaRPr lang="en-US" sz="2400" b="1" dirty="0">
              <a:solidFill>
                <a:schemeClr val="bg1"/>
              </a:solidFill>
            </a:endParaRPr>
          </a:p>
          <a:p>
            <a:pPr>
              <a:lnSpc>
                <a:spcPct val="90000"/>
              </a:lnSpc>
            </a:pPr>
            <a:endParaRPr lang="en-US" sz="2400" b="1" dirty="0">
              <a:solidFill>
                <a:schemeClr val="bg1"/>
              </a:solidFill>
            </a:endParaRPr>
          </a:p>
          <a:p>
            <a:pPr>
              <a:lnSpc>
                <a:spcPct val="90000"/>
              </a:lnSpc>
            </a:pPr>
            <a:r>
              <a:rPr lang="en-US" sz="2400" b="1" dirty="0">
                <a:solidFill>
                  <a:schemeClr val="bg1"/>
                </a:solidFill>
              </a:rPr>
              <a:t>Sustainable </a:t>
            </a:r>
            <a:br>
              <a:rPr lang="en-US" sz="2400" b="1" dirty="0">
                <a:solidFill>
                  <a:schemeClr val="bg1"/>
                </a:solidFill>
              </a:rPr>
            </a:br>
            <a:r>
              <a:rPr lang="en-US" sz="2400" b="1" dirty="0">
                <a:solidFill>
                  <a:schemeClr val="bg1"/>
                </a:solidFill>
              </a:rPr>
              <a:t>Blue Economy</a:t>
            </a:r>
            <a:br>
              <a:rPr lang="en-US" sz="2400" b="1" dirty="0">
                <a:solidFill>
                  <a:schemeClr val="bg1"/>
                </a:solidFill>
              </a:rPr>
            </a:br>
            <a:r>
              <a:rPr lang="en-US" sz="2400" b="1" dirty="0">
                <a:solidFill>
                  <a:schemeClr val="bg1"/>
                </a:solidFill>
              </a:rPr>
              <a:t>Conference</a:t>
            </a:r>
            <a:br>
              <a:rPr lang="en-US" sz="2400" b="1" dirty="0">
                <a:solidFill>
                  <a:schemeClr val="bg1"/>
                </a:solidFill>
              </a:rPr>
            </a:br>
            <a:r>
              <a:rPr lang="en-US" sz="2400" b="1" dirty="0">
                <a:solidFill>
                  <a:schemeClr val="bg1"/>
                </a:solidFill>
              </a:rPr>
              <a:t>Nairobi, Kenya</a:t>
            </a:r>
            <a:br>
              <a:rPr lang="en-US" sz="2400" b="1" dirty="0">
                <a:solidFill>
                  <a:schemeClr val="bg1"/>
                </a:solidFill>
              </a:rPr>
            </a:br>
            <a:r>
              <a:rPr lang="en-US" sz="2400" b="1" dirty="0">
                <a:solidFill>
                  <a:schemeClr val="bg1"/>
                </a:solidFill>
              </a:rPr>
              <a:t>26-28 November 2018</a:t>
            </a:r>
          </a:p>
        </p:txBody>
      </p:sp>
      <p:pic>
        <p:nvPicPr>
          <p:cNvPr id="9" name="Picture 8" descr="A screenshot of a cell phone&#10;&#10;Description automatically generated">
            <a:extLst>
              <a:ext uri="{FF2B5EF4-FFF2-40B4-BE49-F238E27FC236}">
                <a16:creationId xmlns:a16="http://schemas.microsoft.com/office/drawing/2014/main" xmlns="" id="{DD4B3126-5D9B-4D6E-8C8A-A83E59B8B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6991" y="4982991"/>
            <a:ext cx="1875009" cy="1875009"/>
          </a:xfrm>
          <a:prstGeom prst="rect">
            <a:avLst/>
          </a:prstGeom>
        </p:spPr>
      </p:pic>
    </p:spTree>
    <p:extLst>
      <p:ext uri="{BB962C8B-B14F-4D97-AF65-F5344CB8AC3E}">
        <p14:creationId xmlns:p14="http://schemas.microsoft.com/office/powerpoint/2010/main" val="1412281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13F6EC-180C-4B40-A2CE-564E86334DA7}"/>
              </a:ext>
            </a:extLst>
          </p:cNvPr>
          <p:cNvSpPr>
            <a:spLocks noGrp="1"/>
          </p:cNvSpPr>
          <p:nvPr>
            <p:ph type="title"/>
          </p:nvPr>
        </p:nvSpPr>
        <p:spPr>
          <a:xfrm>
            <a:off x="446533" y="1145229"/>
            <a:ext cx="3956401" cy="4711539"/>
          </a:xfrm>
        </p:spPr>
        <p:txBody>
          <a:bodyPr anchor="ctr">
            <a:normAutofit fontScale="90000"/>
          </a:bodyPr>
          <a:lstStyle/>
          <a:p>
            <a:r>
              <a:rPr lang="en-US" sz="4000" b="1" dirty="0"/>
              <a:t>Sustainable </a:t>
            </a:r>
            <a:br>
              <a:rPr lang="en-US" sz="4000" b="1" dirty="0"/>
            </a:br>
            <a:r>
              <a:rPr lang="en-US" sz="4000" b="1" dirty="0"/>
              <a:t/>
            </a:r>
            <a:br>
              <a:rPr lang="en-US" sz="4000" b="1" dirty="0"/>
            </a:br>
            <a:r>
              <a:rPr lang="en-US" sz="4000" b="1" dirty="0">
                <a:solidFill>
                  <a:srgbClr val="000000"/>
                </a:solidFill>
              </a:rPr>
              <a:t>Prof. V. N. Attri, </a:t>
            </a:r>
            <a:br>
              <a:rPr lang="en-US" sz="4000" b="1" dirty="0">
                <a:solidFill>
                  <a:srgbClr val="000000"/>
                </a:solidFill>
              </a:rPr>
            </a:br>
            <a:r>
              <a:rPr lang="en-US" sz="4000" b="1" dirty="0">
                <a:solidFill>
                  <a:srgbClr val="000000"/>
                </a:solidFill>
              </a:rPr>
              <a:t>2019</a:t>
            </a:r>
            <a:r>
              <a:rPr lang="en-GB" sz="4000" b="1" dirty="0">
                <a:solidFill>
                  <a:srgbClr val="000000"/>
                </a:solidFill>
              </a:rPr>
              <a:t/>
            </a:r>
            <a:br>
              <a:rPr lang="en-GB" sz="4000" b="1" dirty="0">
                <a:solidFill>
                  <a:srgbClr val="000000"/>
                </a:solidFill>
              </a:rPr>
            </a:br>
            <a:r>
              <a:rPr lang="en-GB" sz="4000" b="1" dirty="0">
                <a:solidFill>
                  <a:schemeClr val="bg1"/>
                </a:solidFill>
              </a:rPr>
              <a:t/>
            </a:r>
            <a:br>
              <a:rPr lang="en-GB" sz="4000" b="1" dirty="0">
                <a:solidFill>
                  <a:schemeClr val="bg1"/>
                </a:solidFill>
              </a:rPr>
            </a:br>
            <a:r>
              <a:rPr lang="en-US" sz="4000" b="1" dirty="0"/>
              <a:t>Conference, 2018</a:t>
            </a:r>
            <a:endParaRPr lang="en-GB" sz="4000" b="1" dirty="0"/>
          </a:p>
        </p:txBody>
      </p:sp>
      <p:sp>
        <p:nvSpPr>
          <p:cNvPr id="10"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537A3303-C442-4A14-868D-3C9F11A8DA58}"/>
              </a:ext>
            </a:extLst>
          </p:cNvPr>
          <p:cNvSpPr>
            <a:spLocks noGrp="1"/>
          </p:cNvSpPr>
          <p:nvPr>
            <p:ph idx="1"/>
          </p:nvPr>
        </p:nvSpPr>
        <p:spPr>
          <a:xfrm>
            <a:off x="4402934" y="929232"/>
            <a:ext cx="6899277" cy="5327568"/>
          </a:xfrm>
        </p:spPr>
        <p:txBody>
          <a:bodyPr>
            <a:normAutofit fontScale="70000" lnSpcReduction="20000"/>
          </a:bodyPr>
          <a:lstStyle/>
          <a:p>
            <a:pPr lvl="0">
              <a:buNone/>
            </a:pPr>
            <a:r>
              <a:rPr lang="en-US" sz="4800" dirty="0"/>
              <a:t>  The theoretical system of new emerging interdisciplinary science of Blue Economy which focuses on Sustainability as one of its core principle; linked with climate change and accelerated technological change is the mix of natural sciences as well as social sciences which help in making the Blue Economy inclusive by focusing on economics, management, sociology and other relevant social sciences. </a:t>
            </a:r>
            <a:endParaRPr lang="en-GB" sz="4800" dirty="0"/>
          </a:p>
          <a:p>
            <a:pPr marL="0" indent="0" algn="just">
              <a:buNone/>
            </a:pPr>
            <a:endParaRPr lang="en-GB" sz="2000" dirty="0">
              <a:solidFill>
                <a:srgbClr val="FFFFFF"/>
              </a:solidFill>
            </a:endParaRPr>
          </a:p>
        </p:txBody>
      </p:sp>
    </p:spTree>
    <p:extLst>
      <p:ext uri="{BB962C8B-B14F-4D97-AF65-F5344CB8AC3E}">
        <p14:creationId xmlns:p14="http://schemas.microsoft.com/office/powerpoint/2010/main" val="168766578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1B26B711-3121-40B0-8377-A64F3DC00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xmlns="" id="{645C4D3D-ABBA-4B4E-93E5-01E343719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xmlns="" id="{98DDD5E5-0097-4C6C-B266-5732EDA96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xmlns=""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91A8EC37-1413-444D-BA59-AEAC28F6E4AB}"/>
              </a:ext>
            </a:extLst>
          </p:cNvPr>
          <p:cNvSpPr>
            <a:spLocks noGrp="1"/>
          </p:cNvSpPr>
          <p:nvPr>
            <p:ph idx="1"/>
          </p:nvPr>
        </p:nvSpPr>
        <p:spPr>
          <a:xfrm>
            <a:off x="4373217" y="607878"/>
            <a:ext cx="7580244" cy="5792922"/>
          </a:xfrm>
        </p:spPr>
        <p:txBody>
          <a:bodyPr>
            <a:normAutofit lnSpcReduction="10000"/>
          </a:bodyPr>
          <a:lstStyle/>
          <a:p>
            <a:pPr marL="0" indent="0" algn="just">
              <a:buNone/>
            </a:pPr>
            <a:r>
              <a:rPr lang="en-GB" sz="2400" b="1" dirty="0"/>
              <a:t>Sustainable Blue Economy represents an economic philosophy focussing on sustainable use of oceans, seas and lakes in such a way that the health of the oceans are in intact as there is an inverse relationship between the increasing size of human economic activities in the ocean as a development space and the health of the oceans. Sustainability is the hard core of Blue Economy.  Further, the sustainable Blue Economy is to be linked with climate change, accelerated technological change and the measurement of the natural capital so as to optimise the oceanic and marine resources to achieve UN Sustainable Development Goals as well as inclusive and sustainable development; leading to decent employment to the youth-including women empowerment. </a:t>
            </a:r>
          </a:p>
        </p:txBody>
      </p:sp>
      <p:sp>
        <p:nvSpPr>
          <p:cNvPr id="2" name="Rectangle 1">
            <a:extLst>
              <a:ext uri="{FF2B5EF4-FFF2-40B4-BE49-F238E27FC236}">
                <a16:creationId xmlns:a16="http://schemas.microsoft.com/office/drawing/2014/main" xmlns="" id="{D6810DE7-8AE2-45D6-BE1D-E3F9F666BF2C}"/>
              </a:ext>
            </a:extLst>
          </p:cNvPr>
          <p:cNvSpPr/>
          <p:nvPr/>
        </p:nvSpPr>
        <p:spPr>
          <a:xfrm>
            <a:off x="960722" y="2474893"/>
            <a:ext cx="2793714" cy="954107"/>
          </a:xfrm>
          <a:prstGeom prst="rect">
            <a:avLst/>
          </a:prstGeom>
        </p:spPr>
        <p:txBody>
          <a:bodyPr wrap="none">
            <a:spAutoFit/>
          </a:bodyPr>
          <a:lstStyle/>
          <a:p>
            <a:r>
              <a:rPr lang="en-GB" sz="2800" b="1" dirty="0">
                <a:solidFill>
                  <a:schemeClr val="bg1"/>
                </a:solidFill>
              </a:rPr>
              <a:t>Prof. V. N. Attri, </a:t>
            </a:r>
          </a:p>
          <a:p>
            <a:r>
              <a:rPr lang="en-GB" sz="2800" b="1" dirty="0">
                <a:solidFill>
                  <a:schemeClr val="bg1"/>
                </a:solidFill>
              </a:rPr>
              <a:t>2019</a:t>
            </a:r>
            <a:endParaRPr lang="en-GB" sz="2800" dirty="0">
              <a:solidFill>
                <a:schemeClr val="bg1"/>
              </a:solidFill>
            </a:endParaRPr>
          </a:p>
        </p:txBody>
      </p:sp>
    </p:spTree>
    <p:extLst>
      <p:ext uri="{BB962C8B-B14F-4D97-AF65-F5344CB8AC3E}">
        <p14:creationId xmlns:p14="http://schemas.microsoft.com/office/powerpoint/2010/main" val="380233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022F39-0F40-49AF-ABE5-854F249F0AB7}"/>
              </a:ext>
            </a:extLst>
          </p:cNvPr>
          <p:cNvSpPr>
            <a:spLocks noGrp="1"/>
          </p:cNvSpPr>
          <p:nvPr>
            <p:ph type="title"/>
          </p:nvPr>
        </p:nvSpPr>
        <p:spPr>
          <a:xfrm>
            <a:off x="728244" y="-238538"/>
            <a:ext cx="10986677" cy="2027582"/>
          </a:xfrm>
        </p:spPr>
        <p:txBody>
          <a:bodyPr>
            <a:normAutofit fontScale="90000"/>
          </a:bodyPr>
          <a:lstStyle/>
          <a:p>
            <a:pPr marL="0" indent="0" algn="ctr"/>
            <a:r>
              <a:rPr lang="en-GB" b="1" dirty="0">
                <a:solidFill>
                  <a:schemeClr val="tx1"/>
                </a:solidFill>
              </a:rPr>
              <a:t>“</a:t>
            </a:r>
            <a:r>
              <a:rPr lang="en-GB" sz="3600" b="1" dirty="0">
                <a:solidFill>
                  <a:schemeClr val="tx1"/>
                </a:solidFill>
              </a:rPr>
              <a:t>Established” and “Emerging” Industries under Blue Economy </a:t>
            </a:r>
            <a:r>
              <a:rPr lang="en-GB" sz="4000" dirty="0">
                <a:solidFill>
                  <a:schemeClr val="tx1"/>
                </a:solidFill>
              </a:rPr>
              <a:t/>
            </a:r>
            <a:br>
              <a:rPr lang="en-GB" sz="4000" dirty="0">
                <a:solidFill>
                  <a:schemeClr val="tx1"/>
                </a:solidFill>
              </a:rPr>
            </a:br>
            <a:r>
              <a:rPr lang="en-GB" dirty="0">
                <a:solidFill>
                  <a:schemeClr val="tx1"/>
                </a:solidFill>
              </a:rPr>
              <a:t/>
            </a:r>
            <a:br>
              <a:rPr lang="en-GB" dirty="0">
                <a:solidFill>
                  <a:schemeClr val="tx1"/>
                </a:solidFill>
              </a:rPr>
            </a:br>
            <a:endParaRPr lang="en-GB" dirty="0">
              <a:solidFill>
                <a:schemeClr val="tx1"/>
              </a:solidFill>
            </a:endParaRPr>
          </a:p>
        </p:txBody>
      </p:sp>
      <p:graphicFrame>
        <p:nvGraphicFramePr>
          <p:cNvPr id="3" name="Table 2">
            <a:extLst>
              <a:ext uri="{FF2B5EF4-FFF2-40B4-BE49-F238E27FC236}">
                <a16:creationId xmlns:a16="http://schemas.microsoft.com/office/drawing/2014/main" xmlns="" id="{E158AA8C-8961-4037-8363-F9A097CFCA1B}"/>
              </a:ext>
            </a:extLst>
          </p:cNvPr>
          <p:cNvGraphicFramePr>
            <a:graphicFrameLocks noGrp="1"/>
          </p:cNvGraphicFramePr>
          <p:nvPr>
            <p:extLst>
              <p:ext uri="{D42A27DB-BD31-4B8C-83A1-F6EECF244321}">
                <p14:modId xmlns:p14="http://schemas.microsoft.com/office/powerpoint/2010/main" val="3741518048"/>
              </p:ext>
            </p:extLst>
          </p:nvPr>
        </p:nvGraphicFramePr>
        <p:xfrm>
          <a:off x="1444487" y="1245704"/>
          <a:ext cx="8825948" cy="5389000"/>
        </p:xfrm>
        <a:graphic>
          <a:graphicData uri="http://schemas.openxmlformats.org/drawingml/2006/table">
            <a:tbl>
              <a:tblPr firstRow="1" firstCol="1" bandRow="1">
                <a:tableStyleId>{35758FB7-9AC5-4552-8A53-C91805E547FA}</a:tableStyleId>
              </a:tblPr>
              <a:tblGrid>
                <a:gridCol w="4412974">
                  <a:extLst>
                    <a:ext uri="{9D8B030D-6E8A-4147-A177-3AD203B41FA5}">
                      <a16:colId xmlns:a16="http://schemas.microsoft.com/office/drawing/2014/main" xmlns="" val="20000"/>
                    </a:ext>
                  </a:extLst>
                </a:gridCol>
                <a:gridCol w="4412974">
                  <a:extLst>
                    <a:ext uri="{9D8B030D-6E8A-4147-A177-3AD203B41FA5}">
                      <a16:colId xmlns:a16="http://schemas.microsoft.com/office/drawing/2014/main" xmlns="" val="20001"/>
                    </a:ext>
                  </a:extLst>
                </a:gridCol>
              </a:tblGrid>
              <a:tr h="332946">
                <a:tc>
                  <a:txBody>
                    <a:bodyPr/>
                    <a:lstStyle/>
                    <a:p>
                      <a:pPr>
                        <a:lnSpc>
                          <a:spcPct val="107000"/>
                        </a:lnSpc>
                        <a:spcAft>
                          <a:spcPts val="0"/>
                        </a:spcAft>
                      </a:pPr>
                      <a:r>
                        <a:rPr lang="en-US" sz="2000" dirty="0">
                          <a:effectLst/>
                        </a:rPr>
                        <a:t>Established</a:t>
                      </a:r>
                      <a:endParaRPr lang="en-GB" sz="2000" b="1" dirty="0">
                        <a:solidFill>
                          <a:srgbClr val="0292DF"/>
                        </a:solidFill>
                        <a:effectLst/>
                        <a:latin typeface="+mn-lt"/>
                        <a:ea typeface="Calibri"/>
                        <a:cs typeface="Times New Roman"/>
                      </a:endParaRPr>
                    </a:p>
                  </a:txBody>
                  <a:tcPr marL="68580" marR="68580" marT="0" marB="0"/>
                </a:tc>
                <a:tc>
                  <a:txBody>
                    <a:bodyPr/>
                    <a:lstStyle/>
                    <a:p>
                      <a:pPr>
                        <a:lnSpc>
                          <a:spcPct val="107000"/>
                        </a:lnSpc>
                        <a:spcAft>
                          <a:spcPts val="0"/>
                        </a:spcAft>
                      </a:pPr>
                      <a:r>
                        <a:rPr lang="en-US" sz="2000" dirty="0">
                          <a:effectLst/>
                        </a:rPr>
                        <a:t>Emerging</a:t>
                      </a:r>
                      <a:endParaRPr lang="en-GB" sz="2000" b="1" dirty="0">
                        <a:solidFill>
                          <a:srgbClr val="0292DF"/>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0"/>
                  </a:ext>
                </a:extLst>
              </a:tr>
              <a:tr h="332946">
                <a:tc>
                  <a:txBody>
                    <a:bodyPr/>
                    <a:lstStyle/>
                    <a:p>
                      <a:pPr>
                        <a:lnSpc>
                          <a:spcPct val="107000"/>
                        </a:lnSpc>
                        <a:spcAft>
                          <a:spcPts val="0"/>
                        </a:spcAft>
                      </a:pPr>
                      <a:r>
                        <a:rPr lang="en-US" sz="2000" dirty="0">
                          <a:effectLst/>
                        </a:rPr>
                        <a:t>Capture Fisheries</a:t>
                      </a:r>
                      <a:endParaRPr lang="en-GB" sz="2000" dirty="0">
                        <a:solidFill>
                          <a:srgbClr val="0292DF"/>
                        </a:solidFill>
                        <a:effectLst/>
                        <a:latin typeface="+mn-lt"/>
                        <a:ea typeface="Calibri"/>
                        <a:cs typeface="Times New Roman"/>
                      </a:endParaRPr>
                    </a:p>
                  </a:txBody>
                  <a:tcPr marL="68580" marR="68580" marT="0" marB="0"/>
                </a:tc>
                <a:tc>
                  <a:txBody>
                    <a:bodyPr/>
                    <a:lstStyle/>
                    <a:p>
                      <a:pPr>
                        <a:lnSpc>
                          <a:spcPct val="107000"/>
                        </a:lnSpc>
                        <a:spcAft>
                          <a:spcPts val="0"/>
                        </a:spcAft>
                      </a:pPr>
                      <a:r>
                        <a:rPr lang="en-US" sz="2000" dirty="0">
                          <a:effectLst/>
                        </a:rPr>
                        <a:t>Marine aquaculture</a:t>
                      </a:r>
                      <a:endParaRPr lang="en-GB" sz="2000" b="1" dirty="0">
                        <a:solidFill>
                          <a:srgbClr val="0292DF"/>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1"/>
                  </a:ext>
                </a:extLst>
              </a:tr>
              <a:tr h="681358">
                <a:tc>
                  <a:txBody>
                    <a:bodyPr/>
                    <a:lstStyle/>
                    <a:p>
                      <a:pPr>
                        <a:lnSpc>
                          <a:spcPct val="107000"/>
                        </a:lnSpc>
                        <a:spcAft>
                          <a:spcPts val="0"/>
                        </a:spcAft>
                      </a:pPr>
                      <a:r>
                        <a:rPr lang="en-US" sz="2000" dirty="0">
                          <a:effectLst/>
                        </a:rPr>
                        <a:t>Seafood Processing </a:t>
                      </a:r>
                      <a:endParaRPr lang="en-GB" sz="2000" b="1" dirty="0">
                        <a:solidFill>
                          <a:srgbClr val="0292DF"/>
                        </a:solidFill>
                        <a:effectLst/>
                        <a:latin typeface="+mn-lt"/>
                        <a:ea typeface="Calibri"/>
                        <a:cs typeface="Times New Roman"/>
                      </a:endParaRPr>
                    </a:p>
                  </a:txBody>
                  <a:tcPr marL="68580" marR="68580" marT="0" marB="0"/>
                </a:tc>
                <a:tc>
                  <a:txBody>
                    <a:bodyPr/>
                    <a:lstStyle/>
                    <a:p>
                      <a:pPr>
                        <a:lnSpc>
                          <a:spcPct val="107000"/>
                        </a:lnSpc>
                        <a:spcAft>
                          <a:spcPts val="0"/>
                        </a:spcAft>
                      </a:pPr>
                      <a:r>
                        <a:rPr lang="en-US" sz="2000" dirty="0">
                          <a:effectLst/>
                        </a:rPr>
                        <a:t>Deep-and-ultra-deep water oil and gas</a:t>
                      </a:r>
                      <a:endParaRPr lang="en-GB" sz="2000" b="1" dirty="0">
                        <a:solidFill>
                          <a:srgbClr val="0292DF"/>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2"/>
                  </a:ext>
                </a:extLst>
              </a:tr>
              <a:tr h="332946">
                <a:tc>
                  <a:txBody>
                    <a:bodyPr/>
                    <a:lstStyle/>
                    <a:p>
                      <a:pPr>
                        <a:lnSpc>
                          <a:spcPct val="107000"/>
                        </a:lnSpc>
                        <a:spcAft>
                          <a:spcPts val="0"/>
                        </a:spcAft>
                      </a:pPr>
                      <a:r>
                        <a:rPr lang="en-US" sz="2000" dirty="0">
                          <a:effectLst/>
                        </a:rPr>
                        <a:t>Shipping</a:t>
                      </a:r>
                      <a:endParaRPr lang="en-GB" sz="2000" b="1" dirty="0">
                        <a:solidFill>
                          <a:srgbClr val="0292DF"/>
                        </a:solidFill>
                        <a:effectLst/>
                        <a:latin typeface="+mn-lt"/>
                        <a:ea typeface="Calibri"/>
                        <a:cs typeface="Times New Roman"/>
                      </a:endParaRPr>
                    </a:p>
                  </a:txBody>
                  <a:tcPr marL="68580" marR="68580" marT="0" marB="0"/>
                </a:tc>
                <a:tc>
                  <a:txBody>
                    <a:bodyPr/>
                    <a:lstStyle/>
                    <a:p>
                      <a:pPr>
                        <a:lnSpc>
                          <a:spcPct val="107000"/>
                        </a:lnSpc>
                        <a:spcAft>
                          <a:spcPts val="0"/>
                        </a:spcAft>
                      </a:pPr>
                      <a:r>
                        <a:rPr lang="en-US" sz="2000" dirty="0">
                          <a:effectLst/>
                        </a:rPr>
                        <a:t>Offshore wind energy</a:t>
                      </a:r>
                      <a:endParaRPr lang="en-GB" sz="2000" b="1" dirty="0">
                        <a:solidFill>
                          <a:srgbClr val="0292DF"/>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3"/>
                  </a:ext>
                </a:extLst>
              </a:tr>
              <a:tr h="332946">
                <a:tc>
                  <a:txBody>
                    <a:bodyPr/>
                    <a:lstStyle/>
                    <a:p>
                      <a:pPr>
                        <a:lnSpc>
                          <a:spcPct val="107000"/>
                        </a:lnSpc>
                        <a:spcAft>
                          <a:spcPts val="0"/>
                        </a:spcAft>
                      </a:pPr>
                      <a:r>
                        <a:rPr lang="en-US" sz="2000" dirty="0">
                          <a:effectLst/>
                        </a:rPr>
                        <a:t>Ports</a:t>
                      </a:r>
                      <a:endParaRPr lang="en-GB" sz="2000" b="1" dirty="0">
                        <a:solidFill>
                          <a:srgbClr val="0292DF"/>
                        </a:solidFill>
                        <a:effectLst/>
                        <a:latin typeface="+mn-lt"/>
                        <a:ea typeface="Calibri"/>
                        <a:cs typeface="Times New Roman"/>
                      </a:endParaRPr>
                    </a:p>
                  </a:txBody>
                  <a:tcPr marL="68580" marR="68580" marT="0" marB="0"/>
                </a:tc>
                <a:tc>
                  <a:txBody>
                    <a:bodyPr/>
                    <a:lstStyle/>
                    <a:p>
                      <a:pPr>
                        <a:lnSpc>
                          <a:spcPct val="107000"/>
                        </a:lnSpc>
                        <a:spcAft>
                          <a:spcPts val="0"/>
                        </a:spcAft>
                      </a:pPr>
                      <a:r>
                        <a:rPr lang="en-US" sz="2000" dirty="0">
                          <a:effectLst/>
                        </a:rPr>
                        <a:t>Ocean renewable energy </a:t>
                      </a:r>
                      <a:endParaRPr lang="en-GB" sz="2000" b="1" dirty="0">
                        <a:solidFill>
                          <a:srgbClr val="0292DF"/>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4"/>
                  </a:ext>
                </a:extLst>
              </a:tr>
              <a:tr h="332946">
                <a:tc>
                  <a:txBody>
                    <a:bodyPr/>
                    <a:lstStyle/>
                    <a:p>
                      <a:pPr>
                        <a:lnSpc>
                          <a:spcPct val="107000"/>
                        </a:lnSpc>
                        <a:spcAft>
                          <a:spcPts val="0"/>
                        </a:spcAft>
                      </a:pPr>
                      <a:r>
                        <a:rPr lang="en-US" sz="2000">
                          <a:effectLst/>
                        </a:rPr>
                        <a:t>Shipbuilding and Repair</a:t>
                      </a:r>
                      <a:endParaRPr lang="en-GB" sz="2000" b="1">
                        <a:solidFill>
                          <a:srgbClr val="0292DF"/>
                        </a:solidFill>
                        <a:effectLst/>
                        <a:latin typeface="+mn-lt"/>
                        <a:ea typeface="Calibri"/>
                        <a:cs typeface="Times New Roman"/>
                      </a:endParaRPr>
                    </a:p>
                  </a:txBody>
                  <a:tcPr marL="68580" marR="68580" marT="0" marB="0"/>
                </a:tc>
                <a:tc>
                  <a:txBody>
                    <a:bodyPr/>
                    <a:lstStyle/>
                    <a:p>
                      <a:pPr>
                        <a:lnSpc>
                          <a:spcPct val="107000"/>
                        </a:lnSpc>
                        <a:spcAft>
                          <a:spcPts val="0"/>
                        </a:spcAft>
                      </a:pPr>
                      <a:r>
                        <a:rPr lang="en-US" sz="2000" dirty="0">
                          <a:effectLst/>
                        </a:rPr>
                        <a:t>Marine and seabed mining</a:t>
                      </a:r>
                      <a:endParaRPr lang="en-GB" sz="2000" b="1" dirty="0">
                        <a:solidFill>
                          <a:srgbClr val="0292DF"/>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5"/>
                  </a:ext>
                </a:extLst>
              </a:tr>
              <a:tr h="681358">
                <a:tc>
                  <a:txBody>
                    <a:bodyPr/>
                    <a:lstStyle/>
                    <a:p>
                      <a:pPr>
                        <a:lnSpc>
                          <a:spcPct val="107000"/>
                        </a:lnSpc>
                        <a:spcAft>
                          <a:spcPts val="0"/>
                        </a:spcAft>
                      </a:pPr>
                      <a:r>
                        <a:rPr lang="en-US" sz="2000">
                          <a:effectLst/>
                        </a:rPr>
                        <a:t>Offshore oil and gas (shallow water)</a:t>
                      </a:r>
                      <a:endParaRPr lang="en-GB" sz="2000" b="1">
                        <a:solidFill>
                          <a:srgbClr val="0292DF"/>
                        </a:solidFill>
                        <a:effectLst/>
                        <a:latin typeface="+mn-lt"/>
                        <a:ea typeface="Calibri"/>
                        <a:cs typeface="Times New Roman"/>
                      </a:endParaRPr>
                    </a:p>
                  </a:txBody>
                  <a:tcPr marL="68580" marR="68580" marT="0" marB="0"/>
                </a:tc>
                <a:tc>
                  <a:txBody>
                    <a:bodyPr/>
                    <a:lstStyle/>
                    <a:p>
                      <a:pPr>
                        <a:lnSpc>
                          <a:spcPct val="107000"/>
                        </a:lnSpc>
                        <a:spcAft>
                          <a:spcPts val="0"/>
                        </a:spcAft>
                      </a:pPr>
                      <a:r>
                        <a:rPr lang="en-US" sz="2000" dirty="0">
                          <a:effectLst/>
                        </a:rPr>
                        <a:t>Maritime safety and surveillance </a:t>
                      </a:r>
                      <a:endParaRPr lang="en-GB" sz="2000" b="1" dirty="0">
                        <a:solidFill>
                          <a:srgbClr val="0292DF"/>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6"/>
                  </a:ext>
                </a:extLst>
              </a:tr>
              <a:tr h="681358">
                <a:tc>
                  <a:txBody>
                    <a:bodyPr/>
                    <a:lstStyle/>
                    <a:p>
                      <a:pPr>
                        <a:lnSpc>
                          <a:spcPct val="107000"/>
                        </a:lnSpc>
                        <a:spcAft>
                          <a:spcPts val="0"/>
                        </a:spcAft>
                      </a:pPr>
                      <a:r>
                        <a:rPr lang="en-US" sz="2000">
                          <a:effectLst/>
                        </a:rPr>
                        <a:t>Marine manufacturing and construction</a:t>
                      </a:r>
                      <a:endParaRPr lang="en-GB" sz="2000" b="1">
                        <a:solidFill>
                          <a:srgbClr val="0292DF"/>
                        </a:solidFill>
                        <a:effectLst/>
                        <a:latin typeface="+mn-lt"/>
                        <a:ea typeface="Calibri"/>
                        <a:cs typeface="Times New Roman"/>
                      </a:endParaRPr>
                    </a:p>
                  </a:txBody>
                  <a:tcPr marL="68580" marR="68580" marT="0" marB="0"/>
                </a:tc>
                <a:tc>
                  <a:txBody>
                    <a:bodyPr/>
                    <a:lstStyle/>
                    <a:p>
                      <a:pPr>
                        <a:lnSpc>
                          <a:spcPct val="107000"/>
                        </a:lnSpc>
                        <a:spcAft>
                          <a:spcPts val="0"/>
                        </a:spcAft>
                      </a:pPr>
                      <a:r>
                        <a:rPr lang="en-US" sz="2000" dirty="0">
                          <a:effectLst/>
                        </a:rPr>
                        <a:t>Marine biotechnology</a:t>
                      </a:r>
                      <a:endParaRPr lang="en-GB" sz="2000" b="1" dirty="0">
                        <a:solidFill>
                          <a:srgbClr val="0292DF"/>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7"/>
                  </a:ext>
                </a:extLst>
              </a:tr>
              <a:tr h="681358">
                <a:tc>
                  <a:txBody>
                    <a:bodyPr/>
                    <a:lstStyle/>
                    <a:p>
                      <a:pPr>
                        <a:lnSpc>
                          <a:spcPct val="107000"/>
                        </a:lnSpc>
                        <a:spcAft>
                          <a:spcPts val="0"/>
                        </a:spcAft>
                      </a:pPr>
                      <a:r>
                        <a:rPr lang="en-US" sz="2000" dirty="0">
                          <a:effectLst/>
                        </a:rPr>
                        <a:t>Maritime and coastal tourism </a:t>
                      </a:r>
                      <a:endParaRPr lang="en-GB" sz="2000" b="1" dirty="0">
                        <a:solidFill>
                          <a:srgbClr val="0292DF"/>
                        </a:solidFill>
                        <a:effectLst/>
                        <a:latin typeface="+mn-lt"/>
                        <a:ea typeface="Calibri"/>
                        <a:cs typeface="Times New Roman"/>
                      </a:endParaRPr>
                    </a:p>
                  </a:txBody>
                  <a:tcPr marL="68580" marR="68580" marT="0" marB="0"/>
                </a:tc>
                <a:tc>
                  <a:txBody>
                    <a:bodyPr/>
                    <a:lstStyle/>
                    <a:p>
                      <a:pPr>
                        <a:lnSpc>
                          <a:spcPct val="107000"/>
                        </a:lnSpc>
                        <a:spcAft>
                          <a:spcPts val="0"/>
                        </a:spcAft>
                      </a:pPr>
                      <a:r>
                        <a:rPr lang="en-US" sz="2000" dirty="0">
                          <a:effectLst/>
                        </a:rPr>
                        <a:t>High-tech marine products and services</a:t>
                      </a:r>
                      <a:endParaRPr lang="en-GB" sz="2000" b="1" dirty="0">
                        <a:solidFill>
                          <a:srgbClr val="0292DF"/>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8"/>
                  </a:ext>
                </a:extLst>
              </a:tr>
              <a:tr h="332946">
                <a:tc>
                  <a:txBody>
                    <a:bodyPr/>
                    <a:lstStyle/>
                    <a:p>
                      <a:pPr>
                        <a:lnSpc>
                          <a:spcPct val="107000"/>
                        </a:lnSpc>
                        <a:spcAft>
                          <a:spcPts val="0"/>
                        </a:spcAft>
                      </a:pPr>
                      <a:r>
                        <a:rPr lang="en-US" sz="2000">
                          <a:effectLst/>
                        </a:rPr>
                        <a:t>Marine business services</a:t>
                      </a:r>
                      <a:endParaRPr lang="en-GB" sz="2000" b="1">
                        <a:solidFill>
                          <a:srgbClr val="0292DF"/>
                        </a:solidFill>
                        <a:effectLst/>
                        <a:latin typeface="+mn-lt"/>
                        <a:ea typeface="Calibri"/>
                        <a:cs typeface="Times New Roman"/>
                      </a:endParaRPr>
                    </a:p>
                  </a:txBody>
                  <a:tcPr marL="68580" marR="68580" marT="0" marB="0"/>
                </a:tc>
                <a:tc>
                  <a:txBody>
                    <a:bodyPr/>
                    <a:lstStyle/>
                    <a:p>
                      <a:pPr>
                        <a:lnSpc>
                          <a:spcPct val="107000"/>
                        </a:lnSpc>
                        <a:spcAft>
                          <a:spcPts val="0"/>
                        </a:spcAft>
                      </a:pPr>
                      <a:r>
                        <a:rPr lang="en-US" sz="2000" dirty="0">
                          <a:effectLst/>
                        </a:rPr>
                        <a:t>Other </a:t>
                      </a:r>
                      <a:endParaRPr lang="en-GB" sz="2000" b="1" dirty="0">
                        <a:solidFill>
                          <a:srgbClr val="0292DF"/>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9"/>
                  </a:ext>
                </a:extLst>
              </a:tr>
              <a:tr h="332946">
                <a:tc>
                  <a:txBody>
                    <a:bodyPr/>
                    <a:lstStyle/>
                    <a:p>
                      <a:pPr>
                        <a:lnSpc>
                          <a:spcPct val="107000"/>
                        </a:lnSpc>
                        <a:spcAft>
                          <a:spcPts val="0"/>
                        </a:spcAft>
                      </a:pPr>
                      <a:r>
                        <a:rPr lang="en-US" sz="2000">
                          <a:effectLst/>
                        </a:rPr>
                        <a:t>Marine R&amp;D and education</a:t>
                      </a:r>
                      <a:endParaRPr lang="en-GB" sz="2000">
                        <a:solidFill>
                          <a:srgbClr val="0292DF"/>
                        </a:solidFill>
                        <a:effectLst/>
                        <a:latin typeface="+mn-lt"/>
                        <a:ea typeface="Calibri"/>
                        <a:cs typeface="Times New Roman"/>
                      </a:endParaRPr>
                    </a:p>
                  </a:txBody>
                  <a:tcPr marL="68580" marR="68580" marT="0" marB="0"/>
                </a:tc>
                <a:tc>
                  <a:txBody>
                    <a:bodyPr/>
                    <a:lstStyle/>
                    <a:p>
                      <a:pPr>
                        <a:lnSpc>
                          <a:spcPct val="107000"/>
                        </a:lnSpc>
                        <a:spcAft>
                          <a:spcPts val="0"/>
                        </a:spcAft>
                      </a:pPr>
                      <a:r>
                        <a:rPr lang="en-US" sz="2000">
                          <a:effectLst/>
                        </a:rPr>
                        <a:t> </a:t>
                      </a:r>
                      <a:endParaRPr lang="en-GB" sz="2000">
                        <a:solidFill>
                          <a:srgbClr val="0292DF"/>
                        </a:solidFill>
                        <a:effectLst/>
                        <a:latin typeface="+mn-lt"/>
                        <a:ea typeface="Calibri"/>
                        <a:cs typeface="Times New Roman"/>
                      </a:endParaRPr>
                    </a:p>
                  </a:txBody>
                  <a:tcPr marL="68580" marR="68580" marT="0" marB="0"/>
                </a:tc>
                <a:extLst>
                  <a:ext uri="{0D108BD9-81ED-4DB2-BD59-A6C34878D82A}">
                    <a16:rowId xmlns:a16="http://schemas.microsoft.com/office/drawing/2014/main" xmlns="" val="10010"/>
                  </a:ext>
                </a:extLst>
              </a:tr>
              <a:tr h="332946">
                <a:tc>
                  <a:txBody>
                    <a:bodyPr/>
                    <a:lstStyle/>
                    <a:p>
                      <a:pPr>
                        <a:lnSpc>
                          <a:spcPct val="107000"/>
                        </a:lnSpc>
                        <a:spcAft>
                          <a:spcPts val="0"/>
                        </a:spcAft>
                      </a:pPr>
                      <a:r>
                        <a:rPr lang="en-US" sz="2000">
                          <a:effectLst/>
                        </a:rPr>
                        <a:t>Dredging </a:t>
                      </a:r>
                      <a:endParaRPr lang="en-GB" sz="2000">
                        <a:solidFill>
                          <a:srgbClr val="0292DF"/>
                        </a:solidFill>
                        <a:effectLst/>
                        <a:latin typeface="+mn-lt"/>
                        <a:ea typeface="Calibri"/>
                        <a:cs typeface="Times New Roman"/>
                      </a:endParaRPr>
                    </a:p>
                  </a:txBody>
                  <a:tcPr marL="68580" marR="68580" marT="0" marB="0"/>
                </a:tc>
                <a:tc>
                  <a:txBody>
                    <a:bodyPr/>
                    <a:lstStyle/>
                    <a:p>
                      <a:pPr>
                        <a:lnSpc>
                          <a:spcPct val="107000"/>
                        </a:lnSpc>
                        <a:spcAft>
                          <a:spcPts val="0"/>
                        </a:spcAft>
                      </a:pPr>
                      <a:r>
                        <a:rPr lang="en-US" sz="2000" dirty="0">
                          <a:effectLst/>
                        </a:rPr>
                        <a:t> </a:t>
                      </a:r>
                      <a:endParaRPr lang="en-GB" sz="2000" dirty="0">
                        <a:solidFill>
                          <a:srgbClr val="0292DF"/>
                        </a:solidFill>
                        <a:effectLst/>
                        <a:latin typeface="+mn-lt"/>
                        <a:ea typeface="Calibri"/>
                        <a:cs typeface="Times New Roman"/>
                      </a:endParaRPr>
                    </a:p>
                  </a:txBody>
                  <a:tcPr marL="68580" marR="68580" marT="0" marB="0"/>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59962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xmlns="" id="{587D26DA-9773-4A0E-B213-DDF20A1F1F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CE0AC6B7-C3B0-4A0E-8A97-EC8151FCCF0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293355" y="643466"/>
            <a:ext cx="9605290" cy="5571067"/>
          </a:xfrm>
          <a:prstGeom prst="rect">
            <a:avLst/>
          </a:prstGeom>
          <a:noFill/>
        </p:spPr>
      </p:pic>
      <p:sp>
        <p:nvSpPr>
          <p:cNvPr id="3" name="Rectangle 2">
            <a:extLst>
              <a:ext uri="{FF2B5EF4-FFF2-40B4-BE49-F238E27FC236}">
                <a16:creationId xmlns:a16="http://schemas.microsoft.com/office/drawing/2014/main" xmlns="" id="{836E1383-E313-4E93-B661-8F020D45C493}"/>
              </a:ext>
            </a:extLst>
          </p:cNvPr>
          <p:cNvSpPr/>
          <p:nvPr/>
        </p:nvSpPr>
        <p:spPr>
          <a:xfrm>
            <a:off x="3628088" y="6351600"/>
            <a:ext cx="3416513" cy="369332"/>
          </a:xfrm>
          <a:prstGeom prst="rect">
            <a:avLst/>
          </a:prstGeom>
        </p:spPr>
        <p:txBody>
          <a:bodyPr wrap="none">
            <a:spAutoFit/>
          </a:bodyPr>
          <a:lstStyle/>
          <a:p>
            <a:pPr algn="ctr">
              <a:spcAft>
                <a:spcPts val="0"/>
              </a:spcAft>
            </a:pPr>
            <a:r>
              <a:rPr lang="en-GB" dirty="0">
                <a:latin typeface="Cambria" panose="02040503050406030204" pitchFamily="18" charset="0"/>
                <a:ea typeface="Calibri" panose="020F0502020204030204" pitchFamily="34" charset="0"/>
                <a:cs typeface="Times New Roman" panose="02020603050405020304" pitchFamily="18" charset="0"/>
              </a:rPr>
              <a:t>Source: Author’ own compilation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861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D651B61-325E-4E73-8445-38B0DE8AAA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B42E5253-D3AC-4AC2-B766-8B34F13C2F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10AE8D57-436A-4073-9A75-15BB5949F8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E2852671-8EB6-4EAF-8AF8-65CF3FD66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xmlns="" id="{F7207B7B-5C57-458C-BE38-95D2CD765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xmlns="" id="{3364CEFD-2CA0-415D-9CC9-01DC1654A809}"/>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THE PILLARS OF BLUE ECONOMY</a:t>
            </a:r>
          </a:p>
        </p:txBody>
      </p:sp>
      <p:sp>
        <p:nvSpPr>
          <p:cNvPr id="21" name="Rectangle 20">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xmlns="" id="{81A8185D-A712-42A2-A657-0C8C256AB2FA}"/>
              </a:ext>
            </a:extLst>
          </p:cNvPr>
          <p:cNvPicPr>
            <a:picLocks noChangeAspect="1"/>
          </p:cNvPicPr>
          <p:nvPr/>
        </p:nvPicPr>
        <p:blipFill>
          <a:blip r:embed="rId2"/>
          <a:stretch>
            <a:fillRect/>
          </a:stretch>
        </p:blipFill>
        <p:spPr>
          <a:xfrm>
            <a:off x="643465" y="434087"/>
            <a:ext cx="6644032" cy="5814313"/>
          </a:xfrm>
          <a:prstGeom prst="rect">
            <a:avLst/>
          </a:prstGeom>
        </p:spPr>
      </p:pic>
    </p:spTree>
    <p:extLst>
      <p:ext uri="{BB962C8B-B14F-4D97-AF65-F5344CB8AC3E}">
        <p14:creationId xmlns:p14="http://schemas.microsoft.com/office/powerpoint/2010/main" val="18201289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448728E-2EDF-4F60-A97C-C0F08E06DB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xmlns="" id="{78CBB40F-4E03-45AE-9020-C27B0AE7F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A9F7CCD1-513F-4B7A-9497-7AA9144DB3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EE26376-8DE0-4C5D-8B7F-C0CF06BBD9F8}"/>
              </a:ext>
            </a:extLst>
          </p:cNvPr>
          <p:cNvSpPr>
            <a:spLocks noGrp="1"/>
          </p:cNvSpPr>
          <p:nvPr>
            <p:ph type="title"/>
          </p:nvPr>
        </p:nvSpPr>
        <p:spPr>
          <a:xfrm>
            <a:off x="746228" y="1037967"/>
            <a:ext cx="3054091" cy="4709131"/>
          </a:xfrm>
        </p:spPr>
        <p:txBody>
          <a:bodyPr vert="horz" lIns="91440" tIns="45720" rIns="91440" bIns="45720" rtlCol="0" anchor="ctr">
            <a:normAutofit/>
          </a:bodyPr>
          <a:lstStyle/>
          <a:p>
            <a:r>
              <a:rPr lang="en-US">
                <a:solidFill>
                  <a:schemeClr val="bg1">
                    <a:lumMod val="85000"/>
                    <a:lumOff val="15000"/>
                  </a:schemeClr>
                </a:solidFill>
              </a:rPr>
              <a:t>TABLE OF CONTENTS</a:t>
            </a:r>
          </a:p>
        </p:txBody>
      </p:sp>
      <p:sp>
        <p:nvSpPr>
          <p:cNvPr id="32" name="Rectangle 31">
            <a:extLst>
              <a:ext uri="{FF2B5EF4-FFF2-40B4-BE49-F238E27FC236}">
                <a16:creationId xmlns:a16="http://schemas.microsoft.com/office/drawing/2014/main" xmlns="" id="{2987D6F4-EC95-4EF1-A8AD-4B70386CEE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xmlns="" id="{F5F792DF-9D0A-4DB6-9A9E-7312F5A7E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9" name="Content Placeholder 3">
            <a:extLst>
              <a:ext uri="{FF2B5EF4-FFF2-40B4-BE49-F238E27FC236}">
                <a16:creationId xmlns:a16="http://schemas.microsoft.com/office/drawing/2014/main" xmlns="" id="{F9180ABF-5FDC-45BF-8CF4-086FC2BAA63D}"/>
              </a:ext>
            </a:extLst>
          </p:cNvPr>
          <p:cNvGraphicFramePr>
            <a:graphicFrameLocks noGrp="1"/>
          </p:cNvGraphicFramePr>
          <p:nvPr>
            <p:ph sz="half" idx="1"/>
            <p:extLst>
              <p:ext uri="{D42A27DB-BD31-4B8C-83A1-F6EECF244321}">
                <p14:modId xmlns:p14="http://schemas.microsoft.com/office/powerpoint/2010/main" val="462834329"/>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33222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DCF4EB5C-ED25-4675-8255-2F5B12CFF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9514EC6E-A557-42A2-BCDC-3ABFFC5E5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905482C9-EB42-4BFE-95BF-7FD661F07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xmlns="" id="{7539E646-A625-4A26-86ED-BD90EDD329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xmlns="" id="{8E019540-1104-4B12-9F83-45F586741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8B46A4A7-BCE1-4B57-A0DD-1CE4080A61DD}"/>
              </a:ext>
            </a:extLst>
          </p:cNvPr>
          <p:cNvSpPr>
            <a:spLocks noGrp="1"/>
          </p:cNvSpPr>
          <p:nvPr>
            <p:ph type="title"/>
          </p:nvPr>
        </p:nvSpPr>
        <p:spPr>
          <a:xfrm>
            <a:off x="4857404" y="1577340"/>
            <a:ext cx="6228950" cy="3703320"/>
          </a:xfrm>
        </p:spPr>
        <p:txBody>
          <a:bodyPr vert="horz" lIns="91440" tIns="45720" rIns="91440" bIns="45720" rtlCol="0" anchor="ctr">
            <a:normAutofit/>
          </a:bodyPr>
          <a:lstStyle/>
          <a:p>
            <a:r>
              <a:rPr lang="en-US" sz="6100" dirty="0">
                <a:solidFill>
                  <a:srgbClr val="FFFFFF">
                    <a:alpha val="90000"/>
                  </a:srgbClr>
                </a:solidFill>
              </a:rPr>
              <a:t>BLUE ECONOMY</a:t>
            </a:r>
            <a:br>
              <a:rPr lang="en-US" sz="6100" dirty="0">
                <a:solidFill>
                  <a:srgbClr val="FFFFFF">
                    <a:alpha val="90000"/>
                  </a:srgbClr>
                </a:solidFill>
              </a:rPr>
            </a:br>
            <a:r>
              <a:rPr lang="en-US" sz="6100" dirty="0">
                <a:solidFill>
                  <a:srgbClr val="FFFFFF">
                    <a:alpha val="90000"/>
                  </a:srgbClr>
                </a:solidFill>
              </a:rPr>
              <a:t>IN MAURITIUS</a:t>
            </a:r>
          </a:p>
        </p:txBody>
      </p:sp>
      <p:sp>
        <p:nvSpPr>
          <p:cNvPr id="36" name="Rectangle 35">
            <a:extLst>
              <a:ext uri="{FF2B5EF4-FFF2-40B4-BE49-F238E27FC236}">
                <a16:creationId xmlns:a16="http://schemas.microsoft.com/office/drawing/2014/main" xmlns="" id="{11D976D6-8C98-48CC-8C34-0468F3167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13938" y="3383280"/>
            <a:ext cx="228600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xmlns="" id="{3580CFD6-E44A-486A-9E73-D8D948F78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88596" y="3383280"/>
            <a:ext cx="3703320" cy="9144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049068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20D8B1-A5C1-4EF0-9C24-74B274E25A61}"/>
              </a:ext>
            </a:extLst>
          </p:cNvPr>
          <p:cNvSpPr>
            <a:spLocks noGrp="1"/>
          </p:cNvSpPr>
          <p:nvPr>
            <p:ph idx="1"/>
          </p:nvPr>
        </p:nvSpPr>
        <p:spPr>
          <a:xfrm>
            <a:off x="395416" y="444843"/>
            <a:ext cx="11504141" cy="6289589"/>
          </a:xfrm>
        </p:spPr>
        <p:txBody>
          <a:bodyPr>
            <a:normAutofit fontScale="92500" lnSpcReduction="10000"/>
          </a:bodyPr>
          <a:lstStyle/>
          <a:p>
            <a:pPr algn="just"/>
            <a:r>
              <a:rPr lang="en-GB" sz="2800" dirty="0">
                <a:solidFill>
                  <a:schemeClr val="tx1"/>
                </a:solidFill>
              </a:rPr>
              <a:t>Mauritius is very active in the implementation of Ocean Economy since 2014.  </a:t>
            </a:r>
          </a:p>
          <a:p>
            <a:pPr algn="just"/>
            <a:r>
              <a:rPr lang="en-US" sz="2800" dirty="0">
                <a:solidFill>
                  <a:schemeClr val="tx1"/>
                </a:solidFill>
                <a:effectLst/>
              </a:rPr>
              <a:t>Mauritius has an Exclusive Economic Zone of 2.3 million square Kilometres. The Ocean Economy represents over 10.5 % of the national GDP of Mauritius. It provides  direct employment estimated over 20,000 excluding coastal tourism.  Three established sectors: coastal tourism, seaport related activities and fishing and seafood- contribute to 90% of the GDP contribution for the Ocean Economy.</a:t>
            </a:r>
          </a:p>
          <a:p>
            <a:pPr algn="just"/>
            <a:r>
              <a:rPr lang="en-US" sz="2800" dirty="0">
                <a:solidFill>
                  <a:schemeClr val="tx1"/>
                </a:solidFill>
                <a:effectLst/>
              </a:rPr>
              <a:t>The Government ambitions to double the contribution of the Ocean Economy to GDP with a strategy geared towards Consolidation of established sector; Fostering the development of emerging sectors (Fishing and seafood; Aquaculture; Maritime services; Marine commerce) and Nurturing nascent sectors (Coastal tourism; Seaport related activities; Marine biotechnology; Offshore oil and gas; Marine renewable energy)</a:t>
            </a:r>
          </a:p>
          <a:p>
            <a:pPr algn="just"/>
            <a:r>
              <a:rPr lang="en-US" sz="2800" dirty="0">
                <a:solidFill>
                  <a:schemeClr val="tx1"/>
                </a:solidFill>
              </a:rPr>
              <a:t>Key Investment opportunities for the ocean economy includes:  Fishing, seafood processing &amp; aquaculture; Seabed exploration for hydrocarbons and minerals; Marine Services; Ocean Knowledge; Deep Ocean Water Applications (DOWA)</a:t>
            </a:r>
            <a:endParaRPr lang="en-US" sz="2800" dirty="0">
              <a:solidFill>
                <a:schemeClr val="tx1"/>
              </a:solidFill>
              <a:effectLst/>
            </a:endParaRPr>
          </a:p>
        </p:txBody>
      </p:sp>
      <p:pic>
        <p:nvPicPr>
          <p:cNvPr id="4" name="Picture 6" descr="Image result for mauritius flag with flagpole">
            <a:extLst>
              <a:ext uri="{FF2B5EF4-FFF2-40B4-BE49-F238E27FC236}">
                <a16:creationId xmlns:a16="http://schemas.microsoft.com/office/drawing/2014/main" xmlns="" id="{C563CFCC-A1A3-4012-BE13-55C5A4905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61" y="0"/>
            <a:ext cx="1787691"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896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8D0DA-00AF-4C80-9D25-F50DB47DE7A3}"/>
              </a:ext>
            </a:extLst>
          </p:cNvPr>
          <p:cNvSpPr>
            <a:spLocks noGrp="1"/>
          </p:cNvSpPr>
          <p:nvPr>
            <p:ph type="title"/>
          </p:nvPr>
        </p:nvSpPr>
        <p:spPr>
          <a:xfrm>
            <a:off x="906762" y="407773"/>
            <a:ext cx="10758016" cy="970450"/>
          </a:xfrm>
        </p:spPr>
        <p:txBody>
          <a:bodyPr>
            <a:noAutofit/>
          </a:bodyPr>
          <a:lstStyle/>
          <a:p>
            <a:pPr algn="ctr"/>
            <a:r>
              <a:rPr lang="en-GB" sz="2800" b="1" dirty="0">
                <a:solidFill>
                  <a:schemeClr val="tx1"/>
                </a:solidFill>
              </a:rPr>
              <a:t>The structure of ocean-related industries in Mauritius as reflected in its medium term strategy</a:t>
            </a:r>
          </a:p>
        </p:txBody>
      </p:sp>
      <p:sp>
        <p:nvSpPr>
          <p:cNvPr id="5" name="Oval 4">
            <a:extLst>
              <a:ext uri="{FF2B5EF4-FFF2-40B4-BE49-F238E27FC236}">
                <a16:creationId xmlns:a16="http://schemas.microsoft.com/office/drawing/2014/main" xmlns="" id="{FB16250F-253E-4595-943F-D8DF171DE5EB}"/>
              </a:ext>
            </a:extLst>
          </p:cNvPr>
          <p:cNvSpPr/>
          <p:nvPr/>
        </p:nvSpPr>
        <p:spPr>
          <a:xfrm>
            <a:off x="531339" y="1434273"/>
            <a:ext cx="7475839" cy="539328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xmlns="" id="{A30FBF9C-F897-4438-BEA6-B2F9B619A376}"/>
              </a:ext>
            </a:extLst>
          </p:cNvPr>
          <p:cNvSpPr txBox="1"/>
          <p:nvPr/>
        </p:nvSpPr>
        <p:spPr>
          <a:xfrm>
            <a:off x="2294537" y="1930310"/>
            <a:ext cx="5560540" cy="4401205"/>
          </a:xfrm>
          <a:prstGeom prst="rect">
            <a:avLst/>
          </a:prstGeom>
          <a:noFill/>
        </p:spPr>
        <p:txBody>
          <a:bodyPr wrap="square" rtlCol="0">
            <a:spAutoFit/>
          </a:bodyPr>
          <a:lstStyle/>
          <a:p>
            <a:pPr marL="342900" indent="-342900">
              <a:buFont typeface="+mj-lt"/>
              <a:buAutoNum type="arabicPeriod"/>
            </a:pPr>
            <a:r>
              <a:rPr lang="en-US" sz="2000" b="1" dirty="0"/>
              <a:t>Established industries/sectors:</a:t>
            </a:r>
          </a:p>
          <a:p>
            <a:pPr marL="800100" lvl="1" indent="-342900">
              <a:buFont typeface="Arial" panose="020B0604020202020204" pitchFamily="34" charset="0"/>
              <a:buChar char="•"/>
            </a:pPr>
            <a:r>
              <a:rPr lang="en-US" sz="2000" b="1" dirty="0"/>
              <a:t>Coastal tourism</a:t>
            </a:r>
          </a:p>
          <a:p>
            <a:pPr marL="800100" lvl="1" indent="-342900">
              <a:buFont typeface="Arial" panose="020B0604020202020204" pitchFamily="34" charset="0"/>
              <a:buChar char="•"/>
            </a:pPr>
            <a:r>
              <a:rPr lang="en-US" sz="2000" b="1" dirty="0"/>
              <a:t>Seaport related activities</a:t>
            </a:r>
          </a:p>
          <a:p>
            <a:pPr marL="800100" lvl="1" indent="-342900">
              <a:buFont typeface="Arial" panose="020B0604020202020204" pitchFamily="34" charset="0"/>
              <a:buChar char="•"/>
            </a:pPr>
            <a:r>
              <a:rPr lang="en-US" sz="2000" b="1" dirty="0"/>
              <a:t>Fishing and seafood</a:t>
            </a:r>
          </a:p>
          <a:p>
            <a:pPr marL="342900" indent="-342900">
              <a:buFont typeface="+mj-lt"/>
              <a:buAutoNum type="arabicPeriod"/>
            </a:pPr>
            <a:r>
              <a:rPr lang="en-US" sz="2000" b="1" dirty="0"/>
              <a:t>Emerging industries/sectors:</a:t>
            </a:r>
          </a:p>
          <a:p>
            <a:pPr marL="742950" lvl="1" indent="-285750">
              <a:buFont typeface="Arial" panose="020B0604020202020204" pitchFamily="34" charset="0"/>
              <a:buChar char="•"/>
            </a:pPr>
            <a:r>
              <a:rPr lang="en-US" sz="2000" b="1" dirty="0"/>
              <a:t>Aquaculture</a:t>
            </a:r>
          </a:p>
          <a:p>
            <a:pPr marL="742950" lvl="1" indent="-285750">
              <a:buFont typeface="Arial" panose="020B0604020202020204" pitchFamily="34" charset="0"/>
              <a:buChar char="•"/>
            </a:pPr>
            <a:r>
              <a:rPr lang="en-US" sz="2000" b="1" dirty="0"/>
              <a:t>Maritime services</a:t>
            </a:r>
          </a:p>
          <a:p>
            <a:pPr marL="742950" lvl="1" indent="-285750">
              <a:buFont typeface="Arial" panose="020B0604020202020204" pitchFamily="34" charset="0"/>
              <a:buChar char="•"/>
            </a:pPr>
            <a:r>
              <a:rPr lang="en-US" sz="2000" b="1" dirty="0"/>
              <a:t>Marine commerce</a:t>
            </a:r>
          </a:p>
          <a:p>
            <a:pPr marL="342900" indent="-342900">
              <a:buFont typeface="+mj-lt"/>
              <a:buAutoNum type="arabicPeriod"/>
            </a:pPr>
            <a:r>
              <a:rPr lang="en-US" sz="2000" b="1" dirty="0"/>
              <a:t>Nurturing nascent/emerging industries/ sectors.</a:t>
            </a:r>
          </a:p>
          <a:p>
            <a:pPr marL="742950" lvl="1" indent="-285750">
              <a:buFont typeface="Arial" panose="020B0604020202020204" pitchFamily="34" charset="0"/>
              <a:buChar char="•"/>
            </a:pPr>
            <a:r>
              <a:rPr lang="en-US" sz="2000" b="1" dirty="0"/>
              <a:t>Marine biotechnology</a:t>
            </a:r>
          </a:p>
          <a:p>
            <a:pPr marL="742950" lvl="1" indent="-285750">
              <a:buFont typeface="Arial" panose="020B0604020202020204" pitchFamily="34" charset="0"/>
              <a:buChar char="•"/>
            </a:pPr>
            <a:r>
              <a:rPr lang="en-US" sz="2000" b="1" dirty="0"/>
              <a:t>Offshore oil and gas</a:t>
            </a:r>
          </a:p>
          <a:p>
            <a:pPr marL="742950" lvl="1" indent="-285750">
              <a:buFont typeface="Arial" panose="020B0604020202020204" pitchFamily="34" charset="0"/>
              <a:buChar char="•"/>
            </a:pPr>
            <a:r>
              <a:rPr lang="en-US" sz="2000" b="1" dirty="0"/>
              <a:t>Marine renewable energy</a:t>
            </a:r>
          </a:p>
          <a:p>
            <a:endParaRPr lang="en-GB" b="1" dirty="0"/>
          </a:p>
        </p:txBody>
      </p:sp>
      <p:sp>
        <p:nvSpPr>
          <p:cNvPr id="7" name="Rectangle: Rounded Corners 6">
            <a:extLst>
              <a:ext uri="{FF2B5EF4-FFF2-40B4-BE49-F238E27FC236}">
                <a16:creationId xmlns:a16="http://schemas.microsoft.com/office/drawing/2014/main" xmlns="" id="{179850AD-9702-40BC-82A8-302572E9CDFE}"/>
              </a:ext>
            </a:extLst>
          </p:cNvPr>
          <p:cNvSpPr/>
          <p:nvPr/>
        </p:nvSpPr>
        <p:spPr>
          <a:xfrm>
            <a:off x="8550875" y="2119628"/>
            <a:ext cx="3286897" cy="371276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a:t>The Roadmap (2013)  sets a target of doubling the OE’s share of GDP over a 12-year time horizon (2013–2025), creating some 35,000 jobs in the process. </a:t>
            </a:r>
          </a:p>
          <a:p>
            <a:pPr algn="ctr"/>
            <a:r>
              <a:rPr lang="en-US" b="1" dirty="0"/>
              <a:t>At present, the contribution of Ocean Economy to GDP is  10.5 % and direct employment contribution is 20,000</a:t>
            </a:r>
            <a:endParaRPr lang="en-GB" b="1" dirty="0"/>
          </a:p>
        </p:txBody>
      </p:sp>
      <p:pic>
        <p:nvPicPr>
          <p:cNvPr id="8" name="Picture 6" descr="Image result for mauritius flag with flagpole">
            <a:extLst>
              <a:ext uri="{FF2B5EF4-FFF2-40B4-BE49-F238E27FC236}">
                <a16:creationId xmlns:a16="http://schemas.microsoft.com/office/drawing/2014/main" xmlns="" id="{20898A5E-4284-4932-8308-8AB16BAF02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61" y="0"/>
            <a:ext cx="1787691"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83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F8E3A2A-CA07-4378-BDB7-BAB9A060028D}"/>
              </a:ext>
            </a:extLst>
          </p:cNvPr>
          <p:cNvSpPr>
            <a:spLocks noGrp="1"/>
          </p:cNvSpPr>
          <p:nvPr>
            <p:ph type="body" idx="4294967295"/>
          </p:nvPr>
        </p:nvSpPr>
        <p:spPr>
          <a:xfrm>
            <a:off x="327546" y="146049"/>
            <a:ext cx="11864454" cy="6978081"/>
          </a:xfrm>
        </p:spPr>
        <p:txBody>
          <a:bodyPr>
            <a:normAutofit fontScale="70000" lnSpcReduction="20000"/>
          </a:bodyPr>
          <a:lstStyle/>
          <a:p>
            <a:pPr marL="0" indent="0" algn="ctr">
              <a:buNone/>
            </a:pPr>
            <a:r>
              <a:rPr lang="en-US" sz="5800" b="1" dirty="0"/>
              <a:t>MAURITIUS</a:t>
            </a:r>
            <a:endParaRPr lang="en-GB" sz="5800" b="1" dirty="0"/>
          </a:p>
          <a:p>
            <a:pPr marL="324000" lvl="1" indent="0">
              <a:buNone/>
            </a:pPr>
            <a:r>
              <a:rPr lang="en-GB" sz="2600" dirty="0">
                <a:solidFill>
                  <a:schemeClr val="tx1"/>
                </a:solidFill>
              </a:rPr>
              <a:t>  Key Investment opportunities for the ocean economy includes:</a:t>
            </a:r>
          </a:p>
          <a:p>
            <a:pPr marL="324000" lvl="1" indent="0">
              <a:buNone/>
            </a:pPr>
            <a:r>
              <a:rPr lang="en-GB" sz="2600" dirty="0">
                <a:solidFill>
                  <a:schemeClr val="tx1"/>
                </a:solidFill>
              </a:rPr>
              <a:t>i)	Fishing, seafood processing &amp; aquaculture </a:t>
            </a:r>
          </a:p>
          <a:p>
            <a:pPr marL="324000" lvl="1" indent="0">
              <a:buNone/>
            </a:pPr>
            <a:r>
              <a:rPr lang="en-GB" sz="2600" dirty="0">
                <a:solidFill>
                  <a:schemeClr val="tx1"/>
                </a:solidFill>
              </a:rPr>
              <a:t>ii)	Seabed exploration for hydrocarbons and minerals</a:t>
            </a:r>
          </a:p>
          <a:p>
            <a:pPr marL="324000" lvl="1" indent="0">
              <a:buNone/>
            </a:pPr>
            <a:r>
              <a:rPr lang="en-GB" sz="2600" dirty="0">
                <a:solidFill>
                  <a:schemeClr val="tx1"/>
                </a:solidFill>
              </a:rPr>
              <a:t>iii)	Marine Services</a:t>
            </a:r>
          </a:p>
          <a:p>
            <a:pPr marL="895500" lvl="1" indent="-571500">
              <a:buAutoNum type="romanLcParenR" startAt="4"/>
            </a:pPr>
            <a:r>
              <a:rPr lang="en-GB" sz="2600" dirty="0">
                <a:solidFill>
                  <a:schemeClr val="tx1"/>
                </a:solidFill>
              </a:rPr>
              <a:t>Ocean Knowledge</a:t>
            </a:r>
          </a:p>
          <a:p>
            <a:pPr marL="895500" lvl="1" indent="-571500">
              <a:buAutoNum type="romanLcParenR" startAt="4"/>
            </a:pPr>
            <a:r>
              <a:rPr lang="en-GB" sz="2600" dirty="0">
                <a:solidFill>
                  <a:schemeClr val="tx1"/>
                </a:solidFill>
              </a:rPr>
              <a:t>Deep Ocean Water Applications (DOWA)</a:t>
            </a:r>
          </a:p>
          <a:p>
            <a:pPr lvl="1"/>
            <a:endParaRPr lang="en-GB" sz="2600" dirty="0">
              <a:solidFill>
                <a:schemeClr val="tx1"/>
              </a:solidFill>
            </a:endParaRPr>
          </a:p>
          <a:p>
            <a:pPr marL="0" indent="0" algn="l">
              <a:spcAft>
                <a:spcPts val="1000"/>
              </a:spcAft>
              <a:buNone/>
            </a:pPr>
            <a:r>
              <a:rPr lang="en-US" sz="2100" dirty="0">
                <a:solidFill>
                  <a:schemeClr val="tx1"/>
                </a:solidFill>
                <a:ea typeface="Calibri" panose="020F0502020204030204" pitchFamily="34" charset="0"/>
                <a:cs typeface="Times New Roman" panose="02020603050405020304" pitchFamily="18" charset="0"/>
              </a:rPr>
              <a:t>The Budget of the Ministry of Finance and Economic Development </a:t>
            </a:r>
            <a:r>
              <a:rPr lang="en-US" sz="2100" b="1" u="sng" dirty="0">
                <a:solidFill>
                  <a:schemeClr val="tx1"/>
                </a:solidFill>
                <a:ea typeface="Calibri" panose="020F0502020204030204" pitchFamily="34" charset="0"/>
                <a:cs typeface="Times New Roman" panose="02020603050405020304" pitchFamily="18" charset="0"/>
              </a:rPr>
              <a:t>2018-19</a:t>
            </a:r>
            <a:r>
              <a:rPr lang="en-US" sz="2100" dirty="0">
                <a:solidFill>
                  <a:schemeClr val="tx1"/>
                </a:solidFill>
                <a:ea typeface="Calibri" panose="020F0502020204030204" pitchFamily="34" charset="0"/>
                <a:cs typeface="Times New Roman" panose="02020603050405020304" pitchFamily="18" charset="0"/>
              </a:rPr>
              <a:t> (pp. 16-17) emphasizes the Blue Economy of Mauritius as the next venue for the import substitution in strategy and the export growth in the medium and long term by fully tapping the economic possibilities of oceans. </a:t>
            </a:r>
          </a:p>
          <a:p>
            <a:pPr marL="342900" indent="-342900" algn="l">
              <a:buFont typeface="+mj-lt"/>
              <a:buAutoNum type="arabicPeriod"/>
            </a:pPr>
            <a:r>
              <a:rPr lang="en-US" sz="2100" dirty="0">
                <a:solidFill>
                  <a:schemeClr val="tx1"/>
                </a:solidFill>
              </a:rPr>
              <a:t>setting up an Ocean Economy Unit with the responsibility of preparing   a National Ocean Policy Paper;</a:t>
            </a:r>
            <a:endParaRPr lang="en-GB" sz="2100" dirty="0">
              <a:solidFill>
                <a:schemeClr val="tx1"/>
              </a:solidFill>
            </a:endParaRPr>
          </a:p>
          <a:p>
            <a:pPr marL="342900" indent="-342900" algn="l">
              <a:buFont typeface="+mj-lt"/>
              <a:buAutoNum type="arabicPeriod"/>
            </a:pPr>
            <a:r>
              <a:rPr lang="en-US" sz="2100" dirty="0">
                <a:solidFill>
                  <a:schemeClr val="tx1"/>
                </a:solidFill>
              </a:rPr>
              <a:t>boost up research capacity on the ocean economy; Merge the Mauritius Oceanography Institute and the Albion Fisheries Research Centre into one single institution;</a:t>
            </a:r>
            <a:endParaRPr lang="en-GB" sz="2100" dirty="0">
              <a:solidFill>
                <a:schemeClr val="tx1"/>
              </a:solidFill>
            </a:endParaRPr>
          </a:p>
          <a:p>
            <a:pPr marL="342900" indent="-342900" algn="l">
              <a:buFont typeface="+mj-lt"/>
              <a:buAutoNum type="arabicPeriod"/>
            </a:pPr>
            <a:r>
              <a:rPr lang="en-US" sz="2100" dirty="0">
                <a:solidFill>
                  <a:schemeClr val="tx1"/>
                </a:solidFill>
              </a:rPr>
              <a:t>An Ocean Observatory e-platform to support the Marine Spatial Planning Initiative of Mauritius;</a:t>
            </a:r>
            <a:endParaRPr lang="en-GB" sz="2100" dirty="0">
              <a:solidFill>
                <a:schemeClr val="tx1"/>
              </a:solidFill>
            </a:endParaRPr>
          </a:p>
          <a:p>
            <a:pPr marL="342900" indent="-342900" algn="l">
              <a:buFont typeface="+mj-lt"/>
              <a:buAutoNum type="arabicPeriod"/>
            </a:pPr>
            <a:r>
              <a:rPr lang="en-US" sz="2100" dirty="0">
                <a:solidFill>
                  <a:schemeClr val="tx1"/>
                </a:solidFill>
              </a:rPr>
              <a:t>A geotechnical study will be conducted in the extended continental shelf management area of the Mascarene region to explore its potential;</a:t>
            </a:r>
            <a:endParaRPr lang="en-GB" sz="2100" dirty="0">
              <a:solidFill>
                <a:schemeClr val="tx1"/>
              </a:solidFill>
            </a:endParaRPr>
          </a:p>
          <a:p>
            <a:pPr marL="342900" indent="-342900" algn="l">
              <a:buFont typeface="+mj-lt"/>
              <a:buAutoNum type="arabicPeriod"/>
            </a:pPr>
            <a:r>
              <a:rPr lang="en-US" sz="2100" dirty="0">
                <a:solidFill>
                  <a:schemeClr val="tx1"/>
                </a:solidFill>
              </a:rPr>
              <a:t>A Group Life Insurance Scheme for registered fishermen to cover any accidents and losses at sea;</a:t>
            </a:r>
            <a:endParaRPr lang="en-GB" sz="2100" dirty="0">
              <a:solidFill>
                <a:schemeClr val="tx1"/>
              </a:solidFill>
            </a:endParaRPr>
          </a:p>
          <a:p>
            <a:pPr marL="342900" indent="-342900" algn="l">
              <a:buFont typeface="+mj-lt"/>
              <a:buAutoNum type="arabicPeriod"/>
            </a:pPr>
            <a:r>
              <a:rPr lang="en-US" sz="2100" dirty="0">
                <a:solidFill>
                  <a:schemeClr val="tx1"/>
                </a:solidFill>
              </a:rPr>
              <a:t>Increase the availability of fish locally and in line with our import substitution strategy, we will allow foreign industrial fishing companies to fish in our shallow water banks provided they sell all their catch on the local market; and</a:t>
            </a:r>
            <a:endParaRPr lang="en-GB" sz="2100" dirty="0">
              <a:solidFill>
                <a:schemeClr val="tx1"/>
              </a:solidFill>
            </a:endParaRPr>
          </a:p>
          <a:p>
            <a:pPr marL="342900" indent="-342900" algn="l">
              <a:buFont typeface="+mj-lt"/>
              <a:buAutoNum type="arabicPeriod"/>
            </a:pPr>
            <a:r>
              <a:rPr lang="en-US" sz="2100" dirty="0">
                <a:solidFill>
                  <a:schemeClr val="tx1"/>
                </a:solidFill>
              </a:rPr>
              <a:t>Introduce a grant of 60 percent of the cost of acquisition of outboard engines and fishing nets, by fishermen cooperatives, up to a maximum of Rs 60,000. Furthermore, all registered fishermen will be provided with a free ice box.</a:t>
            </a:r>
            <a:endParaRPr lang="en-GB" sz="2100" dirty="0">
              <a:solidFill>
                <a:schemeClr val="tx1"/>
              </a:solidFill>
            </a:endParaRPr>
          </a:p>
          <a:p>
            <a:pPr algn="l"/>
            <a:endParaRPr lang="en-GB" dirty="0">
              <a:solidFill>
                <a:schemeClr val="tx1"/>
              </a:solidFill>
            </a:endParaRPr>
          </a:p>
          <a:p>
            <a:pPr algn="l"/>
            <a:endParaRPr lang="en-GB" dirty="0"/>
          </a:p>
        </p:txBody>
      </p:sp>
      <p:pic>
        <p:nvPicPr>
          <p:cNvPr id="4" name="Picture 6" descr="Image result for mauritius flag with flagpole">
            <a:extLst>
              <a:ext uri="{FF2B5EF4-FFF2-40B4-BE49-F238E27FC236}">
                <a16:creationId xmlns:a16="http://schemas.microsoft.com/office/drawing/2014/main" xmlns="" id="{D7355DC6-C207-49BD-BBCC-11BBDCA7D1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70" y="0"/>
            <a:ext cx="1787691"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49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D50CE1-403F-493A-AC49-536B261F1C88}"/>
              </a:ext>
            </a:extLst>
          </p:cNvPr>
          <p:cNvSpPr>
            <a:spLocks noGrp="1"/>
          </p:cNvSpPr>
          <p:nvPr>
            <p:ph type="title"/>
          </p:nvPr>
        </p:nvSpPr>
        <p:spPr>
          <a:xfrm>
            <a:off x="919119" y="171195"/>
            <a:ext cx="10149215" cy="634023"/>
          </a:xfrm>
        </p:spPr>
        <p:txBody>
          <a:bodyPr>
            <a:noAutofit/>
          </a:bodyPr>
          <a:lstStyle/>
          <a:p>
            <a:r>
              <a:rPr lang="en-US" sz="3200" b="1" dirty="0">
                <a:solidFill>
                  <a:schemeClr val="tx1"/>
                </a:solidFill>
                <a:latin typeface="Times New Roman" panose="02020603050405020304" pitchFamily="18" charset="0"/>
                <a:cs typeface="Times New Roman" panose="02020603050405020304" pitchFamily="18" charset="0"/>
              </a:rPr>
              <a:t>MAURITIUS BUDGETARY MEASURES 2019-2020</a:t>
            </a:r>
            <a:r>
              <a:rPr lang="en-GB" sz="6000" b="1" dirty="0">
                <a:latin typeface="Times New Roman" panose="02020603050405020304" pitchFamily="18" charset="0"/>
                <a:cs typeface="Times New Roman" panose="02020603050405020304" pitchFamily="18" charset="0"/>
              </a:rPr>
              <a:t/>
            </a:r>
            <a:br>
              <a:rPr lang="en-GB" sz="6000" b="1" dirty="0">
                <a:latin typeface="Times New Roman" panose="02020603050405020304" pitchFamily="18" charset="0"/>
                <a:cs typeface="Times New Roman" panose="02020603050405020304" pitchFamily="18" charset="0"/>
              </a:rPr>
            </a:br>
            <a:endParaRPr lang="en-GB" sz="2000" dirty="0"/>
          </a:p>
        </p:txBody>
      </p:sp>
      <p:sp>
        <p:nvSpPr>
          <p:cNvPr id="3" name="Text Placeholder 2">
            <a:extLst>
              <a:ext uri="{FF2B5EF4-FFF2-40B4-BE49-F238E27FC236}">
                <a16:creationId xmlns:a16="http://schemas.microsoft.com/office/drawing/2014/main" xmlns="" id="{EF8E3A2A-CA07-4378-BDB7-BAB9A060028D}"/>
              </a:ext>
            </a:extLst>
          </p:cNvPr>
          <p:cNvSpPr>
            <a:spLocks noGrp="1"/>
          </p:cNvSpPr>
          <p:nvPr>
            <p:ph sz="half" idx="1"/>
          </p:nvPr>
        </p:nvSpPr>
        <p:spPr>
          <a:xfrm>
            <a:off x="461875" y="504966"/>
            <a:ext cx="11730125" cy="6353034"/>
          </a:xfrm>
        </p:spPr>
        <p:txBody>
          <a:bodyPr>
            <a:noAutofit/>
          </a:bodyPr>
          <a:lstStyle/>
          <a:p>
            <a:pPr marL="36900" indent="0" algn="ctr">
              <a:buNone/>
            </a:pPr>
            <a:r>
              <a:rPr lang="en-GB" sz="2400" b="1" u="sng" dirty="0">
                <a:solidFill>
                  <a:schemeClr val="tx1"/>
                </a:solidFill>
                <a:latin typeface="Times New Roman" panose="02020603050405020304" pitchFamily="18" charset="0"/>
                <a:cs typeface="Times New Roman" panose="02020603050405020304" pitchFamily="18" charset="0"/>
              </a:rPr>
              <a:t>The Ocean Economy</a:t>
            </a:r>
            <a:endParaRPr lang="en-GB" sz="2400" b="1" u="sng" dirty="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GB" sz="2000" dirty="0">
                <a:solidFill>
                  <a:schemeClr val="tx1"/>
                </a:solidFill>
                <a:effectLst/>
                <a:latin typeface="Times New Roman" panose="02020603050405020304" pitchFamily="18" charset="0"/>
                <a:cs typeface="Times New Roman" panose="02020603050405020304" pitchFamily="18" charset="0"/>
              </a:rPr>
              <a:t>94. I will now elaborate on our measures to enhance productive capacity in the Ocean Economy.</a:t>
            </a:r>
          </a:p>
          <a:p>
            <a:pPr marL="0" indent="0" algn="just">
              <a:spcBef>
                <a:spcPts val="0"/>
              </a:spcBef>
              <a:spcAft>
                <a:spcPts val="0"/>
              </a:spcAft>
              <a:buNone/>
            </a:pPr>
            <a:endParaRPr lang="en-GB" sz="2000" dirty="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GB" sz="2000" dirty="0">
                <a:solidFill>
                  <a:schemeClr val="tx1"/>
                </a:solidFill>
                <a:effectLst/>
                <a:latin typeface="Times New Roman" panose="02020603050405020304" pitchFamily="18" charset="0"/>
                <a:cs typeface="Times New Roman" panose="02020603050405020304" pitchFamily="18" charset="0"/>
              </a:rPr>
              <a:t>95. I am pleased to announce that the daily rate of bad weather allowance for fishermen will be increased from Rs 310 to Rs 340.</a:t>
            </a:r>
          </a:p>
          <a:p>
            <a:pPr marL="0" indent="0" algn="just">
              <a:spcBef>
                <a:spcPts val="0"/>
              </a:spcBef>
              <a:spcAft>
                <a:spcPts val="0"/>
              </a:spcAft>
              <a:buNone/>
            </a:pPr>
            <a:endParaRPr lang="en-GB" sz="2000" dirty="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GB" sz="2000" dirty="0">
                <a:solidFill>
                  <a:schemeClr val="tx1"/>
                </a:solidFill>
                <a:effectLst/>
                <a:latin typeface="Times New Roman" panose="02020603050405020304" pitchFamily="18" charset="0"/>
                <a:cs typeface="Times New Roman" panose="02020603050405020304" pitchFamily="18" charset="0"/>
              </a:rPr>
              <a:t>96. An online and physical fish auction market will be set up to act as an interface between local fishermen, fishing companies and buyers both local and international.</a:t>
            </a:r>
            <a:r>
              <a:rPr lang="en-GB" sz="2000" b="1" u="sng" dirty="0">
                <a:solidFill>
                  <a:schemeClr val="tx1"/>
                </a:solidFill>
                <a:latin typeface="Times New Roman" panose="02020603050405020304" pitchFamily="18" charset="0"/>
                <a:cs typeface="Times New Roman" panose="02020603050405020304" pitchFamily="18" charset="0"/>
              </a:rPr>
              <a:t> </a:t>
            </a:r>
            <a:endParaRPr lang="en-GB" sz="2000" dirty="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spcAft>
                <a:spcPts val="0"/>
              </a:spcAft>
              <a:buNone/>
            </a:pPr>
            <a:endParaRPr lang="en-GB" sz="2000" dirty="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GB" sz="2000" dirty="0">
                <a:solidFill>
                  <a:schemeClr val="tx1"/>
                </a:solidFill>
                <a:effectLst/>
                <a:latin typeface="Times New Roman" panose="02020603050405020304" pitchFamily="18" charset="0"/>
                <a:cs typeface="Times New Roman" panose="02020603050405020304" pitchFamily="18" charset="0"/>
              </a:rPr>
              <a:t>97. To consolidate and diversify our fisheries and seafood industry, a stock assessment will be conducted to better manage and protect species such as lobsters, squid and other small commercial pelagic fish.</a:t>
            </a:r>
          </a:p>
          <a:p>
            <a:pPr marL="0" indent="0" algn="just">
              <a:spcBef>
                <a:spcPts val="0"/>
              </a:spcBef>
              <a:spcAft>
                <a:spcPts val="0"/>
              </a:spcAft>
              <a:buNone/>
            </a:pPr>
            <a:endParaRPr lang="en-GB" sz="2000" dirty="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GB" sz="2000" dirty="0">
                <a:solidFill>
                  <a:schemeClr val="tx1"/>
                </a:solidFill>
                <a:effectLst/>
                <a:latin typeface="Times New Roman" panose="02020603050405020304" pitchFamily="18" charset="0"/>
                <a:cs typeface="Times New Roman" panose="02020603050405020304" pitchFamily="18" charset="0"/>
              </a:rPr>
              <a:t>98. The bunkering sector is a promising new growth pole in our ocean economy that must be encouraged. I am, therefore, announcing a series of measures to give a boost to this emerging sector.</a:t>
            </a:r>
          </a:p>
          <a:p>
            <a:pPr marL="0" indent="0" algn="just">
              <a:spcBef>
                <a:spcPts val="0"/>
              </a:spcBef>
              <a:spcAft>
                <a:spcPts val="0"/>
              </a:spcAft>
              <a:buNone/>
            </a:pPr>
            <a:endParaRPr lang="en-GB" sz="2000" dirty="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GB" sz="2000" dirty="0">
                <a:solidFill>
                  <a:schemeClr val="tx1"/>
                </a:solidFill>
                <a:effectLst/>
                <a:latin typeface="Times New Roman" panose="02020603050405020304" pitchFamily="18" charset="0"/>
                <a:cs typeface="Times New Roman" panose="02020603050405020304" pitchFamily="18" charset="0"/>
              </a:rPr>
              <a:t>99. First, a four year tax holiday will be granted on income derived from bunkering of low Sulphur Heavy Fuel Oil.</a:t>
            </a:r>
          </a:p>
          <a:p>
            <a:pPr marL="0" indent="0" algn="just">
              <a:spcBef>
                <a:spcPts val="0"/>
              </a:spcBef>
              <a:spcAft>
                <a:spcPts val="0"/>
              </a:spcAft>
              <a:buNone/>
            </a:pPr>
            <a:endParaRPr lang="en-GB" sz="2000" dirty="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GB" sz="2000" dirty="0">
                <a:solidFill>
                  <a:schemeClr val="tx1"/>
                </a:solidFill>
                <a:effectLst/>
                <a:latin typeface="Times New Roman" panose="02020603050405020304" pitchFamily="18" charset="0"/>
                <a:cs typeface="Times New Roman" panose="02020603050405020304" pitchFamily="18" charset="0"/>
              </a:rPr>
              <a:t>100. Second, existing storage facilities will be refurbished to cater for low Sulphur Heavy Fuel Oil.</a:t>
            </a:r>
          </a:p>
          <a:p>
            <a:pPr marL="0" indent="0" algn="just">
              <a:spcBef>
                <a:spcPts val="0"/>
              </a:spcBef>
              <a:spcAft>
                <a:spcPts val="0"/>
              </a:spcAft>
              <a:buNone/>
            </a:pPr>
            <a:r>
              <a:rPr lang="en-GB" sz="2000" dirty="0">
                <a:solidFill>
                  <a:schemeClr val="tx1"/>
                </a:solidFill>
                <a:effectLst/>
                <a:latin typeface="Times New Roman" panose="02020603050405020304" pitchFamily="18" charset="0"/>
                <a:cs typeface="Times New Roman" panose="02020603050405020304" pitchFamily="18" charset="0"/>
              </a:rPr>
              <a:t>101. Third, the Mauritius Ports Authority will allow ship-to-ship bunkering.</a:t>
            </a:r>
          </a:p>
          <a:p>
            <a:pPr marL="36900" indent="0" algn="just">
              <a:spcBef>
                <a:spcPts val="600"/>
              </a:spcBef>
              <a:buNone/>
            </a:pPr>
            <a:endParaRPr lang="en-GB" sz="600" dirty="0">
              <a:solidFill>
                <a:schemeClr val="tx1"/>
              </a:solidFill>
            </a:endParaRPr>
          </a:p>
        </p:txBody>
      </p:sp>
      <p:pic>
        <p:nvPicPr>
          <p:cNvPr id="4" name="Picture 6" descr="Image result for mauritius flag with flagpole">
            <a:extLst>
              <a:ext uri="{FF2B5EF4-FFF2-40B4-BE49-F238E27FC236}">
                <a16:creationId xmlns:a16="http://schemas.microsoft.com/office/drawing/2014/main" xmlns="" id="{D7355DC6-C207-49BD-BBCC-11BBDCA7D1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61" y="0"/>
            <a:ext cx="1787691"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55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20D8B1-A5C1-4EF0-9C24-74B274E25A61}"/>
              </a:ext>
            </a:extLst>
          </p:cNvPr>
          <p:cNvSpPr>
            <a:spLocks noGrp="1"/>
          </p:cNvSpPr>
          <p:nvPr>
            <p:ph idx="1"/>
          </p:nvPr>
        </p:nvSpPr>
        <p:spPr>
          <a:xfrm>
            <a:off x="725361" y="503801"/>
            <a:ext cx="11029615" cy="6354199"/>
          </a:xfrm>
        </p:spPr>
        <p:txBody>
          <a:bodyPr>
            <a:normAutofit fontScale="77500" lnSpcReduction="20000"/>
          </a:bodyPr>
          <a:lstStyle/>
          <a:p>
            <a:pPr marL="0" indent="0">
              <a:spcBef>
                <a:spcPts val="0"/>
              </a:spcBef>
              <a:spcAft>
                <a:spcPts val="0"/>
              </a:spcAft>
              <a:buNone/>
            </a:pPr>
            <a:r>
              <a:rPr lang="en-GB" sz="2600" b="1" dirty="0"/>
              <a:t> </a:t>
            </a:r>
            <a:r>
              <a:rPr lang="en-GB" sz="2800" b="1" u="sng" dirty="0"/>
              <a:t>Transforming our Port - Expanding its Role &amp; Boosting its Competitiveness</a:t>
            </a:r>
          </a:p>
          <a:p>
            <a:pPr marL="0" indent="0">
              <a:spcBef>
                <a:spcPts val="0"/>
              </a:spcBef>
              <a:spcAft>
                <a:spcPts val="0"/>
              </a:spcAft>
              <a:buNone/>
            </a:pPr>
            <a:endParaRPr lang="en-GB" sz="2800" u="sng" dirty="0"/>
          </a:p>
          <a:p>
            <a:pPr marL="0" indent="0" algn="just">
              <a:spcBef>
                <a:spcPts val="0"/>
              </a:spcBef>
              <a:spcAft>
                <a:spcPts val="0"/>
              </a:spcAft>
              <a:buNone/>
            </a:pPr>
            <a:r>
              <a:rPr lang="en-GB" sz="2800" dirty="0"/>
              <a:t>168. Concerning the port, new investments are being made to expand its capacity, boost productivity and competitiveness.</a:t>
            </a:r>
          </a:p>
          <a:p>
            <a:pPr marL="0" indent="0" algn="just">
              <a:spcBef>
                <a:spcPts val="0"/>
              </a:spcBef>
              <a:spcAft>
                <a:spcPts val="0"/>
              </a:spcAft>
              <a:buNone/>
            </a:pPr>
            <a:r>
              <a:rPr lang="en-GB" sz="2800" dirty="0"/>
              <a:t> </a:t>
            </a:r>
          </a:p>
          <a:p>
            <a:pPr marL="0" indent="0" algn="just">
              <a:spcBef>
                <a:spcPts val="0"/>
              </a:spcBef>
              <a:spcAft>
                <a:spcPts val="0"/>
              </a:spcAft>
              <a:buNone/>
            </a:pPr>
            <a:r>
              <a:rPr lang="en-GB" sz="2800" dirty="0"/>
              <a:t>169. The Mauritius Ports Authority (MPA) will, with the participation of the private sector, invest some Rs 12 billion to construct a breakwater to reduce downtime at the port during bad weather</a:t>
            </a:r>
          </a:p>
          <a:p>
            <a:pPr marL="0" indent="0" algn="just">
              <a:spcBef>
                <a:spcPts val="0"/>
              </a:spcBef>
              <a:spcAft>
                <a:spcPts val="0"/>
              </a:spcAft>
              <a:buNone/>
            </a:pPr>
            <a:r>
              <a:rPr lang="en-GB" sz="2800" dirty="0"/>
              <a:t>conditions. </a:t>
            </a:r>
          </a:p>
          <a:p>
            <a:pPr marL="0" indent="0" algn="just">
              <a:spcBef>
                <a:spcPts val="0"/>
              </a:spcBef>
              <a:spcAft>
                <a:spcPts val="0"/>
              </a:spcAft>
              <a:buNone/>
            </a:pPr>
            <a:r>
              <a:rPr lang="en-GB" sz="2800" dirty="0"/>
              <a:t> </a:t>
            </a:r>
          </a:p>
          <a:p>
            <a:pPr marL="0" indent="0" algn="just">
              <a:spcBef>
                <a:spcPts val="0"/>
              </a:spcBef>
              <a:spcAft>
                <a:spcPts val="0"/>
              </a:spcAft>
              <a:buNone/>
            </a:pPr>
            <a:r>
              <a:rPr lang="en-GB" sz="2800" dirty="0"/>
              <a:t>170. The MPA is also investing some Rs 2.2 billion in another breakwater at Fort William to allow for the safe mooring of some 120 ocean-going fishing vessels thus creating a fully functional fishing port.</a:t>
            </a:r>
          </a:p>
          <a:p>
            <a:pPr marL="0" indent="0" algn="just">
              <a:spcBef>
                <a:spcPts val="0"/>
              </a:spcBef>
              <a:spcAft>
                <a:spcPts val="0"/>
              </a:spcAft>
              <a:buNone/>
            </a:pPr>
            <a:r>
              <a:rPr lang="en-GB" sz="2800" dirty="0"/>
              <a:t> </a:t>
            </a:r>
          </a:p>
          <a:p>
            <a:pPr marL="0" indent="0" algn="just">
              <a:spcBef>
                <a:spcPts val="0"/>
              </a:spcBef>
              <a:spcAft>
                <a:spcPts val="0"/>
              </a:spcAft>
              <a:buNone/>
            </a:pPr>
            <a:r>
              <a:rPr lang="en-GB" sz="2800" dirty="0"/>
              <a:t>171. The navigational channel will be dredged further to a depth of 18 metres to make Port Louis the deepest port in the region.</a:t>
            </a:r>
          </a:p>
          <a:p>
            <a:pPr marL="0" indent="0" algn="just">
              <a:spcBef>
                <a:spcPts val="0"/>
              </a:spcBef>
              <a:spcAft>
                <a:spcPts val="0"/>
              </a:spcAft>
              <a:buNone/>
            </a:pPr>
            <a:r>
              <a:rPr lang="en-GB" sz="2800" dirty="0"/>
              <a:t> </a:t>
            </a:r>
          </a:p>
          <a:p>
            <a:pPr marL="0" indent="0" algn="just">
              <a:spcBef>
                <a:spcPts val="0"/>
              </a:spcBef>
              <a:spcAft>
                <a:spcPts val="0"/>
              </a:spcAft>
              <a:buNone/>
            </a:pPr>
            <a:r>
              <a:rPr lang="en-GB" sz="2800" dirty="0"/>
              <a:t>172. The dredged materials will be used to reclaim some 60 hectares of land to create an Island Terminal of containers that will more than double the stacking capacity.</a:t>
            </a:r>
          </a:p>
          <a:p>
            <a:pPr marL="0" indent="0" algn="just">
              <a:spcBef>
                <a:spcPts val="0"/>
              </a:spcBef>
              <a:spcAft>
                <a:spcPts val="0"/>
              </a:spcAft>
              <a:buNone/>
            </a:pPr>
            <a:r>
              <a:rPr lang="en-GB" sz="2800" dirty="0"/>
              <a:t> </a:t>
            </a:r>
          </a:p>
          <a:p>
            <a:pPr marL="0" indent="0" algn="just">
              <a:spcBef>
                <a:spcPts val="0"/>
              </a:spcBef>
              <a:spcAft>
                <a:spcPts val="0"/>
              </a:spcAft>
              <a:buNone/>
            </a:pPr>
            <a:r>
              <a:rPr lang="en-GB" sz="2800" dirty="0"/>
              <a:t>173. To increase crane productivity at the port, the Cargo Handling Corporation is acquiring one additional Ship-to-Shore crane along with associated equipment at a cost of Rs 750 million.</a:t>
            </a:r>
          </a:p>
          <a:p>
            <a:pPr marL="0" indent="0">
              <a:lnSpc>
                <a:spcPct val="70000"/>
              </a:lnSpc>
              <a:buNone/>
            </a:pPr>
            <a:endParaRPr lang="en-US" sz="2800" dirty="0">
              <a:solidFill>
                <a:schemeClr val="tx1"/>
              </a:solidFill>
              <a:effectLst/>
            </a:endParaRPr>
          </a:p>
        </p:txBody>
      </p:sp>
      <p:pic>
        <p:nvPicPr>
          <p:cNvPr id="4" name="Picture 6" descr="Image result for mauritius flag with flagpole">
            <a:extLst>
              <a:ext uri="{FF2B5EF4-FFF2-40B4-BE49-F238E27FC236}">
                <a16:creationId xmlns:a16="http://schemas.microsoft.com/office/drawing/2014/main" xmlns="" id="{C563CFCC-A1A3-4012-BE13-55C5A4905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61" y="0"/>
            <a:ext cx="1787691" cy="134076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A1F7BD58-3B10-4630-B584-1AD8F46C2078}"/>
              </a:ext>
            </a:extLst>
          </p:cNvPr>
          <p:cNvSpPr>
            <a:spLocks noGrp="1"/>
          </p:cNvSpPr>
          <p:nvPr>
            <p:ph type="title"/>
          </p:nvPr>
        </p:nvSpPr>
        <p:spPr>
          <a:xfrm>
            <a:off x="1021392" y="80592"/>
            <a:ext cx="10149215" cy="634023"/>
          </a:xfrm>
        </p:spPr>
        <p:txBody>
          <a:bodyPr>
            <a:noAutofit/>
          </a:bodyPr>
          <a:lstStyle/>
          <a:p>
            <a:r>
              <a:rPr lang="en-US" sz="3200" b="1" dirty="0">
                <a:solidFill>
                  <a:schemeClr val="tx1"/>
                </a:solidFill>
                <a:latin typeface="Times New Roman" panose="02020603050405020304" pitchFamily="18" charset="0"/>
                <a:cs typeface="Times New Roman" panose="02020603050405020304" pitchFamily="18" charset="0"/>
              </a:rPr>
              <a:t>MAURITIUS BUDGETARY MEASURES 2019-2020</a:t>
            </a:r>
            <a:r>
              <a:rPr lang="en-GB" sz="6000" b="1" dirty="0">
                <a:latin typeface="Times New Roman" panose="02020603050405020304" pitchFamily="18" charset="0"/>
                <a:cs typeface="Times New Roman" panose="02020603050405020304" pitchFamily="18" charset="0"/>
              </a:rPr>
              <a:t/>
            </a:r>
            <a:br>
              <a:rPr lang="en-GB" sz="6000" b="1" dirty="0">
                <a:latin typeface="Times New Roman" panose="02020603050405020304" pitchFamily="18" charset="0"/>
                <a:cs typeface="Times New Roman" panose="02020603050405020304" pitchFamily="18" charset="0"/>
              </a:rPr>
            </a:br>
            <a:endParaRPr lang="en-GB" sz="2000" dirty="0"/>
          </a:p>
        </p:txBody>
      </p:sp>
    </p:spTree>
    <p:extLst>
      <p:ext uri="{BB962C8B-B14F-4D97-AF65-F5344CB8AC3E}">
        <p14:creationId xmlns:p14="http://schemas.microsoft.com/office/powerpoint/2010/main" val="2830254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DCF4EB5C-ED25-4675-8255-2F5B12CFF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9514EC6E-A557-42A2-BCDC-3ABFFC5E5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905482C9-EB42-4BFE-95BF-7FD661F07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xmlns="" id="{7539E646-A625-4A26-86ED-BD90EDD329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xmlns="" id="{8E019540-1104-4B12-9F83-45F586741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8B46A4A7-BCE1-4B57-A0DD-1CE4080A61DD}"/>
              </a:ext>
            </a:extLst>
          </p:cNvPr>
          <p:cNvSpPr>
            <a:spLocks noGrp="1"/>
          </p:cNvSpPr>
          <p:nvPr>
            <p:ph type="title"/>
          </p:nvPr>
        </p:nvSpPr>
        <p:spPr>
          <a:xfrm>
            <a:off x="4857404" y="1577340"/>
            <a:ext cx="6228950" cy="3703320"/>
          </a:xfrm>
        </p:spPr>
        <p:txBody>
          <a:bodyPr vert="horz" lIns="91440" tIns="45720" rIns="91440" bIns="45720" rtlCol="0" anchor="ctr">
            <a:normAutofit fontScale="90000"/>
          </a:bodyPr>
          <a:lstStyle/>
          <a:p>
            <a:r>
              <a:rPr lang="en-US" sz="6100" dirty="0">
                <a:solidFill>
                  <a:srgbClr val="FFFFFF">
                    <a:alpha val="90000"/>
                  </a:srgbClr>
                </a:solidFill>
              </a:rPr>
              <a:t>BLUE ECONOMY</a:t>
            </a:r>
            <a:br>
              <a:rPr lang="en-US" sz="6100" dirty="0">
                <a:solidFill>
                  <a:srgbClr val="FFFFFF">
                    <a:alpha val="90000"/>
                  </a:srgbClr>
                </a:solidFill>
              </a:rPr>
            </a:br>
            <a:r>
              <a:rPr lang="en-US" sz="6100" dirty="0">
                <a:solidFill>
                  <a:srgbClr val="FFFFFF">
                    <a:alpha val="90000"/>
                  </a:srgbClr>
                </a:solidFill>
              </a:rPr>
              <a:t>IN SOME</a:t>
            </a:r>
            <a:br>
              <a:rPr lang="en-US" sz="6100" dirty="0">
                <a:solidFill>
                  <a:srgbClr val="FFFFFF">
                    <a:alpha val="90000"/>
                  </a:srgbClr>
                </a:solidFill>
              </a:rPr>
            </a:br>
            <a:r>
              <a:rPr lang="en-US" sz="6100" dirty="0">
                <a:solidFill>
                  <a:srgbClr val="FFFFFF">
                    <a:alpha val="90000"/>
                  </a:srgbClr>
                </a:solidFill>
              </a:rPr>
              <a:t>MEMBER STATES OF IORA</a:t>
            </a:r>
          </a:p>
        </p:txBody>
      </p:sp>
      <p:sp>
        <p:nvSpPr>
          <p:cNvPr id="36" name="Rectangle 35">
            <a:extLst>
              <a:ext uri="{FF2B5EF4-FFF2-40B4-BE49-F238E27FC236}">
                <a16:creationId xmlns:a16="http://schemas.microsoft.com/office/drawing/2014/main" xmlns="" id="{11D976D6-8C98-48CC-8C34-0468F3167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13938" y="3383280"/>
            <a:ext cx="228600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xmlns="" id="{3580CFD6-E44A-486A-9E73-D8D948F78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88596" y="3383280"/>
            <a:ext cx="3703320" cy="9144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8901925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87D534EE-8404-4FA8-8C5B-74C77A50812F}"/>
              </a:ext>
            </a:extLst>
          </p:cNvPr>
          <p:cNvSpPr>
            <a:spLocks noGrp="1"/>
          </p:cNvSpPr>
          <p:nvPr>
            <p:ph idx="1"/>
          </p:nvPr>
        </p:nvSpPr>
        <p:spPr>
          <a:xfrm>
            <a:off x="581025" y="781878"/>
            <a:ext cx="11029950" cy="5632173"/>
          </a:xfrm>
        </p:spPr>
        <p:txBody>
          <a:bodyPr>
            <a:normAutofit fontScale="70000" lnSpcReduction="20000"/>
          </a:bodyPr>
          <a:lstStyle/>
          <a:p>
            <a:pPr algn="just"/>
            <a:r>
              <a:rPr lang="en-GB" sz="3100" dirty="0"/>
              <a:t>Within the large marine ecosystem, Bangladesh has a coastline approximately 710 </a:t>
            </a:r>
            <a:r>
              <a:rPr lang="en-GB" sz="3100" dirty="0" err="1"/>
              <a:t>kilometers</a:t>
            </a:r>
            <a:r>
              <a:rPr lang="en-GB" sz="3100" dirty="0"/>
              <a:t> long measured in a line from its westernmost to easternmost points.</a:t>
            </a:r>
          </a:p>
          <a:p>
            <a:pPr algn="just"/>
            <a:r>
              <a:rPr lang="en-GB" sz="3100" dirty="0"/>
              <a:t>As in past descriptions by the Government of Bangladesh (Alam 2014), the country’s ocean economy is characterized here as comprised of twenty-six industries and services, defined in order to align with ISIC categories and data availability. These industries and services reach across seven sectors: living resources, minerals, energy, transport and trade, tourism and recreation, carbon sequestration, and coastal protection</a:t>
            </a:r>
          </a:p>
          <a:p>
            <a:pPr algn="just"/>
            <a:r>
              <a:rPr lang="en-GB" sz="3100" dirty="0"/>
              <a:t>Following the resolution of its maritime boundaries in 2014, the Government of Bangladesh stated its interest in pursuing the blue economy concept as part of the country’s growth strategy </a:t>
            </a:r>
          </a:p>
          <a:p>
            <a:pPr algn="just"/>
            <a:r>
              <a:rPr lang="en-GB" sz="3100" dirty="0"/>
              <a:t>In 2015, the Prime Minister emphasized cooperation with India in development of the blue economy (Ministry of External Affairs 2015), and the two governments signed a memorandum of understanding to promote the effort </a:t>
            </a:r>
          </a:p>
          <a:p>
            <a:pPr algn="just"/>
            <a:r>
              <a:rPr lang="en-GB" sz="3100" dirty="0"/>
              <a:t>Bangladesh’s Seventh Five Year Plan (FYP) emphasizes that growth in the country’s ocean economy is contingent upon the status of ocean ecosystems and natural capital, and suggests that while “there are some prospects for oil and gas resources, the potential is most promising for marine fishing, marine transportation and coastal and marine tourism.”</a:t>
            </a:r>
          </a:p>
          <a:p>
            <a:pPr marL="0" indent="0" algn="just">
              <a:buNone/>
            </a:pPr>
            <a:endParaRPr lang="en-GB" dirty="0"/>
          </a:p>
        </p:txBody>
      </p:sp>
      <p:pic>
        <p:nvPicPr>
          <p:cNvPr id="5" name="Picture 2" descr="Image result for bangladesh with flagpole">
            <a:extLst>
              <a:ext uri="{FF2B5EF4-FFF2-40B4-BE49-F238E27FC236}">
                <a16:creationId xmlns:a16="http://schemas.microsoft.com/office/drawing/2014/main" xmlns="" id="{F299DB53-66AE-4FC8-96CB-2AACD79273B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307" r="29387"/>
          <a:stretch/>
        </p:blipFill>
        <p:spPr bwMode="auto">
          <a:xfrm>
            <a:off x="107504" y="116632"/>
            <a:ext cx="648072" cy="1376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750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942104-F60F-453D-B1CA-C37E52219A82}"/>
              </a:ext>
            </a:extLst>
          </p:cNvPr>
          <p:cNvSpPr>
            <a:spLocks noGrp="1"/>
          </p:cNvSpPr>
          <p:nvPr>
            <p:ph idx="1"/>
          </p:nvPr>
        </p:nvSpPr>
        <p:spPr>
          <a:xfrm>
            <a:off x="1020418" y="706369"/>
            <a:ext cx="10721008" cy="6151631"/>
          </a:xfrm>
        </p:spPr>
        <p:txBody>
          <a:bodyPr>
            <a:normAutofit lnSpcReduction="10000"/>
          </a:bodyPr>
          <a:lstStyle/>
          <a:p>
            <a:pPr lvl="1" algn="just"/>
            <a:r>
              <a:rPr lang="en-GB" sz="2000" dirty="0"/>
              <a:t>By 2025, Australia’s marine industries will contribute around $100 billion each year to our economy, with our oceans and coasts providing a further $25 billion worth of ecosystem services, such as carbon dioxide absorption, nutrient cycling and coastal protection. This marine economy is projected to grow three times faster than Australia’s gross domestic product over the next decade, more than doubling its 2012 contribution of $47.2 billion.*</a:t>
            </a:r>
          </a:p>
          <a:p>
            <a:pPr algn="just"/>
            <a:r>
              <a:rPr lang="en-GB" sz="2000" dirty="0"/>
              <a:t>To achieve this, the marine science community, government and industry must undertake a coordinated, collaborative and dedicated national effort. We need to build and share critical marine data, undertake multidisciplinary research, and create the technology, tools and innovations that will drive economic development, environmental management and cultural stewardship of our marine estate for the next decade. </a:t>
            </a:r>
            <a:endParaRPr lang="en-GB" sz="2000" dirty="0">
              <a:solidFill>
                <a:schemeClr val="tx1"/>
              </a:solidFill>
            </a:endParaRPr>
          </a:p>
          <a:p>
            <a:pPr algn="just"/>
            <a:r>
              <a:rPr lang="en-GB" sz="2000" dirty="0">
                <a:solidFill>
                  <a:schemeClr val="tx1"/>
                </a:solidFill>
              </a:rPr>
              <a:t>In Australia, the major ocean industries are:</a:t>
            </a:r>
          </a:p>
          <a:p>
            <a:pPr marL="666900" lvl="1" indent="-342900" algn="just">
              <a:buFont typeface="Arial" panose="020B0604020202020204" pitchFamily="34" charset="0"/>
              <a:buChar char="•"/>
            </a:pPr>
            <a:r>
              <a:rPr lang="en-GB" sz="1800" dirty="0">
                <a:solidFill>
                  <a:schemeClr val="tx1"/>
                </a:solidFill>
              </a:rPr>
              <a:t>Fisheries and Seafood</a:t>
            </a:r>
          </a:p>
          <a:p>
            <a:pPr marL="666900" lvl="1" indent="-342900" algn="just">
              <a:buFont typeface="Arial" panose="020B0604020202020204" pitchFamily="34" charset="0"/>
              <a:buChar char="•"/>
            </a:pPr>
            <a:r>
              <a:rPr lang="en-GB" sz="1800" dirty="0">
                <a:solidFill>
                  <a:schemeClr val="tx1"/>
                </a:solidFill>
              </a:rPr>
              <a:t>Refining of Petroleum from Offshore sources</a:t>
            </a:r>
          </a:p>
          <a:p>
            <a:pPr marL="666900" lvl="1" indent="-342900" algn="just">
              <a:buFont typeface="Arial" panose="020B0604020202020204" pitchFamily="34" charset="0"/>
              <a:buChar char="•"/>
            </a:pPr>
            <a:r>
              <a:rPr lang="en-GB" sz="1800" dirty="0">
                <a:solidFill>
                  <a:schemeClr val="tx1"/>
                </a:solidFill>
              </a:rPr>
              <a:t>Shipbuilding</a:t>
            </a:r>
          </a:p>
          <a:p>
            <a:pPr marL="666900" lvl="1" indent="-342900" algn="just">
              <a:buFont typeface="Arial" panose="020B0604020202020204" pitchFamily="34" charset="0"/>
              <a:buChar char="•"/>
            </a:pPr>
            <a:r>
              <a:rPr lang="en-GB" sz="1800" dirty="0">
                <a:solidFill>
                  <a:schemeClr val="tx1"/>
                </a:solidFill>
              </a:rPr>
              <a:t>Shipping</a:t>
            </a:r>
          </a:p>
          <a:p>
            <a:pPr marL="666900" lvl="1" indent="-342900" algn="just">
              <a:buFont typeface="Arial" panose="020B0604020202020204" pitchFamily="34" charset="0"/>
              <a:buChar char="•"/>
            </a:pPr>
            <a:r>
              <a:rPr lang="en-GB" sz="1800" dirty="0">
                <a:solidFill>
                  <a:schemeClr val="tx1"/>
                </a:solidFill>
              </a:rPr>
              <a:t>Marine Tourism*</a:t>
            </a:r>
          </a:p>
          <a:p>
            <a:pPr algn="just"/>
            <a:endParaRPr lang="en-GB" sz="1000" b="1" dirty="0"/>
          </a:p>
          <a:p>
            <a:pPr marL="0" indent="0" algn="just">
              <a:buNone/>
            </a:pPr>
            <a:r>
              <a:rPr lang="en-GB" sz="1000" dirty="0"/>
              <a:t>*National Marine Science: Plan Driving the development of Australia’s blue economy 2015–2025,p. 7, 38 Accessed on </a:t>
            </a:r>
            <a:r>
              <a:rPr lang="en-GB" sz="1000" dirty="0">
                <a:hlinkClick r:id="rId2">
                  <a:extLst>
                    <a:ext uri="{A12FA001-AC4F-418D-AE19-62706E023703}">
                      <ahyp:hlinkClr xmlns:ahyp="http://schemas.microsoft.com/office/drawing/2018/hyperlinkcolor" xmlns="" val="tx"/>
                    </a:ext>
                  </a:extLst>
                </a:hlinkClick>
              </a:rPr>
              <a:t>https://www.aims.gov.au/documents/30301/2094401/NMSP_FINAL_Aug2015.pdf/22bff822-097f-4d6b-8c68-c53f791cd892</a:t>
            </a:r>
            <a:endParaRPr lang="en-GB" sz="1000" dirty="0"/>
          </a:p>
          <a:p>
            <a:pPr marL="0" indent="0" algn="just">
              <a:buNone/>
            </a:pPr>
            <a:r>
              <a:rPr lang="en-GB" sz="1000" dirty="0">
                <a:solidFill>
                  <a:schemeClr val="tx1"/>
                </a:solidFill>
              </a:rPr>
              <a:t>* Wang, (2016), The Blue Economy in China's Ocean Economy Statistics, Centre for Blue Economy, p. 10 Accessed on https://cbe.miis.edu/cgi/viewcontent.cgi?article=1055&amp;context=joce</a:t>
            </a:r>
          </a:p>
        </p:txBody>
      </p:sp>
      <p:pic>
        <p:nvPicPr>
          <p:cNvPr id="4" name="Picture 3" descr="A close up of a map&#10;&#10;Description generated with high confidence">
            <a:extLst>
              <a:ext uri="{FF2B5EF4-FFF2-40B4-BE49-F238E27FC236}">
                <a16:creationId xmlns:a16="http://schemas.microsoft.com/office/drawing/2014/main" xmlns="" id="{F9F4F715-0688-4C7B-AD46-667C70FB6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11965" cy="1338470"/>
          </a:xfrm>
          <a:prstGeom prst="rect">
            <a:avLst/>
          </a:prstGeom>
        </p:spPr>
      </p:pic>
      <p:sp>
        <p:nvSpPr>
          <p:cNvPr id="2" name="TextBox 1">
            <a:extLst>
              <a:ext uri="{FF2B5EF4-FFF2-40B4-BE49-F238E27FC236}">
                <a16:creationId xmlns:a16="http://schemas.microsoft.com/office/drawing/2014/main" xmlns="" id="{C00F64D7-579A-4C9C-97F6-6C0AC9877CE5}"/>
              </a:ext>
            </a:extLst>
          </p:cNvPr>
          <p:cNvSpPr txBox="1"/>
          <p:nvPr/>
        </p:nvSpPr>
        <p:spPr>
          <a:xfrm>
            <a:off x="2186608" y="125003"/>
            <a:ext cx="5910470" cy="400110"/>
          </a:xfrm>
          <a:prstGeom prst="rect">
            <a:avLst/>
          </a:prstGeom>
          <a:noFill/>
        </p:spPr>
        <p:txBody>
          <a:bodyPr wrap="square" rtlCol="0">
            <a:spAutoFit/>
          </a:bodyPr>
          <a:lstStyle/>
          <a:p>
            <a:pPr algn="ctr"/>
            <a:r>
              <a:rPr lang="en-US" sz="2000" b="1" dirty="0"/>
              <a:t>AUSTRALIA</a:t>
            </a:r>
            <a:endParaRPr lang="en-GB" sz="2000" b="1" dirty="0"/>
          </a:p>
        </p:txBody>
      </p:sp>
    </p:spTree>
    <p:extLst>
      <p:ext uri="{BB962C8B-B14F-4D97-AF65-F5344CB8AC3E}">
        <p14:creationId xmlns:p14="http://schemas.microsoft.com/office/powerpoint/2010/main" val="271166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9B47AB-1FDB-406B-A90A-D011CC0F1428}"/>
              </a:ext>
            </a:extLst>
          </p:cNvPr>
          <p:cNvSpPr>
            <a:spLocks noGrp="1"/>
          </p:cNvSpPr>
          <p:nvPr>
            <p:ph type="title"/>
          </p:nvPr>
        </p:nvSpPr>
        <p:spPr>
          <a:xfrm>
            <a:off x="4337266" y="-101725"/>
            <a:ext cx="11029616" cy="1016125"/>
          </a:xfrm>
        </p:spPr>
        <p:txBody>
          <a:bodyPr/>
          <a:lstStyle/>
          <a:p>
            <a:r>
              <a:rPr lang="en-GB" b="1" dirty="0">
                <a:solidFill>
                  <a:schemeClr val="tx1"/>
                </a:solidFill>
              </a:rPr>
              <a:t>South Africa</a:t>
            </a:r>
            <a:r>
              <a:rPr lang="en-GB" dirty="0">
                <a:solidFill>
                  <a:schemeClr val="tx1"/>
                </a:solidFill>
              </a:rPr>
              <a:t/>
            </a:r>
            <a:br>
              <a:rPr lang="en-GB" dirty="0">
                <a:solidFill>
                  <a:schemeClr val="tx1"/>
                </a:solidFill>
              </a:rPr>
            </a:br>
            <a:endParaRPr lang="en-GB" dirty="0"/>
          </a:p>
        </p:txBody>
      </p:sp>
      <p:sp>
        <p:nvSpPr>
          <p:cNvPr id="3" name="Text Placeholder 2">
            <a:extLst>
              <a:ext uri="{FF2B5EF4-FFF2-40B4-BE49-F238E27FC236}">
                <a16:creationId xmlns:a16="http://schemas.microsoft.com/office/drawing/2014/main" xmlns="" id="{0DB3DAA2-9A31-49E9-9A30-DCDBBE11CF39}"/>
              </a:ext>
            </a:extLst>
          </p:cNvPr>
          <p:cNvSpPr>
            <a:spLocks noGrp="1"/>
          </p:cNvSpPr>
          <p:nvPr>
            <p:ph idx="1"/>
          </p:nvPr>
        </p:nvSpPr>
        <p:spPr>
          <a:xfrm>
            <a:off x="1097280" y="604911"/>
            <a:ext cx="10513527" cy="6049107"/>
          </a:xfrm>
        </p:spPr>
        <p:txBody>
          <a:bodyPr>
            <a:normAutofit fontScale="92500" lnSpcReduction="20000"/>
          </a:bodyPr>
          <a:lstStyle/>
          <a:p>
            <a:pPr algn="l"/>
            <a:r>
              <a:rPr lang="en-GB" sz="2600" dirty="0">
                <a:solidFill>
                  <a:schemeClr val="tx1"/>
                </a:solidFill>
              </a:rPr>
              <a:t>In October 2014 initiated “Operation Phakisa” – a maritime project aimed specifically at unlocking and developing Blue Economy. The objective is to promote economic growth and jobs in the country’s Blue Economy. </a:t>
            </a:r>
          </a:p>
          <a:p>
            <a:pPr algn="l"/>
            <a:r>
              <a:rPr lang="en-GB" sz="2600" dirty="0">
                <a:solidFill>
                  <a:schemeClr val="tx1"/>
                </a:solidFill>
              </a:rPr>
              <a:t>It (Phakisa) has four priority sectors as new growth areas:</a:t>
            </a:r>
          </a:p>
          <a:p>
            <a:pPr marL="514350" lvl="0" indent="-514350" algn="l">
              <a:buFont typeface="+mj-lt"/>
              <a:buAutoNum type="arabicPeriod"/>
            </a:pPr>
            <a:r>
              <a:rPr lang="en-GB" sz="2600" dirty="0">
                <a:solidFill>
                  <a:schemeClr val="tx1"/>
                </a:solidFill>
              </a:rPr>
              <a:t>Maritime Transport and Manufacturing Activities such as coastal shipping, trans-shipment, boat buildings, repair and refurbishment </a:t>
            </a:r>
          </a:p>
          <a:p>
            <a:pPr marL="514350" lvl="0" indent="-514350" algn="l">
              <a:buFont typeface="+mj-lt"/>
              <a:buAutoNum type="arabicPeriod"/>
            </a:pPr>
            <a:r>
              <a:rPr lang="en-GB" sz="2600" dirty="0">
                <a:solidFill>
                  <a:schemeClr val="tx1"/>
                </a:solidFill>
              </a:rPr>
              <a:t>Offshore oil and gas exploitation</a:t>
            </a:r>
          </a:p>
          <a:p>
            <a:pPr marL="514350" lvl="0" indent="-514350" algn="l">
              <a:buFont typeface="+mj-lt"/>
              <a:buAutoNum type="arabicPeriod"/>
            </a:pPr>
            <a:r>
              <a:rPr lang="en-GB" sz="2600" dirty="0">
                <a:solidFill>
                  <a:schemeClr val="tx1"/>
                </a:solidFill>
              </a:rPr>
              <a:t>Aquaculture</a:t>
            </a:r>
          </a:p>
          <a:p>
            <a:pPr marL="514350" lvl="0" indent="-514350" algn="l">
              <a:buFont typeface="+mj-lt"/>
              <a:buAutoNum type="arabicPeriod"/>
            </a:pPr>
            <a:r>
              <a:rPr lang="en-GB" sz="2600" dirty="0">
                <a:solidFill>
                  <a:schemeClr val="tx1"/>
                </a:solidFill>
              </a:rPr>
              <a:t>Marine protection services and ocean governance.*</a:t>
            </a:r>
          </a:p>
          <a:p>
            <a:pPr marL="0" lvl="0" indent="0">
              <a:buNone/>
            </a:pPr>
            <a:r>
              <a:rPr lang="en-GB" sz="2600" dirty="0">
                <a:solidFill>
                  <a:schemeClr val="tx1"/>
                </a:solidFill>
              </a:rPr>
              <a:t>This was later expanded to six with the inclusion of Small Harbours Development and Coastal and Marine Tourism. </a:t>
            </a:r>
          </a:p>
          <a:p>
            <a:pPr marL="0" lvl="0" indent="0">
              <a:buNone/>
            </a:pPr>
            <a:r>
              <a:rPr lang="en-GB" sz="2600" dirty="0">
                <a:solidFill>
                  <a:schemeClr val="tx1"/>
                </a:solidFill>
              </a:rPr>
              <a:t>Two cross-cutting and enabling areas were also identified to highlight the education and vocational skills and capacity gaps that hinder efforts to grow an oceans economy in the other labs. </a:t>
            </a:r>
          </a:p>
          <a:p>
            <a:pPr marL="0" indent="0" algn="l">
              <a:buNone/>
            </a:pPr>
            <a:r>
              <a:rPr lang="en-GB" sz="1600" dirty="0">
                <a:solidFill>
                  <a:schemeClr val="tx1"/>
                </a:solidFill>
              </a:rPr>
              <a:t>* Attri, V.N. (2016), An Emerging New Development Paradigm of the Blue Economy in IORA; A Policy Framework for the Future, p.9, Accessed online on &lt; http://www.iora.int/media/23839/the-blue-economy-and-iora-2016.pdf&gt;</a:t>
            </a:r>
            <a:endParaRPr lang="en-GB" sz="1600" dirty="0"/>
          </a:p>
          <a:p>
            <a:pPr algn="l"/>
            <a:endParaRPr lang="en-GB" dirty="0"/>
          </a:p>
        </p:txBody>
      </p:sp>
      <p:pic>
        <p:nvPicPr>
          <p:cNvPr id="4" name="Picture 2" descr="Image result for south africa with flagpole">
            <a:extLst>
              <a:ext uri="{FF2B5EF4-FFF2-40B4-BE49-F238E27FC236}">
                <a16:creationId xmlns:a16="http://schemas.microsoft.com/office/drawing/2014/main" xmlns="" id="{5B950A60-561B-4DD4-BD07-486F97CA8C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371" y="-101725"/>
            <a:ext cx="2132088" cy="261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1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DCF4EB5C-ED25-4675-8255-2F5B12CFF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9514EC6E-A557-42A2-BCDC-3ABFFC5E5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905482C9-EB42-4BFE-95BF-7FD661F07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xmlns="" id="{7539E646-A625-4A26-86ED-BD90EDD329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xmlns="" id="{8E019540-1104-4B12-9F83-45F586741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8B46A4A7-BCE1-4B57-A0DD-1CE4080A61DD}"/>
              </a:ext>
            </a:extLst>
          </p:cNvPr>
          <p:cNvSpPr>
            <a:spLocks noGrp="1"/>
          </p:cNvSpPr>
          <p:nvPr>
            <p:ph type="title"/>
          </p:nvPr>
        </p:nvSpPr>
        <p:spPr>
          <a:xfrm>
            <a:off x="4857404" y="1577340"/>
            <a:ext cx="6228950" cy="3703320"/>
          </a:xfrm>
        </p:spPr>
        <p:txBody>
          <a:bodyPr vert="horz" lIns="91440" tIns="45720" rIns="91440" bIns="45720" rtlCol="0" anchor="ctr">
            <a:normAutofit/>
          </a:bodyPr>
          <a:lstStyle/>
          <a:p>
            <a:r>
              <a:rPr lang="en-US" sz="6100" dirty="0">
                <a:solidFill>
                  <a:srgbClr val="FFFFFF">
                    <a:alpha val="90000"/>
                  </a:srgbClr>
                </a:solidFill>
              </a:rPr>
              <a:t>BACKGROUND TO THE </a:t>
            </a:r>
            <a:br>
              <a:rPr lang="en-US" sz="6100" dirty="0">
                <a:solidFill>
                  <a:srgbClr val="FFFFFF">
                    <a:alpha val="90000"/>
                  </a:srgbClr>
                </a:solidFill>
              </a:rPr>
            </a:br>
            <a:r>
              <a:rPr lang="en-US" sz="6100" dirty="0">
                <a:solidFill>
                  <a:srgbClr val="FFFFFF">
                    <a:alpha val="90000"/>
                  </a:srgbClr>
                </a:solidFill>
              </a:rPr>
              <a:t>BLUE ECONOMY</a:t>
            </a:r>
          </a:p>
        </p:txBody>
      </p:sp>
      <p:sp>
        <p:nvSpPr>
          <p:cNvPr id="36" name="Rectangle 35">
            <a:extLst>
              <a:ext uri="{FF2B5EF4-FFF2-40B4-BE49-F238E27FC236}">
                <a16:creationId xmlns:a16="http://schemas.microsoft.com/office/drawing/2014/main" xmlns="" id="{11D976D6-8C98-48CC-8C34-0468F3167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13938" y="3383280"/>
            <a:ext cx="228600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xmlns="" id="{3580CFD6-E44A-486A-9E73-D8D948F78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88596" y="3383280"/>
            <a:ext cx="3703320" cy="9144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1835366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BB5EC-154A-4A42-80DB-C134CBCF7BD6}"/>
              </a:ext>
            </a:extLst>
          </p:cNvPr>
          <p:cNvSpPr>
            <a:spLocks noGrp="1"/>
          </p:cNvSpPr>
          <p:nvPr>
            <p:ph type="title"/>
          </p:nvPr>
        </p:nvSpPr>
        <p:spPr>
          <a:xfrm>
            <a:off x="822789" y="405572"/>
            <a:ext cx="11029616" cy="477078"/>
          </a:xfrm>
        </p:spPr>
        <p:txBody>
          <a:bodyPr>
            <a:normAutofit fontScale="90000"/>
          </a:bodyPr>
          <a:lstStyle/>
          <a:p>
            <a:pPr algn="ctr"/>
            <a:r>
              <a:rPr lang="en-GB" b="1" dirty="0">
                <a:solidFill>
                  <a:schemeClr val="tx1"/>
                </a:solidFill>
              </a:rPr>
              <a:t>India</a:t>
            </a:r>
            <a:br>
              <a:rPr lang="en-GB" b="1" dirty="0">
                <a:solidFill>
                  <a:schemeClr val="tx1"/>
                </a:solidFill>
              </a:rPr>
            </a:br>
            <a:endParaRPr lang="en-GB" dirty="0"/>
          </a:p>
        </p:txBody>
      </p:sp>
      <p:sp>
        <p:nvSpPr>
          <p:cNvPr id="3" name="Content Placeholder 2"/>
          <p:cNvSpPr>
            <a:spLocks noGrp="1"/>
          </p:cNvSpPr>
          <p:nvPr>
            <p:ph idx="1"/>
          </p:nvPr>
        </p:nvSpPr>
        <p:spPr>
          <a:xfrm>
            <a:off x="822789" y="671591"/>
            <a:ext cx="11029615" cy="6452428"/>
          </a:xfrm>
        </p:spPr>
        <p:txBody>
          <a:bodyPr>
            <a:normAutofit fontScale="55000" lnSpcReduction="20000"/>
          </a:bodyPr>
          <a:lstStyle/>
          <a:p>
            <a:pPr algn="just">
              <a:buFont typeface="Wingdings" pitchFamily="2" charset="2"/>
              <a:buChar char="§"/>
            </a:pPr>
            <a:r>
              <a:rPr lang="en-US" sz="4200" dirty="0"/>
              <a:t>The </a:t>
            </a:r>
            <a:r>
              <a:rPr lang="en-US" sz="4200" dirty="0" err="1"/>
              <a:t>Niti</a:t>
            </a:r>
            <a:r>
              <a:rPr lang="en-US" sz="4200" dirty="0"/>
              <a:t> Aayog initiated a consultation process for integration defense and internal security with a 15 year vision.  </a:t>
            </a:r>
          </a:p>
          <a:p>
            <a:pPr algn="just">
              <a:buFont typeface="Wingdings" pitchFamily="2" charset="2"/>
              <a:buChar char="§"/>
            </a:pPr>
            <a:r>
              <a:rPr lang="en-GB" sz="4200" dirty="0"/>
              <a:t>To help increase Africa’s maritime capabilities through “</a:t>
            </a:r>
            <a:r>
              <a:rPr lang="en-GB" sz="4200" dirty="0" err="1"/>
              <a:t>sgar</a:t>
            </a:r>
            <a:r>
              <a:rPr lang="en-GB" sz="4200" dirty="0"/>
              <a:t>-mala”.  Portrayed as the most promising plan, the </a:t>
            </a:r>
            <a:r>
              <a:rPr lang="en-GB" sz="4200" dirty="0" err="1"/>
              <a:t>Sagarmala</a:t>
            </a:r>
            <a:r>
              <a:rPr lang="en-GB" sz="4200" dirty="0"/>
              <a:t> project, claims to be based on four strategic principles, namely, “optimizing multi-modal transport” towards reducing the cost of domestic cargo; “minimizing the time and cost of export-import cargo logistics”; “lowering cost for bulk industries” by locating them closer to the coast; and finally “improving export competitiveness” which will require locating discrete manufacturing clusters near ports or agglomeration economies. The other important developmental benefits linked to the project are in terms of creation of new ports, port connectivity, port-led industrialization and harnessing the potential of coastal communities.</a:t>
            </a:r>
            <a:endParaRPr lang="en-US" sz="4200" dirty="0"/>
          </a:p>
          <a:p>
            <a:pPr algn="just">
              <a:buFont typeface="Wingdings" pitchFamily="2" charset="2"/>
              <a:buChar char="§"/>
            </a:pPr>
            <a:r>
              <a:rPr lang="en-US" sz="4200" dirty="0"/>
              <a:t>India’s status as a Maritime Nation with a long Coast line and the potential to become a significant Blue Economy.  </a:t>
            </a:r>
          </a:p>
          <a:p>
            <a:pPr algn="just">
              <a:buFont typeface="Wingdings" pitchFamily="2" charset="2"/>
              <a:buChar char="§"/>
            </a:pPr>
            <a:r>
              <a:rPr lang="en-GB" sz="4200" dirty="0"/>
              <a:t>Jointly promote Blue Economy in collaboration with Mauritius, Seychelles, Sri-Lanka and Maldives (Likely to be IORA Member, focusing on environment and ecology). </a:t>
            </a:r>
          </a:p>
          <a:p>
            <a:pPr algn="just">
              <a:buFont typeface="Wingdings" pitchFamily="2" charset="2"/>
              <a:buChar char="§"/>
            </a:pPr>
            <a:r>
              <a:rPr lang="en-GB" sz="4200" dirty="0"/>
              <a:t>Maritime development in terms of domestic and international capacity building: coastal area development, port infrastructure buildings, connectivity and see-bed capacities, see-air transportation, fisheries, marine sciences, renewable energy and hydrography.</a:t>
            </a:r>
          </a:p>
          <a:p>
            <a:pPr>
              <a:buFont typeface="Wingdings" pitchFamily="2" charset="2"/>
              <a:buChar char="§"/>
            </a:pPr>
            <a:endParaRPr lang="en-GB" dirty="0"/>
          </a:p>
          <a:p>
            <a:pPr marL="0" indent="0">
              <a:buNone/>
            </a:pPr>
            <a:endParaRPr lang="en-GB" dirty="0"/>
          </a:p>
          <a:p>
            <a:pPr marL="0" indent="0">
              <a:buNone/>
            </a:pPr>
            <a:endParaRPr lang="en-GB" dirty="0"/>
          </a:p>
          <a:p>
            <a:pPr marL="0" indent="0">
              <a:buNone/>
            </a:pPr>
            <a:endParaRPr lang="en-GB" dirty="0"/>
          </a:p>
        </p:txBody>
      </p:sp>
      <p:pic>
        <p:nvPicPr>
          <p:cNvPr id="1028" name="Picture 4" descr="Image result for indian flag with flagpo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969" y="0"/>
            <a:ext cx="1790911" cy="134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220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78E915-8D0F-4534-96E6-BB6F1C532953}"/>
              </a:ext>
            </a:extLst>
          </p:cNvPr>
          <p:cNvSpPr>
            <a:spLocks noGrp="1"/>
          </p:cNvSpPr>
          <p:nvPr>
            <p:ph type="title"/>
          </p:nvPr>
        </p:nvSpPr>
        <p:spPr>
          <a:xfrm>
            <a:off x="902908" y="0"/>
            <a:ext cx="10353762" cy="440363"/>
          </a:xfrm>
        </p:spPr>
        <p:txBody>
          <a:bodyPr>
            <a:normAutofit fontScale="90000"/>
          </a:bodyPr>
          <a:lstStyle/>
          <a:p>
            <a:pPr algn="ctr"/>
            <a:r>
              <a:rPr lang="en-US" b="1" dirty="0">
                <a:solidFill>
                  <a:schemeClr val="tx1"/>
                </a:solidFill>
              </a:rPr>
              <a:t>IORA’S MEMBER STATES EEZ</a:t>
            </a:r>
            <a:endParaRPr lang="en-GB" b="1" dirty="0">
              <a:solidFill>
                <a:schemeClr val="tx1"/>
              </a:solidFill>
            </a:endParaRPr>
          </a:p>
        </p:txBody>
      </p:sp>
      <p:pic>
        <p:nvPicPr>
          <p:cNvPr id="3" name="Picture 2">
            <a:extLst>
              <a:ext uri="{FF2B5EF4-FFF2-40B4-BE49-F238E27FC236}">
                <a16:creationId xmlns:a16="http://schemas.microsoft.com/office/drawing/2014/main" xmlns="" id="{F5FB385C-D084-4F29-BCC7-866DFA9DDBFD}"/>
              </a:ext>
            </a:extLst>
          </p:cNvPr>
          <p:cNvPicPr>
            <a:picLocks noChangeAspect="1"/>
          </p:cNvPicPr>
          <p:nvPr/>
        </p:nvPicPr>
        <p:blipFill>
          <a:blip r:embed="rId2"/>
          <a:stretch>
            <a:fillRect/>
          </a:stretch>
        </p:blipFill>
        <p:spPr>
          <a:xfrm>
            <a:off x="16212" y="569843"/>
            <a:ext cx="12175788" cy="6288157"/>
          </a:xfrm>
          <a:prstGeom prst="rect">
            <a:avLst/>
          </a:prstGeom>
        </p:spPr>
      </p:pic>
    </p:spTree>
    <p:extLst>
      <p:ext uri="{BB962C8B-B14F-4D97-AF65-F5344CB8AC3E}">
        <p14:creationId xmlns:p14="http://schemas.microsoft.com/office/powerpoint/2010/main" val="1925196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DCF4EB5C-ED25-4675-8255-2F5B12CFF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9514EC6E-A557-42A2-BCDC-3ABFFC5E5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905482C9-EB42-4BFE-95BF-7FD661F07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xmlns="" id="{7539E646-A625-4A26-86ED-BD90EDD329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xmlns="" id="{8E019540-1104-4B12-9F83-45F586741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8B46A4A7-BCE1-4B57-A0DD-1CE4080A61DD}"/>
              </a:ext>
            </a:extLst>
          </p:cNvPr>
          <p:cNvSpPr>
            <a:spLocks noGrp="1"/>
          </p:cNvSpPr>
          <p:nvPr>
            <p:ph type="title"/>
          </p:nvPr>
        </p:nvSpPr>
        <p:spPr>
          <a:xfrm>
            <a:off x="4857404" y="1577340"/>
            <a:ext cx="6228950" cy="3703320"/>
          </a:xfrm>
        </p:spPr>
        <p:txBody>
          <a:bodyPr vert="horz" lIns="91440" tIns="45720" rIns="91440" bIns="45720" rtlCol="0" anchor="ctr">
            <a:normAutofit fontScale="90000"/>
          </a:bodyPr>
          <a:lstStyle/>
          <a:p>
            <a:r>
              <a:rPr lang="en-US" sz="6100" dirty="0">
                <a:solidFill>
                  <a:srgbClr val="FFFFFF">
                    <a:alpha val="90000"/>
                  </a:srgbClr>
                </a:solidFill>
              </a:rPr>
              <a:t>Pathways ahead for a sustainable &amp; inclusive blue economy</a:t>
            </a:r>
          </a:p>
        </p:txBody>
      </p:sp>
      <p:sp>
        <p:nvSpPr>
          <p:cNvPr id="36" name="Rectangle 35">
            <a:extLst>
              <a:ext uri="{FF2B5EF4-FFF2-40B4-BE49-F238E27FC236}">
                <a16:creationId xmlns:a16="http://schemas.microsoft.com/office/drawing/2014/main" xmlns="" id="{11D976D6-8C98-48CC-8C34-0468F3167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13938" y="3383280"/>
            <a:ext cx="228600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xmlns="" id="{3580CFD6-E44A-486A-9E73-D8D948F78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88596" y="3383280"/>
            <a:ext cx="3703320" cy="9144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4976469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2D487F8-034C-4B43-BDB6-31540EC37D74}"/>
              </a:ext>
            </a:extLst>
          </p:cNvPr>
          <p:cNvSpPr>
            <a:spLocks noGrp="1"/>
          </p:cNvSpPr>
          <p:nvPr>
            <p:ph idx="1"/>
          </p:nvPr>
        </p:nvSpPr>
        <p:spPr>
          <a:xfrm>
            <a:off x="581192" y="861391"/>
            <a:ext cx="11029615" cy="5751444"/>
          </a:xfrm>
        </p:spPr>
        <p:txBody>
          <a:bodyPr>
            <a:normAutofit fontScale="32500" lnSpcReduction="20000"/>
          </a:bodyPr>
          <a:lstStyle/>
          <a:p>
            <a:pPr algn="just"/>
            <a:r>
              <a:rPr lang="en-GB" sz="6400" dirty="0"/>
              <a:t>Identifying the priorities of each country and the availability of resources in the Exclusive Economic Zone (EEZ) focussing on cross-sectoral Blue Economy assessments; environmental/ecosystem assessments and detailed sector-specific assessments with integrated environmental social and economic components (</a:t>
            </a:r>
            <a:r>
              <a:rPr lang="en-GB" sz="6400" dirty="0" err="1"/>
              <a:t>e.g</a:t>
            </a:r>
            <a:r>
              <a:rPr lang="en-GB" sz="6400" dirty="0"/>
              <a:t> fisheries and aquaculture, tourism etc.)</a:t>
            </a:r>
          </a:p>
          <a:p>
            <a:pPr algn="just"/>
            <a:r>
              <a:rPr lang="en-GB" sz="6400" dirty="0"/>
              <a:t>Measuring the contribution of Blue Economy by evolving a standardised accounting framework grounded in System of Environment-Economic Accounting (SEEA) in accordance with the System of National Accounts (SNA) and Framework for the Development of Environment Statistics (FDES)</a:t>
            </a:r>
          </a:p>
          <a:p>
            <a:pPr algn="just"/>
            <a:r>
              <a:rPr lang="en-GB" sz="6400" dirty="0"/>
              <a:t>Creating a natural capital accounting framework for natural capital applying the methods of   </a:t>
            </a:r>
            <a:r>
              <a:rPr lang="en-GB" sz="6400" dirty="0">
                <a:hlinkClick r:id="rId2" tooltip="Composite (finance)"/>
              </a:rPr>
              <a:t>composite indices</a:t>
            </a:r>
            <a:r>
              <a:rPr lang="en-GB" sz="6400" dirty="0"/>
              <a:t>; indices focusing on </a:t>
            </a:r>
            <a:r>
              <a:rPr lang="en-GB" sz="6400" dirty="0">
                <a:hlinkClick r:id="rId3" tooltip="Overconsumption"/>
              </a:rPr>
              <a:t>overconsumption</a:t>
            </a:r>
            <a:r>
              <a:rPr lang="en-GB" sz="6400" dirty="0"/>
              <a:t>; and monetary or physical indicators</a:t>
            </a:r>
          </a:p>
          <a:p>
            <a:pPr algn="just"/>
            <a:r>
              <a:rPr lang="en-GB" sz="6400" dirty="0"/>
              <a:t>The implementation of Blue Economy requires good governance and better coordination among different ministries of the government, therefore, setting up coordination ministry/centre seems to be a importance condition for the success of the Blue Economy. </a:t>
            </a:r>
          </a:p>
          <a:p>
            <a:pPr algn="just"/>
            <a:r>
              <a:rPr lang="en-GB" sz="6400" dirty="0"/>
              <a:t>A robust maritime connectivity enhances productivity, augment trade, reduce logistical costs and bolster economic development. Maritime connectivity includes efficient and competitive maritime transportation, capacity building in shipping and transport and hence ensuring a maritime connectivity is must for implementing the sustainable Blue Economy in the Indian Ocean Region (IOR)</a:t>
            </a:r>
          </a:p>
          <a:p>
            <a:pPr marL="0" indent="0" algn="just">
              <a:buNone/>
            </a:pPr>
            <a:endParaRPr lang="en-GB" dirty="0"/>
          </a:p>
        </p:txBody>
      </p:sp>
    </p:spTree>
    <p:extLst>
      <p:ext uri="{BB962C8B-B14F-4D97-AF65-F5344CB8AC3E}">
        <p14:creationId xmlns:p14="http://schemas.microsoft.com/office/powerpoint/2010/main" val="3443677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322639-1E22-48C9-94BF-B98E9204D758}"/>
              </a:ext>
            </a:extLst>
          </p:cNvPr>
          <p:cNvSpPr>
            <a:spLocks noGrp="1"/>
          </p:cNvSpPr>
          <p:nvPr>
            <p:ph idx="1"/>
          </p:nvPr>
        </p:nvSpPr>
        <p:spPr>
          <a:xfrm>
            <a:off x="581192" y="662609"/>
            <a:ext cx="11029615" cy="6082747"/>
          </a:xfrm>
        </p:spPr>
        <p:txBody>
          <a:bodyPr>
            <a:normAutofit lnSpcReduction="10000"/>
          </a:bodyPr>
          <a:lstStyle/>
          <a:p>
            <a:pPr algn="just"/>
            <a:r>
              <a:rPr lang="en-GB" sz="1900" dirty="0"/>
              <a:t>The national ocean policy  ensures  protection, maintenance, and restoration of the health of the ocean, seas, lakes and coasts, therefore, it is prerequisite to frame a National Ocean Policy on the pattern of countries such as Australia, Brazil, Canada, China, Colombia, Japan, Norway, Portugal, Russian Federation, UK, USA.  Very few countries in IORA have their own National Ocean Policy, therefore, it is recommended that the Member States of IORA may initiate the process of evolving a National Ocean Policy in order to reap the ocean resources optimally and sustainably. </a:t>
            </a:r>
          </a:p>
          <a:p>
            <a:pPr algn="just"/>
            <a:r>
              <a:rPr lang="en-GB" sz="1900" dirty="0"/>
              <a:t>The Marine Spatial Planning (MSP) is one of the seven enablers of the Blue Economy and hence it needs to be started in all the Member States of IORA. It is encouraging that most of the Member States have already initiated this process as it is leads to better utilization of ocean resources in the Exclusive Economic Zone (EEZ) of the respective countries. </a:t>
            </a:r>
          </a:p>
          <a:p>
            <a:pPr algn="just"/>
            <a:r>
              <a:rPr lang="en-GB" sz="1900" dirty="0"/>
              <a:t>The next important step is to identify the commonalities in relation to the traditional and emerging sectors of Blue Economy in IORA. It seems that fisheries and aquaculture as well as tourism especially the coastal and maritime tourism which implies land-based and sea-based activities such as swimming, surfing, sun bathing, boating, yachting, cruising, nautical sports etc, have high degree of commonalities among the Member States of IORA which makes the case for having a common fisheries and aquaculture as well as coastal and maritime tourism policy. </a:t>
            </a:r>
          </a:p>
          <a:p>
            <a:pPr algn="just"/>
            <a:r>
              <a:rPr lang="en-GB" sz="1900" dirty="0"/>
              <a:t>IORA is an organisation with diverse levels of development as well as sub-regions- Australasia, Southeast Asia, South Asia, West Asia and Eastern &amp; Southern Africa, therefore in order to ensure regional flexibility in the implementation of Blue Economy, sub-regional approach along with the comprehensive IORA approach needs to be adopted. </a:t>
            </a:r>
          </a:p>
          <a:p>
            <a:pPr marL="0" indent="0">
              <a:buNone/>
            </a:pPr>
            <a:endParaRPr lang="en-GB" dirty="0"/>
          </a:p>
        </p:txBody>
      </p:sp>
    </p:spTree>
    <p:extLst>
      <p:ext uri="{BB962C8B-B14F-4D97-AF65-F5344CB8AC3E}">
        <p14:creationId xmlns:p14="http://schemas.microsoft.com/office/powerpoint/2010/main" val="699728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DCF4EB5C-ED25-4675-8255-2F5B12CFF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9514EC6E-A557-42A2-BCDC-3ABFFC5E5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905482C9-EB42-4BFE-95BF-7FD661F07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xmlns="" id="{7539E646-A625-4A26-86ED-BD90EDD329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xmlns="" id="{8E019540-1104-4B12-9F83-45F586741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8B46A4A7-BCE1-4B57-A0DD-1CE4080A61DD}"/>
              </a:ext>
            </a:extLst>
          </p:cNvPr>
          <p:cNvSpPr>
            <a:spLocks noGrp="1"/>
          </p:cNvSpPr>
          <p:nvPr>
            <p:ph type="title"/>
          </p:nvPr>
        </p:nvSpPr>
        <p:spPr>
          <a:xfrm>
            <a:off x="4857404" y="1577340"/>
            <a:ext cx="6228950" cy="3703320"/>
          </a:xfrm>
        </p:spPr>
        <p:txBody>
          <a:bodyPr vert="horz" lIns="91440" tIns="45720" rIns="91440" bIns="45720" rtlCol="0" anchor="ctr">
            <a:normAutofit/>
          </a:bodyPr>
          <a:lstStyle/>
          <a:p>
            <a:r>
              <a:rPr lang="en-US" sz="6100" dirty="0">
                <a:solidFill>
                  <a:srgbClr val="FFFFFF">
                    <a:alpha val="90000"/>
                  </a:srgbClr>
                </a:solidFill>
              </a:rPr>
              <a:t>MAJOR CONCLUSIONS</a:t>
            </a:r>
          </a:p>
        </p:txBody>
      </p:sp>
      <p:sp>
        <p:nvSpPr>
          <p:cNvPr id="36" name="Rectangle 35">
            <a:extLst>
              <a:ext uri="{FF2B5EF4-FFF2-40B4-BE49-F238E27FC236}">
                <a16:creationId xmlns:a16="http://schemas.microsoft.com/office/drawing/2014/main" xmlns="" id="{11D976D6-8C98-48CC-8C34-0468F3167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13938" y="3383280"/>
            <a:ext cx="228600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xmlns="" id="{3580CFD6-E44A-486A-9E73-D8D948F78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88596" y="3383280"/>
            <a:ext cx="3703320" cy="9144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713119"/>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C3E67D5-8695-49A8-9715-AC63391AA1FD}"/>
              </a:ext>
            </a:extLst>
          </p:cNvPr>
          <p:cNvSpPr>
            <a:spLocks noGrp="1"/>
          </p:cNvSpPr>
          <p:nvPr>
            <p:ph idx="1"/>
          </p:nvPr>
        </p:nvSpPr>
        <p:spPr>
          <a:xfrm>
            <a:off x="542388" y="636105"/>
            <a:ext cx="11107224" cy="6003234"/>
          </a:xfrm>
        </p:spPr>
        <p:txBody>
          <a:bodyPr>
            <a:normAutofit/>
          </a:bodyPr>
          <a:lstStyle/>
          <a:p>
            <a:pPr lvl="0" algn="just"/>
            <a:r>
              <a:rPr lang="en-GB" sz="2400" dirty="0"/>
              <a:t>The potential of the Blue Economy depends on extraction and use of marine and non-living resources, use of renewable, non-exhaustible, natural forces (Blue Energy); commerce and trade in and around the oceans and those activities that contribute to the economy such as carbon sequestration, coastal protection, waste disposal and biodiversity. </a:t>
            </a:r>
          </a:p>
          <a:p>
            <a:pPr algn="just"/>
            <a:r>
              <a:rPr lang="en-GB" sz="2400" dirty="0"/>
              <a:t> We need to break with ‘business as usual’ approach for the implementation of the Blue Economy, and think differently in terms of Sustainability and new technologies. New thinking tools of international finance, Marine Spatial Planning (MSP) and Natural Capital Accounting as well as Blue Bonds (Seychelles’ experience) and Indonesian project of waste and water treatment etc. need to be emulated. </a:t>
            </a:r>
          </a:p>
          <a:p>
            <a:pPr lvl="0" algn="just"/>
            <a:r>
              <a:rPr lang="en-GB" sz="2400" dirty="0"/>
              <a:t>The Bangladesh’s initiative of identifying 26 sectors of the Blue Economy such as shipping, coastal shipping, seaports, passenger ferry services, inland waterway transports, shipbuilding, ship recycling industries, fishery, aquaculture, coastal aquaculture and marine culture, etc. is an important step in understanding and implementing the Blue Economy in Indian Ocean Region (IOR).</a:t>
            </a:r>
          </a:p>
          <a:p>
            <a:pPr marL="0" indent="0" algn="just">
              <a:buNone/>
            </a:pPr>
            <a:endParaRPr lang="en-GB" dirty="0"/>
          </a:p>
        </p:txBody>
      </p:sp>
    </p:spTree>
    <p:extLst>
      <p:ext uri="{BB962C8B-B14F-4D97-AF65-F5344CB8AC3E}">
        <p14:creationId xmlns:p14="http://schemas.microsoft.com/office/powerpoint/2010/main" val="3907407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C3E67D5-8695-49A8-9715-AC63391AA1FD}"/>
              </a:ext>
            </a:extLst>
          </p:cNvPr>
          <p:cNvSpPr>
            <a:spLocks noGrp="1"/>
          </p:cNvSpPr>
          <p:nvPr>
            <p:ph idx="1"/>
          </p:nvPr>
        </p:nvSpPr>
        <p:spPr>
          <a:xfrm>
            <a:off x="384313" y="854766"/>
            <a:ext cx="11107224" cy="6003234"/>
          </a:xfrm>
        </p:spPr>
        <p:txBody>
          <a:bodyPr>
            <a:normAutofit fontScale="92500"/>
          </a:bodyPr>
          <a:lstStyle/>
          <a:p>
            <a:pPr lvl="0" algn="just"/>
            <a:r>
              <a:rPr lang="en-GB" sz="2800" dirty="0"/>
              <a:t>We need to recognise the major ocean challenges in terms of overfishing of fish stocks, climate change, ocean acidification, pollution and marine litter and loss of biodiversity which is a great potential risk for the ocean health as well as human health through global food supply chain.  </a:t>
            </a:r>
          </a:p>
          <a:p>
            <a:pPr lvl="0" algn="just"/>
            <a:r>
              <a:rPr lang="en-GB" sz="2800" b="1" dirty="0"/>
              <a:t>Over the last five years, IORA has created a robust and responsive Blue Economy implementation mechanism which needs to be strengthened through collaboration and cooperation among the Member States and Dialogue Partners of IORA. </a:t>
            </a:r>
          </a:p>
          <a:p>
            <a:pPr lvl="0" algn="just"/>
            <a:r>
              <a:rPr lang="en-GB" sz="2800" dirty="0"/>
              <a:t>A special mechanism of collaboration and cooperation with international organizations and UN agencies in reference to financial requirements of implementing the Blue Economy needs to be created for dealing with major issues and challenges related with the Blue Economy for the Least Developed Countries (LDCs) and Small Island Developing States (SIDs) in IORA.</a:t>
            </a:r>
          </a:p>
          <a:p>
            <a:pPr marL="0" indent="0" algn="just">
              <a:buNone/>
            </a:pPr>
            <a:endParaRPr lang="en-GB" dirty="0"/>
          </a:p>
        </p:txBody>
      </p:sp>
    </p:spTree>
    <p:extLst>
      <p:ext uri="{BB962C8B-B14F-4D97-AF65-F5344CB8AC3E}">
        <p14:creationId xmlns:p14="http://schemas.microsoft.com/office/powerpoint/2010/main" val="1409729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DCF4EB5C-ED25-4675-8255-2F5B12CFF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9514EC6E-A557-42A2-BCDC-3ABFFC5E5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905482C9-EB42-4BFE-95BF-7FD661F07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xmlns="" id="{7539E646-A625-4A26-86ED-BD90EDD329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xmlns="" id="{8E019540-1104-4B12-9F83-45F586741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8B46A4A7-BCE1-4B57-A0DD-1CE4080A61DD}"/>
              </a:ext>
            </a:extLst>
          </p:cNvPr>
          <p:cNvSpPr>
            <a:spLocks noGrp="1"/>
          </p:cNvSpPr>
          <p:nvPr>
            <p:ph type="title"/>
          </p:nvPr>
        </p:nvSpPr>
        <p:spPr>
          <a:xfrm>
            <a:off x="4857404" y="1577340"/>
            <a:ext cx="7665900" cy="3703320"/>
          </a:xfrm>
        </p:spPr>
        <p:txBody>
          <a:bodyPr vert="horz" lIns="91440" tIns="45720" rIns="91440" bIns="45720" rtlCol="0" anchor="ctr">
            <a:normAutofit/>
          </a:bodyPr>
          <a:lstStyle/>
          <a:p>
            <a:r>
              <a:rPr lang="en-US" sz="5400" dirty="0">
                <a:solidFill>
                  <a:srgbClr val="FFFFFF">
                    <a:alpha val="90000"/>
                  </a:srgbClr>
                </a:solidFill>
              </a:rPr>
              <a:t>POLICY RECOMMENDATIONS</a:t>
            </a:r>
          </a:p>
        </p:txBody>
      </p:sp>
      <p:sp>
        <p:nvSpPr>
          <p:cNvPr id="36" name="Rectangle 35">
            <a:extLst>
              <a:ext uri="{FF2B5EF4-FFF2-40B4-BE49-F238E27FC236}">
                <a16:creationId xmlns:a16="http://schemas.microsoft.com/office/drawing/2014/main" xmlns="" id="{11D976D6-8C98-48CC-8C34-0468F3167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13938" y="3383280"/>
            <a:ext cx="228600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xmlns="" id="{3580CFD6-E44A-486A-9E73-D8D948F78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88596" y="3383280"/>
            <a:ext cx="3703320" cy="9144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27681006"/>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3B89715-0C08-460F-B428-54CD799788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937B2BA-7A3F-4338-9F35-A23EE73676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1"/>
            <a:ext cx="11298933" cy="437703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E6611445-473C-46EE-B9D0-2F7E548FCA7D}"/>
              </a:ext>
            </a:extLst>
          </p:cNvPr>
          <p:cNvSpPr>
            <a:spLocks noGrp="1"/>
          </p:cNvSpPr>
          <p:nvPr>
            <p:ph idx="1"/>
          </p:nvPr>
        </p:nvSpPr>
        <p:spPr>
          <a:xfrm>
            <a:off x="659140" y="548639"/>
            <a:ext cx="11086325" cy="4194155"/>
          </a:xfrm>
        </p:spPr>
        <p:txBody>
          <a:bodyPr>
            <a:normAutofit lnSpcReduction="10000"/>
          </a:bodyPr>
          <a:lstStyle/>
          <a:p>
            <a:pPr marL="342900" lvl="0" indent="-342900" algn="just">
              <a:lnSpc>
                <a:spcPct val="90000"/>
              </a:lnSpc>
              <a:buFont typeface="+mj-lt"/>
              <a:buAutoNum type="arabicPeriod"/>
            </a:pPr>
            <a:r>
              <a:rPr lang="en-GB" sz="2800" b="1" dirty="0">
                <a:solidFill>
                  <a:srgbClr val="FFFFFF"/>
                </a:solidFill>
              </a:rPr>
              <a:t>IORA should aim at initiating the process of Marine Spatial Planning as well as evolving a National Ocean Policy in all the Member States so as to sustainably use the oceanic resources of the Indian Ocean Region (IOR). </a:t>
            </a:r>
          </a:p>
          <a:p>
            <a:pPr marL="342900" indent="-342900" algn="just">
              <a:lnSpc>
                <a:spcPct val="90000"/>
              </a:lnSpc>
              <a:buFont typeface="+mj-lt"/>
              <a:buAutoNum type="arabicPeriod"/>
            </a:pPr>
            <a:endParaRPr lang="en-GB" sz="2800" b="1" dirty="0">
              <a:solidFill>
                <a:srgbClr val="FFFFFF"/>
              </a:solidFill>
            </a:endParaRPr>
          </a:p>
          <a:p>
            <a:pPr marL="342900" lvl="0" indent="-342900" algn="just">
              <a:lnSpc>
                <a:spcPct val="90000"/>
              </a:lnSpc>
              <a:buFont typeface="+mj-lt"/>
              <a:buAutoNum type="arabicPeriod"/>
            </a:pPr>
            <a:r>
              <a:rPr lang="en-GB" sz="2800" b="1" dirty="0">
                <a:solidFill>
                  <a:srgbClr val="FFFFFF"/>
                </a:solidFill>
              </a:rPr>
              <a:t>A policy frame focusing on a balance between economic opportunities and the environmental limitations of using the ocean to generate more wealth may be worked out based on the science-based evidence approach as well ecosystem-based management approach. </a:t>
            </a:r>
          </a:p>
          <a:p>
            <a:pPr marL="0" indent="0">
              <a:lnSpc>
                <a:spcPct val="90000"/>
              </a:lnSpc>
              <a:buNone/>
            </a:pPr>
            <a:endParaRPr lang="en-GB" sz="2400" b="1" dirty="0">
              <a:solidFill>
                <a:srgbClr val="FFFFFF"/>
              </a:solidFill>
            </a:endParaRPr>
          </a:p>
        </p:txBody>
      </p:sp>
      <p:sp>
        <p:nvSpPr>
          <p:cNvPr id="12" name="Rectangle 11">
            <a:extLst>
              <a:ext uri="{FF2B5EF4-FFF2-40B4-BE49-F238E27FC236}">
                <a16:creationId xmlns:a16="http://schemas.microsoft.com/office/drawing/2014/main" xmlns="" id="{F677D424-9960-4ACA-BCD2-505B987C40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6057326"/>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534247F3-70BF-4860-A663-2ECA100F9E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6057326"/>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E81D5223-6DF2-4751-8B5D-D37B5D98A5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909411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05FF644-A9B8-429E-BA0E-98D159957A83}"/>
              </a:ext>
            </a:extLst>
          </p:cNvPr>
          <p:cNvSpPr>
            <a:spLocks noGrp="1"/>
          </p:cNvSpPr>
          <p:nvPr>
            <p:ph type="title"/>
          </p:nvPr>
        </p:nvSpPr>
        <p:spPr>
          <a:xfrm>
            <a:off x="715617" y="1116836"/>
            <a:ext cx="3874013" cy="4624327"/>
          </a:xfrm>
        </p:spPr>
        <p:txBody>
          <a:bodyPr anchor="ctr">
            <a:normAutofit/>
          </a:bodyPr>
          <a:lstStyle/>
          <a:p>
            <a:r>
              <a:rPr lang="en-US" sz="2400" b="1" dirty="0">
                <a:solidFill>
                  <a:srgbClr val="FFFFFF"/>
                </a:solidFill>
              </a:rPr>
              <a:t>RISE OF ENVIRONMENTALISM </a:t>
            </a:r>
            <a:br>
              <a:rPr lang="en-US" sz="2400" b="1" dirty="0">
                <a:solidFill>
                  <a:srgbClr val="FFFFFF"/>
                </a:solidFill>
              </a:rPr>
            </a:br>
            <a:r>
              <a:rPr lang="en-US" sz="2400" b="1" dirty="0">
                <a:solidFill>
                  <a:srgbClr val="FFFFFF"/>
                </a:solidFill>
              </a:rPr>
              <a:t>&amp; SUSTAINABILITY</a:t>
            </a:r>
            <a:endParaRPr lang="en-GB" sz="2400" b="1" dirty="0">
              <a:solidFill>
                <a:srgbClr val="FFFFFF"/>
              </a:solidFill>
            </a:endParaRPr>
          </a:p>
        </p:txBody>
      </p:sp>
      <p:sp>
        <p:nvSpPr>
          <p:cNvPr id="3" name="Content Placeholder 2">
            <a:extLst>
              <a:ext uri="{FF2B5EF4-FFF2-40B4-BE49-F238E27FC236}">
                <a16:creationId xmlns:a16="http://schemas.microsoft.com/office/drawing/2014/main" xmlns="" id="{16EC6F0A-816C-4C83-852A-4E017115BEE8}"/>
              </a:ext>
            </a:extLst>
          </p:cNvPr>
          <p:cNvSpPr>
            <a:spLocks noGrp="1"/>
          </p:cNvSpPr>
          <p:nvPr>
            <p:ph idx="1"/>
          </p:nvPr>
        </p:nvSpPr>
        <p:spPr>
          <a:xfrm>
            <a:off x="4697482" y="485678"/>
            <a:ext cx="7386666" cy="5888772"/>
          </a:xfrm>
        </p:spPr>
        <p:txBody>
          <a:bodyPr anchor="ctr">
            <a:normAutofit/>
          </a:bodyPr>
          <a:lstStyle/>
          <a:p>
            <a:pPr algn="just">
              <a:lnSpc>
                <a:spcPct val="90000"/>
              </a:lnSpc>
            </a:pPr>
            <a:r>
              <a:rPr lang="en-US" dirty="0"/>
              <a:t>The rise of consciousness around environmental protection and conservation as well as Sustainable Development occurred in the 1970s-80s. </a:t>
            </a:r>
          </a:p>
          <a:p>
            <a:pPr algn="just">
              <a:lnSpc>
                <a:spcPct val="90000"/>
              </a:lnSpc>
            </a:pPr>
            <a:r>
              <a:rPr lang="en-US" dirty="0"/>
              <a:t>Key events were held which brought to the forefront the critical issues about the loss of biodiversity, depletion of marine and land ecosystems and the need for urgent actions such as </a:t>
            </a:r>
            <a:r>
              <a:rPr lang="en-GB" dirty="0"/>
              <a:t>Intergovernmental Conference for Rational Use and Conservation of the Biosphere (UNESCO) in 1968 with early discussions on the concept of ecologically sustainable development; UN Conference on the Human Environment and UNEP is held in 1972  in Stockholm leads to the establishment of many national environmental protection agencies and the United Nations Environment Programme (UNEP); in 1975, the Convention on International Trade in Endangered Species of Flora and Fauna (CITES) comes into force; UN Conference on Desertification in 1977</a:t>
            </a:r>
          </a:p>
          <a:p>
            <a:pPr algn="just">
              <a:lnSpc>
                <a:spcPct val="90000"/>
              </a:lnSpc>
            </a:pPr>
            <a:r>
              <a:rPr lang="en-GB" dirty="0"/>
              <a:t>All these led to the publication in 1987 of the report entitled “</a:t>
            </a:r>
            <a:r>
              <a:rPr lang="en-GB" b="1" dirty="0"/>
              <a:t>Our Common Future” (Brundtland Report), </a:t>
            </a:r>
            <a:r>
              <a:rPr lang="en-GB" dirty="0"/>
              <a:t>a report of the World Commission on Environment and Development, weaves together social, economic, cultural and environmental issues and global solutions. </a:t>
            </a:r>
          </a:p>
          <a:p>
            <a:pPr algn="just">
              <a:lnSpc>
                <a:spcPct val="90000"/>
              </a:lnSpc>
            </a:pPr>
            <a:r>
              <a:rPr lang="en-GB" dirty="0"/>
              <a:t>It popularizes the term “sustainable development.”  Sustainable development is development that meets the needs of the present without compromising the ability of future generations to meet their own needs.</a:t>
            </a:r>
          </a:p>
          <a:p>
            <a:pPr marL="0" indent="0">
              <a:lnSpc>
                <a:spcPct val="90000"/>
              </a:lnSpc>
              <a:buNone/>
            </a:pPr>
            <a:endParaRPr lang="en-GB" sz="1400" dirty="0"/>
          </a:p>
        </p:txBody>
      </p:sp>
    </p:spTree>
    <p:extLst>
      <p:ext uri="{BB962C8B-B14F-4D97-AF65-F5344CB8AC3E}">
        <p14:creationId xmlns:p14="http://schemas.microsoft.com/office/powerpoint/2010/main" val="403446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2">
            <a:extLst>
              <a:ext uri="{FF2B5EF4-FFF2-40B4-BE49-F238E27FC236}">
                <a16:creationId xmlns:a16="http://schemas.microsoft.com/office/drawing/2014/main" xmlns="" id="{DCF4EB5C-ED25-4675-8255-2F5B12CFF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4">
            <a:extLst>
              <a:ext uri="{FF2B5EF4-FFF2-40B4-BE49-F238E27FC236}">
                <a16:creationId xmlns:a16="http://schemas.microsoft.com/office/drawing/2014/main" xmlns="" id="{9514EC6E-A557-42A2-BCDC-3ABFFC5E5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6">
            <a:extLst>
              <a:ext uri="{FF2B5EF4-FFF2-40B4-BE49-F238E27FC236}">
                <a16:creationId xmlns:a16="http://schemas.microsoft.com/office/drawing/2014/main" xmlns="" id="{905482C9-EB42-4BFE-95BF-7FD661F07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8">
            <a:extLst>
              <a:ext uri="{FF2B5EF4-FFF2-40B4-BE49-F238E27FC236}">
                <a16:creationId xmlns:a16="http://schemas.microsoft.com/office/drawing/2014/main" xmlns="" id="{7539E646-A625-4A26-86ED-BD90EDD329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43" name="Rectangle 30">
            <a:extLst>
              <a:ext uri="{FF2B5EF4-FFF2-40B4-BE49-F238E27FC236}">
                <a16:creationId xmlns:a16="http://schemas.microsoft.com/office/drawing/2014/main" xmlns="" id="{9DD60C94-0C9C-47B7-BE88-045235ACC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67EF77E-F4FB-47AE-8D85-8A54A85C32F5}"/>
              </a:ext>
            </a:extLst>
          </p:cNvPr>
          <p:cNvSpPr>
            <a:spLocks noGrp="1"/>
          </p:cNvSpPr>
          <p:nvPr>
            <p:ph type="title"/>
          </p:nvPr>
        </p:nvSpPr>
        <p:spPr>
          <a:xfrm>
            <a:off x="446533" y="1221942"/>
            <a:ext cx="11745468" cy="3654081"/>
          </a:xfrm>
        </p:spPr>
        <p:txBody>
          <a:bodyPr vert="horz" lIns="91440" tIns="45720" rIns="91440" bIns="45720" rtlCol="0" anchor="ctr">
            <a:normAutofit/>
          </a:bodyPr>
          <a:lstStyle/>
          <a:p>
            <a:r>
              <a:rPr lang="en-US" sz="5400" dirty="0">
                <a:solidFill>
                  <a:schemeClr val="tx2"/>
                </a:solidFill>
              </a:rPr>
              <a:t>THANK YOU FOR YOUR ATTENTION</a:t>
            </a:r>
          </a:p>
        </p:txBody>
      </p:sp>
      <p:sp>
        <p:nvSpPr>
          <p:cNvPr id="44" name="Rectangle 32">
            <a:extLst>
              <a:ext uri="{FF2B5EF4-FFF2-40B4-BE49-F238E27FC236}">
                <a16:creationId xmlns:a16="http://schemas.microsoft.com/office/drawing/2014/main" xmlns="" id="{BFCF7016-AC99-433F-B943-24C3736E0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34">
            <a:extLst>
              <a:ext uri="{FF2B5EF4-FFF2-40B4-BE49-F238E27FC236}">
                <a16:creationId xmlns:a16="http://schemas.microsoft.com/office/drawing/2014/main" xmlns="" id="{A03737D1-A930-4E3E-9160-3CD4AEC72A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36">
            <a:extLst>
              <a:ext uri="{FF2B5EF4-FFF2-40B4-BE49-F238E27FC236}">
                <a16:creationId xmlns:a16="http://schemas.microsoft.com/office/drawing/2014/main" xmlns="" id="{F71CFF33-010E-4E26-A285-83B1829823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26" name="Picture 25" descr="A picture containing clipart&#10;&#10;Description automatically generated">
            <a:extLst>
              <a:ext uri="{FF2B5EF4-FFF2-40B4-BE49-F238E27FC236}">
                <a16:creationId xmlns:a16="http://schemas.microsoft.com/office/drawing/2014/main" xmlns="" id="{165B3521-D5D2-4DA8-A6AF-8821456B0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6692" y="4363408"/>
            <a:ext cx="1838158" cy="1286559"/>
          </a:xfrm>
          <a:prstGeom prst="rect">
            <a:avLst/>
          </a:prstGeom>
        </p:spPr>
      </p:pic>
    </p:spTree>
    <p:extLst>
      <p:ext uri="{BB962C8B-B14F-4D97-AF65-F5344CB8AC3E}">
        <p14:creationId xmlns:p14="http://schemas.microsoft.com/office/powerpoint/2010/main" val="147381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1B26B711-3121-40B0-8377-A64F3DC00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645C4D3D-ABBA-4B4E-93E5-01E343719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98DDD5E5-0097-4C6C-B266-5732EDA96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F93F0DF6-E80E-4917-B665-9DD100E2A44E}"/>
              </a:ext>
            </a:extLst>
          </p:cNvPr>
          <p:cNvSpPr>
            <a:spLocks noGrp="1"/>
          </p:cNvSpPr>
          <p:nvPr>
            <p:ph type="title"/>
          </p:nvPr>
        </p:nvSpPr>
        <p:spPr>
          <a:xfrm>
            <a:off x="771148" y="1037967"/>
            <a:ext cx="3054091" cy="4709131"/>
          </a:xfrm>
        </p:spPr>
        <p:txBody>
          <a:bodyPr anchor="ctr">
            <a:normAutofit/>
          </a:bodyPr>
          <a:lstStyle/>
          <a:p>
            <a:r>
              <a:rPr lang="en-US" sz="2400" b="1" dirty="0">
                <a:solidFill>
                  <a:srgbClr val="FFFEFF"/>
                </a:solidFill>
              </a:rPr>
              <a:t>WHAT IS</a:t>
            </a:r>
            <a:br>
              <a:rPr lang="en-US" sz="2400" b="1" dirty="0">
                <a:solidFill>
                  <a:srgbClr val="FFFEFF"/>
                </a:solidFill>
              </a:rPr>
            </a:br>
            <a:r>
              <a:rPr lang="en-US" sz="2400" b="1" dirty="0">
                <a:solidFill>
                  <a:srgbClr val="FFFEFF"/>
                </a:solidFill>
              </a:rPr>
              <a:t>sustainability?</a:t>
            </a:r>
            <a:endParaRPr lang="en-GB" sz="2400" b="1" dirty="0">
              <a:solidFill>
                <a:srgbClr val="FFFEFF"/>
              </a:solidFill>
            </a:endParaRPr>
          </a:p>
        </p:txBody>
      </p:sp>
      <p:sp>
        <p:nvSpPr>
          <p:cNvPr id="3" name="Content Placeholder 2">
            <a:extLst>
              <a:ext uri="{FF2B5EF4-FFF2-40B4-BE49-F238E27FC236}">
                <a16:creationId xmlns:a16="http://schemas.microsoft.com/office/drawing/2014/main" xmlns="" id="{D254D605-EF8E-4155-9DCE-66AF04817763}"/>
              </a:ext>
            </a:extLst>
          </p:cNvPr>
          <p:cNvSpPr>
            <a:spLocks noGrp="1"/>
          </p:cNvSpPr>
          <p:nvPr>
            <p:ph idx="1"/>
          </p:nvPr>
        </p:nvSpPr>
        <p:spPr>
          <a:xfrm>
            <a:off x="4534935" y="861096"/>
            <a:ext cx="7014423" cy="5792922"/>
          </a:xfrm>
        </p:spPr>
        <p:txBody>
          <a:bodyPr>
            <a:normAutofit lnSpcReduction="10000"/>
          </a:bodyPr>
          <a:lstStyle/>
          <a:p>
            <a:pPr algn="just"/>
            <a:r>
              <a:rPr lang="en-US" sz="2400" dirty="0"/>
              <a:t>Sustainability means “the ability to be sustained”; the quality of not being harmful to the environment or depletion of natural resources- supporting long-term ecological balance. It is indeed “the ability to endure”. </a:t>
            </a:r>
          </a:p>
          <a:p>
            <a:pPr algn="just"/>
            <a:r>
              <a:rPr lang="en-US" sz="2400" dirty="0"/>
              <a:t>It is central to the idea of Sustainable Development. Sustainability Science emerged in 21</a:t>
            </a:r>
            <a:r>
              <a:rPr lang="en-US" sz="2400" baseline="30000" dirty="0"/>
              <a:t>st</a:t>
            </a:r>
            <a:r>
              <a:rPr lang="en-US" sz="2400" dirty="0"/>
              <a:t> century as a new academic discipline. It (Sustainability Science) provides a critical framework for Sustainability. </a:t>
            </a:r>
          </a:p>
          <a:p>
            <a:pPr algn="just"/>
            <a:r>
              <a:rPr lang="en-US" sz="2400" dirty="0"/>
              <a:t>Sustainability measurement provides the evidence-based quantitative data needed to guide Sustainability governance.  In nutshell, it is a </a:t>
            </a:r>
            <a:r>
              <a:rPr lang="en-GB" sz="2400" dirty="0"/>
              <a:t>problem-driven and interdisciplinary</a:t>
            </a:r>
            <a:r>
              <a:rPr lang="en-US" sz="2400" dirty="0"/>
              <a:t> subject, focusing on: </a:t>
            </a:r>
            <a:r>
              <a:rPr lang="en-GB" sz="2400" dirty="0">
                <a:hlinkClick r:id="rId2">
                  <a:extLst>
                    <a:ext uri="{A12FA001-AC4F-418D-AE19-62706E023703}">
                      <ahyp:hlinkClr xmlns:ahyp="http://schemas.microsoft.com/office/drawing/2018/hyperlinkcolor" xmlns="" val="tx"/>
                    </a:ext>
                  </a:extLst>
                </a:hlinkClick>
              </a:rPr>
              <a:t>Knowledge structuring of issues</a:t>
            </a:r>
            <a:r>
              <a:rPr lang="en-GB" sz="2400" dirty="0"/>
              <a:t>, </a:t>
            </a:r>
            <a:r>
              <a:rPr lang="en-GB" sz="2400" dirty="0">
                <a:hlinkClick r:id="rId3">
                  <a:extLst>
                    <a:ext uri="{A12FA001-AC4F-418D-AE19-62706E023703}">
                      <ahyp:hlinkClr xmlns:ahyp="http://schemas.microsoft.com/office/drawing/2018/hyperlinkcolor" xmlns="" val="tx"/>
                    </a:ext>
                  </a:extLst>
                </a:hlinkClick>
              </a:rPr>
              <a:t>Coordination of data</a:t>
            </a:r>
            <a:r>
              <a:rPr lang="en-GB" sz="2400" dirty="0"/>
              <a:t> and, </a:t>
            </a:r>
            <a:r>
              <a:rPr lang="en-GB" sz="2400" dirty="0">
                <a:hlinkClick r:id="rId4">
                  <a:extLst>
                    <a:ext uri="{A12FA001-AC4F-418D-AE19-62706E023703}">
                      <ahyp:hlinkClr xmlns:ahyp="http://schemas.microsoft.com/office/drawing/2018/hyperlinkcolor" xmlns="" val="tx"/>
                    </a:ext>
                  </a:extLst>
                </a:hlinkClick>
              </a:rPr>
              <a:t>Interdisciplinary approaches</a:t>
            </a:r>
            <a:r>
              <a:rPr lang="en-GB" sz="2400" dirty="0"/>
              <a:t>. </a:t>
            </a:r>
          </a:p>
        </p:txBody>
      </p:sp>
    </p:spTree>
    <p:extLst>
      <p:ext uri="{BB962C8B-B14F-4D97-AF65-F5344CB8AC3E}">
        <p14:creationId xmlns:p14="http://schemas.microsoft.com/office/powerpoint/2010/main" val="247936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87D534EE-8404-4FA8-8C5B-74C77A50812F}"/>
              </a:ext>
            </a:extLst>
          </p:cNvPr>
          <p:cNvSpPr>
            <a:spLocks noGrp="1"/>
          </p:cNvSpPr>
          <p:nvPr>
            <p:ph idx="1"/>
          </p:nvPr>
        </p:nvSpPr>
        <p:spPr>
          <a:xfrm>
            <a:off x="581025" y="781878"/>
            <a:ext cx="11029950" cy="5632173"/>
          </a:xfrm>
        </p:spPr>
        <p:txBody>
          <a:bodyPr>
            <a:normAutofit fontScale="70000" lnSpcReduction="20000"/>
          </a:bodyPr>
          <a:lstStyle/>
          <a:p>
            <a:pPr marL="0" indent="0" algn="ctr">
              <a:buNone/>
            </a:pPr>
            <a:r>
              <a:rPr lang="en-US" sz="5100" b="1" dirty="0"/>
              <a:t>SUSTAINABILITY</a:t>
            </a:r>
          </a:p>
          <a:p>
            <a:pPr algn="just"/>
            <a:r>
              <a:rPr lang="en-US" sz="3200" dirty="0"/>
              <a:t>The ‘Sustainability Science’ and the concept of ‘Sustainability’ which has its roots in Sustainable Development and Environmental protection, is increasingly being recognized at global, regional, national and local levels, and in IORA, as a central and fundamental principle of Sustainable Blue Economy- including Circular Economy which is a part of Blue Economy. That rightly implies the integration of the Blue Economy with land-locked states- the oceans belong to all, and their productivity is enhanced through the adoption of ‘Sustainability.’</a:t>
            </a:r>
          </a:p>
          <a:p>
            <a:pPr marL="0" indent="0" algn="just">
              <a:buNone/>
            </a:pPr>
            <a:endParaRPr lang="en-GB" sz="3200" dirty="0"/>
          </a:p>
          <a:p>
            <a:pPr algn="just"/>
            <a:r>
              <a:rPr lang="en-GB" sz="3200" dirty="0"/>
              <a:t> </a:t>
            </a:r>
            <a:r>
              <a:rPr lang="en-US" sz="3200" dirty="0"/>
              <a:t>“Sustainability” principle happens to be central to the ‘Ocean Economy’; ‘Blue Growth’; ‘Blue Economy’, even if it has different meaning for different people. Sustainability is growing far beyond individual products and is being extended to encompass the entire product life cycle-emanating from the oceans, seas and lakes and so on. The sustainability approach is comprehensive and being extended to in nature including production, distribution, consumption and disposal of products.  It also intends to solve the problem of plastic pollution and providing an effective and reliable business model of waste management in the Blue Economy. </a:t>
            </a:r>
          </a:p>
          <a:p>
            <a:endParaRPr lang="en-GB" sz="3200" dirty="0"/>
          </a:p>
          <a:p>
            <a:pPr marL="0" indent="0" algn="just">
              <a:buNone/>
            </a:pPr>
            <a:endParaRPr lang="en-GB" dirty="0"/>
          </a:p>
        </p:txBody>
      </p:sp>
    </p:spTree>
    <p:extLst>
      <p:ext uri="{BB962C8B-B14F-4D97-AF65-F5344CB8AC3E}">
        <p14:creationId xmlns:p14="http://schemas.microsoft.com/office/powerpoint/2010/main" val="161195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DCF4EB5C-ED25-4675-8255-2F5B12CFF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9514EC6E-A557-42A2-BCDC-3ABFFC5E5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905482C9-EB42-4BFE-95BF-7FD661F07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xmlns="" id="{7539E646-A625-4A26-86ED-BD90EDD329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xmlns="" id="{8E019540-1104-4B12-9F83-45F586741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8B46A4A7-BCE1-4B57-A0DD-1CE4080A61DD}"/>
              </a:ext>
            </a:extLst>
          </p:cNvPr>
          <p:cNvSpPr>
            <a:spLocks noGrp="1"/>
          </p:cNvSpPr>
          <p:nvPr>
            <p:ph type="title"/>
          </p:nvPr>
        </p:nvSpPr>
        <p:spPr>
          <a:xfrm>
            <a:off x="4857404" y="1577340"/>
            <a:ext cx="6228950" cy="3703320"/>
          </a:xfrm>
        </p:spPr>
        <p:txBody>
          <a:bodyPr vert="horz" lIns="91440" tIns="45720" rIns="91440" bIns="45720" rtlCol="0" anchor="ctr">
            <a:normAutofit/>
          </a:bodyPr>
          <a:lstStyle/>
          <a:p>
            <a:r>
              <a:rPr lang="en-US" sz="6100" dirty="0">
                <a:solidFill>
                  <a:srgbClr val="FFFFFF">
                    <a:alpha val="90000"/>
                  </a:srgbClr>
                </a:solidFill>
              </a:rPr>
              <a:t>DEFINITIONS</a:t>
            </a:r>
            <a:br>
              <a:rPr lang="en-US" sz="6100" dirty="0">
                <a:solidFill>
                  <a:srgbClr val="FFFFFF">
                    <a:alpha val="90000"/>
                  </a:srgbClr>
                </a:solidFill>
              </a:rPr>
            </a:br>
            <a:r>
              <a:rPr lang="en-US" sz="6100" dirty="0">
                <a:solidFill>
                  <a:srgbClr val="FFFFFF">
                    <a:alpha val="90000"/>
                  </a:srgbClr>
                </a:solidFill>
              </a:rPr>
              <a:t>OF THE </a:t>
            </a:r>
            <a:br>
              <a:rPr lang="en-US" sz="6100" dirty="0">
                <a:solidFill>
                  <a:srgbClr val="FFFFFF">
                    <a:alpha val="90000"/>
                  </a:srgbClr>
                </a:solidFill>
              </a:rPr>
            </a:br>
            <a:r>
              <a:rPr lang="en-US" sz="6100" dirty="0">
                <a:solidFill>
                  <a:srgbClr val="FFFFFF">
                    <a:alpha val="90000"/>
                  </a:srgbClr>
                </a:solidFill>
              </a:rPr>
              <a:t>BLUE ECONOMY</a:t>
            </a:r>
          </a:p>
        </p:txBody>
      </p:sp>
      <p:sp>
        <p:nvSpPr>
          <p:cNvPr id="36" name="Rectangle 35">
            <a:extLst>
              <a:ext uri="{FF2B5EF4-FFF2-40B4-BE49-F238E27FC236}">
                <a16:creationId xmlns:a16="http://schemas.microsoft.com/office/drawing/2014/main" xmlns="" id="{11D976D6-8C98-48CC-8C34-0468F3167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13938" y="3383280"/>
            <a:ext cx="228600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xmlns="" id="{3580CFD6-E44A-486A-9E73-D8D948F78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88596" y="3383280"/>
            <a:ext cx="3703320" cy="9144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1758017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0C1B08-E32A-4692-81B3-20B6FB598BEA}"/>
              </a:ext>
            </a:extLst>
          </p:cNvPr>
          <p:cNvSpPr>
            <a:spLocks noGrp="1"/>
          </p:cNvSpPr>
          <p:nvPr>
            <p:ph type="title"/>
          </p:nvPr>
        </p:nvSpPr>
        <p:spPr>
          <a:xfrm>
            <a:off x="475175" y="0"/>
            <a:ext cx="11029616" cy="1189554"/>
          </a:xfrm>
        </p:spPr>
        <p:txBody>
          <a:bodyPr>
            <a:normAutofit/>
          </a:bodyPr>
          <a:lstStyle/>
          <a:p>
            <a:pPr algn="ctr"/>
            <a:r>
              <a:rPr lang="en-GB" b="1" dirty="0">
                <a:solidFill>
                  <a:schemeClr val="tx1"/>
                </a:solidFill>
              </a:rPr>
              <a:t>THE BLUE ECONOMY</a:t>
            </a:r>
            <a:endParaRPr lang="en-GB" dirty="0">
              <a:solidFill>
                <a:schemeClr val="tx1"/>
              </a:solidFill>
            </a:endParaRPr>
          </a:p>
        </p:txBody>
      </p:sp>
      <p:sp>
        <p:nvSpPr>
          <p:cNvPr id="3" name="Content Placeholder 2">
            <a:extLst>
              <a:ext uri="{FF2B5EF4-FFF2-40B4-BE49-F238E27FC236}">
                <a16:creationId xmlns:a16="http://schemas.microsoft.com/office/drawing/2014/main" xmlns="" id="{96AC7255-EEB6-42D6-95A3-1E72FDC17846}"/>
              </a:ext>
            </a:extLst>
          </p:cNvPr>
          <p:cNvSpPr>
            <a:spLocks noGrp="1"/>
          </p:cNvSpPr>
          <p:nvPr>
            <p:ph sz="quarter" idx="13"/>
          </p:nvPr>
        </p:nvSpPr>
        <p:spPr>
          <a:xfrm>
            <a:off x="622852" y="1285461"/>
            <a:ext cx="11029616" cy="5168347"/>
          </a:xfrm>
        </p:spPr>
        <p:txBody>
          <a:bodyPr>
            <a:normAutofit/>
          </a:bodyPr>
          <a:lstStyle/>
          <a:p>
            <a:pPr marL="0" indent="0" algn="just">
              <a:buNone/>
            </a:pPr>
            <a:r>
              <a:rPr lang="en-GB" sz="2000" b="1" dirty="0">
                <a:solidFill>
                  <a:schemeClr val="tx1"/>
                </a:solidFill>
                <a:ea typeface="Calibri"/>
                <a:cs typeface="Times New Roman"/>
              </a:rPr>
              <a:t>The concept of “Blue Economy” came into prominence with the publication of Gunter Pauli’s book entitled ‘</a:t>
            </a:r>
            <a:r>
              <a:rPr lang="en-GB" sz="2000" b="1" i="1" dirty="0">
                <a:solidFill>
                  <a:schemeClr val="tx1"/>
                </a:solidFill>
                <a:ea typeface="Calibri"/>
                <a:cs typeface="Times New Roman"/>
              </a:rPr>
              <a:t>The Blue Economy: 10 years – 100 innovations – 100 million jobs’</a:t>
            </a:r>
            <a:r>
              <a:rPr lang="en-GB" sz="2000" b="1" dirty="0">
                <a:solidFill>
                  <a:schemeClr val="tx1"/>
                </a:solidFill>
                <a:ea typeface="Calibri"/>
                <a:cs typeface="Times New Roman"/>
              </a:rPr>
              <a:t>, </a:t>
            </a:r>
          </a:p>
          <a:p>
            <a:pPr marL="0" indent="0" algn="just">
              <a:buNone/>
            </a:pPr>
            <a:r>
              <a:rPr lang="en-GB" sz="2000" b="1" dirty="0">
                <a:solidFill>
                  <a:schemeClr val="tx1"/>
                </a:solidFill>
                <a:ea typeface="Calibri"/>
                <a:cs typeface="Times New Roman"/>
              </a:rPr>
              <a:t>Gunter Pauli (April 2010) </a:t>
            </a:r>
          </a:p>
          <a:p>
            <a:pPr marL="713232" lvl="1" indent="-457200" algn="just">
              <a:buFont typeface="+mj-lt"/>
              <a:buAutoNum type="arabicPeriod"/>
            </a:pPr>
            <a:r>
              <a:rPr lang="en-GB" sz="1800" b="1" dirty="0">
                <a:solidFill>
                  <a:schemeClr val="tx1"/>
                </a:solidFill>
                <a:ea typeface="Calibri"/>
                <a:cs typeface="Times New Roman"/>
              </a:rPr>
              <a:t>Gunter Pauli: the  blue economy 2.0 (2014)</a:t>
            </a:r>
          </a:p>
          <a:p>
            <a:pPr marL="713232" lvl="1" indent="-457200" algn="just">
              <a:buFont typeface="+mj-lt"/>
              <a:buAutoNum type="arabicPeriod"/>
            </a:pPr>
            <a:r>
              <a:rPr lang="en-GB" sz="1800" b="1" dirty="0">
                <a:solidFill>
                  <a:schemeClr val="tx1"/>
                </a:solidFill>
                <a:ea typeface="Calibri"/>
                <a:cs typeface="Times New Roman"/>
              </a:rPr>
              <a:t>Gunter Pauli: the blue economy 3.0 (2017)</a:t>
            </a:r>
          </a:p>
          <a:p>
            <a:pPr marL="713232" lvl="1" indent="-457200" algn="just">
              <a:buFont typeface="+mj-lt"/>
              <a:buAutoNum type="arabicPeriod"/>
            </a:pPr>
            <a:r>
              <a:rPr lang="en-GB" sz="1800" b="1" dirty="0">
                <a:solidFill>
                  <a:schemeClr val="tx1"/>
                </a:solidFill>
                <a:ea typeface="Calibri"/>
                <a:cs typeface="Times New Roman"/>
              </a:rPr>
              <a:t>Gunter Pauli: “let us be as intelligent as nature” (fall 2017)</a:t>
            </a:r>
          </a:p>
          <a:p>
            <a:pPr marL="713232" lvl="1" indent="-457200" algn="just">
              <a:buFont typeface="+mj-lt"/>
              <a:buAutoNum type="arabicPeriod"/>
            </a:pPr>
            <a:r>
              <a:rPr lang="en-GB" sz="1800" b="1" dirty="0">
                <a:solidFill>
                  <a:schemeClr val="tx1"/>
                </a:solidFill>
                <a:ea typeface="Calibri"/>
                <a:cs typeface="Times New Roman"/>
              </a:rPr>
              <a:t>Gunter Pauli: the transformation of Argentinian economy: presenting 10 innovative sectors in the economy (spring 2018)</a:t>
            </a:r>
          </a:p>
          <a:p>
            <a:pPr marL="0" indent="0" algn="just">
              <a:buNone/>
            </a:pPr>
            <a:r>
              <a:rPr lang="en-GB" sz="2000" b="1" dirty="0">
                <a:solidFill>
                  <a:schemeClr val="tx1"/>
                </a:solidFill>
                <a:ea typeface="Calibri"/>
                <a:cs typeface="Times New Roman"/>
              </a:rPr>
              <a:t>It is a comprehensive term including “Ocean Economy”, environment and sustainability, and the best way to provide basic human needs- potable, water, food, jobs and habitable shelter.  It focuses on creating 100 million jobs through 100 innovations within 10 years period. </a:t>
            </a:r>
          </a:p>
          <a:p>
            <a:pPr marL="0" indent="0" algn="just">
              <a:buNone/>
            </a:pPr>
            <a:r>
              <a:rPr lang="en-GB" sz="2000" b="1" dirty="0">
                <a:solidFill>
                  <a:schemeClr val="tx1"/>
                </a:solidFill>
                <a:ea typeface="Calibri"/>
                <a:cs typeface="Times New Roman"/>
              </a:rPr>
              <a:t>The concept focuses on the philosophy of resourcefulness; asserting that a blue economy model will shift society from scarcity to abundance “with what is locally available</a:t>
            </a:r>
            <a:endParaRPr lang="en-GB" sz="2000" b="1" dirty="0">
              <a:solidFill>
                <a:schemeClr val="tx1"/>
              </a:solidFill>
            </a:endParaRPr>
          </a:p>
        </p:txBody>
      </p:sp>
    </p:spTree>
    <p:extLst>
      <p:ext uri="{BB962C8B-B14F-4D97-AF65-F5344CB8AC3E}">
        <p14:creationId xmlns:p14="http://schemas.microsoft.com/office/powerpoint/2010/main" val="4043682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13F6EC-180C-4B40-A2CE-564E86334DA7}"/>
              </a:ext>
            </a:extLst>
          </p:cNvPr>
          <p:cNvSpPr>
            <a:spLocks noGrp="1"/>
          </p:cNvSpPr>
          <p:nvPr>
            <p:ph type="title"/>
          </p:nvPr>
        </p:nvSpPr>
        <p:spPr>
          <a:xfrm>
            <a:off x="746228" y="1073231"/>
            <a:ext cx="3054091" cy="4711539"/>
          </a:xfrm>
        </p:spPr>
        <p:txBody>
          <a:bodyPr anchor="ctr">
            <a:normAutofit/>
          </a:bodyPr>
          <a:lstStyle/>
          <a:p>
            <a:r>
              <a:rPr lang="en-GB" sz="3200" b="1" dirty="0">
                <a:solidFill>
                  <a:schemeClr val="bg1">
                    <a:lumMod val="85000"/>
                    <a:lumOff val="15000"/>
                  </a:schemeClr>
                </a:solidFill>
              </a:rPr>
              <a:t>The United Nations, 2012 </a:t>
            </a:r>
            <a:br>
              <a:rPr lang="en-GB" sz="3200" b="1" dirty="0">
                <a:solidFill>
                  <a:schemeClr val="bg1">
                    <a:lumMod val="85000"/>
                    <a:lumOff val="15000"/>
                  </a:schemeClr>
                </a:solidFill>
              </a:rPr>
            </a:br>
            <a:endParaRPr lang="en-GB" sz="3200" dirty="0">
              <a:solidFill>
                <a:schemeClr val="bg1">
                  <a:lumMod val="85000"/>
                  <a:lumOff val="15000"/>
                </a:schemeClr>
              </a:solidFill>
            </a:endParaRPr>
          </a:p>
        </p:txBody>
      </p:sp>
      <p:sp>
        <p:nvSpPr>
          <p:cNvPr id="10"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537A3303-C442-4A14-868D-3C9F11A8DA58}"/>
              </a:ext>
            </a:extLst>
          </p:cNvPr>
          <p:cNvSpPr>
            <a:spLocks noGrp="1"/>
          </p:cNvSpPr>
          <p:nvPr>
            <p:ph idx="1"/>
          </p:nvPr>
        </p:nvSpPr>
        <p:spPr>
          <a:xfrm>
            <a:off x="4702629" y="1073231"/>
            <a:ext cx="6599582" cy="4711539"/>
          </a:xfrm>
        </p:spPr>
        <p:txBody>
          <a:bodyPr>
            <a:normAutofit/>
          </a:bodyPr>
          <a:lstStyle/>
          <a:p>
            <a:pPr marL="0" indent="0" algn="just">
              <a:buNone/>
            </a:pPr>
            <a:r>
              <a:rPr lang="en-GB" sz="2800" dirty="0">
                <a:solidFill>
                  <a:srgbClr val="FFFFFF"/>
                </a:solidFill>
              </a:rPr>
              <a:t>“The Blue Economy paradigm constitutes a sustainable development framework for developing countries addressing equity in access to, development of and the sharing of benefits from marine resources; offering scope for re-investment in human development and the alleviation of crippling national debt burdens.”</a:t>
            </a:r>
          </a:p>
          <a:p>
            <a:endParaRPr lang="en-GB" sz="2000" dirty="0">
              <a:solidFill>
                <a:srgbClr val="FFFFFF"/>
              </a:solidFill>
            </a:endParaRPr>
          </a:p>
        </p:txBody>
      </p:sp>
    </p:spTree>
    <p:extLst>
      <p:ext uri="{BB962C8B-B14F-4D97-AF65-F5344CB8AC3E}">
        <p14:creationId xmlns:p14="http://schemas.microsoft.com/office/powerpoint/2010/main" val="169470283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
      <a:dk1>
        <a:srgbClr val="000000"/>
      </a:dk1>
      <a:lt1>
        <a:srgbClr val="FFFFFF"/>
      </a:lt1>
      <a:dk2>
        <a:srgbClr val="353B21"/>
      </a:dk2>
      <a:lt2>
        <a:srgbClr val="E6E4EA"/>
      </a:lt2>
      <a:accent1>
        <a:srgbClr val="B4A042"/>
      </a:accent1>
      <a:accent2>
        <a:srgbClr val="8DAA34"/>
      </a:accent2>
      <a:accent3>
        <a:srgbClr val="69B342"/>
      </a:accent3>
      <a:accent4>
        <a:srgbClr val="36B1A3"/>
      </a:accent4>
      <a:accent5>
        <a:srgbClr val="49A1C7"/>
      </a:accent5>
      <a:accent6>
        <a:srgbClr val="4869BB"/>
      </a:accent6>
      <a:hlink>
        <a:srgbClr val="309077"/>
      </a:hlink>
      <a:folHlink>
        <a:srgbClr val="82828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3021</Words>
  <Application>Microsoft Office PowerPoint</Application>
  <PresentationFormat>Widescreen</PresentationFormat>
  <Paragraphs>213</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Cambria</vt:lpstr>
      <vt:lpstr>Gill Sans MT</vt:lpstr>
      <vt:lpstr>Times New Roman</vt:lpstr>
      <vt:lpstr>Wingdings</vt:lpstr>
      <vt:lpstr>Wingdings 2</vt:lpstr>
      <vt:lpstr>DividendVTI</vt:lpstr>
      <vt:lpstr>On the Blue Economy: Concepts and Recent Developments in reference to Sustainability and Climate Change</vt:lpstr>
      <vt:lpstr>TABLE OF CONTENTS</vt:lpstr>
      <vt:lpstr>BACKGROUND TO THE  BLUE ECONOMY</vt:lpstr>
      <vt:lpstr>RISE OF ENVIRONMENTALISM  &amp; SUSTAINABILITY</vt:lpstr>
      <vt:lpstr>WHAT IS sustainability?</vt:lpstr>
      <vt:lpstr>PowerPoint Presentation</vt:lpstr>
      <vt:lpstr>DEFINITIONS OF THE  BLUE ECONOMY</vt:lpstr>
      <vt:lpstr>THE BLUE ECONOMY</vt:lpstr>
      <vt:lpstr>The United Nations, 2012  </vt:lpstr>
      <vt:lpstr>The World Bank, 2014</vt:lpstr>
      <vt:lpstr>The Economist Intelligence Unit 2015</vt:lpstr>
      <vt:lpstr>Prof.  V. N. Attri, 2016</vt:lpstr>
      <vt:lpstr>The World Bank,  2017</vt:lpstr>
      <vt:lpstr>PowerPoint Presentation</vt:lpstr>
      <vt:lpstr>Sustainable   Prof. V. N. Attri,  2019  Conference, 2018</vt:lpstr>
      <vt:lpstr>PowerPoint Presentation</vt:lpstr>
      <vt:lpstr>“Established” and “Emerging” Industries under Blue Economy   </vt:lpstr>
      <vt:lpstr>PowerPoint Presentation</vt:lpstr>
      <vt:lpstr>THE PILLARS OF BLUE ECONOMY</vt:lpstr>
      <vt:lpstr>BLUE ECONOMY IN MAURITIUS</vt:lpstr>
      <vt:lpstr>PowerPoint Presentation</vt:lpstr>
      <vt:lpstr>The structure of ocean-related industries in Mauritius as reflected in its medium term strategy</vt:lpstr>
      <vt:lpstr>PowerPoint Presentation</vt:lpstr>
      <vt:lpstr>MAURITIUS BUDGETARY MEASURES 2019-2020 </vt:lpstr>
      <vt:lpstr>MAURITIUS BUDGETARY MEASURES 2019-2020 </vt:lpstr>
      <vt:lpstr>BLUE ECONOMY IN SOME MEMBER STATES OF IORA</vt:lpstr>
      <vt:lpstr>PowerPoint Presentation</vt:lpstr>
      <vt:lpstr>PowerPoint Presentation</vt:lpstr>
      <vt:lpstr>South Africa </vt:lpstr>
      <vt:lpstr>India </vt:lpstr>
      <vt:lpstr>IORA’S MEMBER STATES EEZ</vt:lpstr>
      <vt:lpstr>Pathways ahead for a sustainable &amp; inclusive blue economy</vt:lpstr>
      <vt:lpstr>PowerPoint Presentation</vt:lpstr>
      <vt:lpstr>PowerPoint Presentation</vt:lpstr>
      <vt:lpstr>MAJOR CONCLUSIONS</vt:lpstr>
      <vt:lpstr>PowerPoint Presentation</vt:lpstr>
      <vt:lpstr>PowerPoint Presentation</vt:lpstr>
      <vt:lpstr>POLICY RECOMMENDATIONS</vt:lpstr>
      <vt:lpstr>PowerPoint Presentation</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Blue Economy: Concepts and Recent Developments in reference to Sustainability and Climate Change</dc:title>
  <dc:creator>media</dc:creator>
  <cp:lastModifiedBy>Windows User</cp:lastModifiedBy>
  <cp:revision>2</cp:revision>
  <cp:lastPrinted>2019-10-08T11:38:34Z</cp:lastPrinted>
  <dcterms:created xsi:type="dcterms:W3CDTF">2019-10-08T07:47:42Z</dcterms:created>
  <dcterms:modified xsi:type="dcterms:W3CDTF">2019-10-09T03:38:11Z</dcterms:modified>
</cp:coreProperties>
</file>