
<file path=[Content_Types].xml><?xml version="1.0" encoding="utf-8"?>
<Types xmlns="http://schemas.openxmlformats.org/package/2006/content-types">
  <Override PartName="/ppt/slides/slide47.xml" ContentType="application/vnd.openxmlformats-officedocument.presentationml.slide+xml"/>
  <Override PartName="/ppt/notesSlides/notesSlide2.xml" ContentType="application/vnd.openxmlformats-officedocument.presentationml.notesSlide+xml"/>
  <Override PartName="/ppt/diagrams/colors22.xml" ContentType="application/vnd.openxmlformats-officedocument.drawingml.diagramColors+xml"/>
  <Override PartName="/ppt/diagrams/data35.xml" ContentType="application/vnd.openxmlformats-officedocument.drawingml.diagramData+xml"/>
  <Override PartName="/ppt/slides/slide36.xml" ContentType="application/vnd.openxmlformats-officedocument.presentationml.slide+xml"/>
  <Override PartName="/ppt/diagrams/colors11.xml" ContentType="application/vnd.openxmlformats-officedocument.drawingml.diagramColors+xml"/>
  <Override PartName="/ppt/diagrams/data24.xml" ContentType="application/vnd.openxmlformats-officedocument.drawingml.diagramData+xml"/>
  <Override PartName="/ppt/notesSlides/notesSlide38.xml" ContentType="application/vnd.openxmlformats-officedocument.presentationml.notesSlide+xml"/>
  <Override PartName="/ppt/diagrams/quickStyle39.xml" ContentType="application/vnd.openxmlformats-officedocument.drawingml.diagramStyle+xml"/>
  <Override PartName="/ppt/slides/slide25.xml" ContentType="application/vnd.openxmlformats-officedocument.presentationml.slide+xml"/>
  <Override PartName="/ppt/slideLayouts/slideLayout2.xml" ContentType="application/vnd.openxmlformats-officedocument.presentationml.slideLayout+xml"/>
  <Override PartName="/ppt/diagrams/layout9.xml" ContentType="application/vnd.openxmlformats-officedocument.drawingml.diagramLayout+xml"/>
  <Override PartName="/ppt/diagrams/data13.xml" ContentType="application/vnd.openxmlformats-officedocument.drawingml.diagramData+xml"/>
  <Override PartName="/ppt/notesSlides/notesSlide27.xml" ContentType="application/vnd.openxmlformats-officedocument.presentationml.notesSlide+xml"/>
  <Override PartName="/ppt/diagrams/quickStyle28.xml" ContentType="application/vnd.openxmlformats-officedocument.drawingml.diagramStyle+xml"/>
  <Override PartName="/ppt/diagrams/drawing29.xml" ContentType="application/vnd.ms-office.drawingml.diagramDrawing+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diagrams/quickStyle17.xml" ContentType="application/vnd.openxmlformats-officedocument.drawingml.diagramStyle+xml"/>
  <Override PartName="/ppt/diagrams/layout39.xml" ContentType="application/vnd.openxmlformats-officedocument.drawingml.diagramLayout+xml"/>
  <Override PartName="/ppt/diagrams/drawing18.xml" ContentType="application/vnd.ms-office.drawingml.diagramDrawing+xml"/>
  <Override PartName="/ppt/tableStyles.xml" ContentType="application/vnd.openxmlformats-officedocument.presentationml.tableStyles+xml"/>
  <Override PartName="/ppt/diagrams/layout17.xml" ContentType="application/vnd.openxmlformats-officedocument.drawingml.diagramLayout+xml"/>
  <Override PartName="/ppt/diagrams/layout28.xml" ContentType="application/vnd.openxmlformats-officedocument.drawingml.diagramLayout+xml"/>
  <Override PartName="/ppt/notesSlides/notesSlide41.xml" ContentType="application/vnd.openxmlformats-officedocument.presentationml.notesSlide+xml"/>
  <Override PartName="/ppt/notesSlides/notesSlide30.xml" ContentType="application/vnd.openxmlformats-officedocument.presentationml.notesSlide+xml"/>
  <Override PartName="/ppt/diagrams/quickStyle31.xml" ContentType="application/vnd.openxmlformats-officedocument.drawingml.diagramStyle+xml"/>
  <Override PartName="/ppt/diagrams/colors38.xml" ContentType="application/vnd.openxmlformats-officedocument.drawingml.diagramColors+xml"/>
  <Override PartName="/ppt/diagrams/drawing32.xml" ContentType="application/vnd.ms-office.drawingml.diagramDrawing+xml"/>
  <Override PartName="/ppt/diagrams/layout1.xml" ContentType="application/vnd.openxmlformats-officedocument.drawingml.diagramLayout+xml"/>
  <Override PartName="/ppt/diagrams/data2.xml" ContentType="application/vnd.openxmlformats-officedocument.drawingml.diagramData+xml"/>
  <Override PartName="/ppt/notesSlides/notesSlide7.xml" ContentType="application/vnd.openxmlformats-officedocument.presentationml.notesSlide+xml"/>
  <Override PartName="/ppt/diagrams/quickStyle20.xml" ContentType="application/vnd.openxmlformats-officedocument.drawingml.diagramStyle+xml"/>
  <Override PartName="/ppt/diagrams/colors27.xml" ContentType="application/vnd.openxmlformats-officedocument.drawingml.diagramColors+xml"/>
  <Override PartName="/ppt/diagrams/data29.xml" ContentType="application/vnd.openxmlformats-officedocument.drawingml.diagramData+xml"/>
  <Override PartName="/ppt/diagrams/drawing21.xml" ContentType="application/vnd.ms-office.drawingml.diagramDrawing+xml"/>
  <Override PartName="/ppt/diagrams/colors4.xml" ContentType="application/vnd.openxmlformats-officedocument.drawingml.diagramColors+xml"/>
  <Override PartName="/ppt/diagrams/colors16.xml" ContentType="application/vnd.openxmlformats-officedocument.drawingml.diagramColors+xml"/>
  <Override PartName="/ppt/diagrams/data18.xml" ContentType="application/vnd.openxmlformats-officedocument.drawingml.diagramData+xml"/>
  <Override PartName="/ppt/diagrams/layout31.xml" ContentType="application/vnd.openxmlformats-officedocument.drawingml.diagramLayout+xml"/>
  <Override PartName="/ppt/diagrams/drawing10.xml" ContentType="application/vnd.ms-office.drawingml.diagramDrawing+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Default Extension="png" ContentType="image/png"/>
  <Override PartName="/ppt/diagrams/layout20.xml" ContentType="application/vnd.openxmlformats-officedocument.drawingml.diagramLayout+xml"/>
  <Override PartName="/ppt/diagrams/drawing3.xml" ContentType="application/vnd.ms-office.drawingml.diagramDrawing+xml"/>
  <Override PartName="/ppt/theme/theme2.xml" ContentType="application/vnd.openxmlformats-officedocument.theme+xml"/>
  <Override PartName="/ppt/diagrams/quickStyle3.xml" ContentType="application/vnd.openxmlformats-officedocument.drawingml.diagramStyle+xml"/>
  <Override PartName="/ppt/diagrams/colors30.xml" ContentType="application/vnd.openxmlformats-officedocument.drawingml.diagramColors+xml"/>
  <Override PartName="/ppt/diagrams/data32.xml" ContentType="application/vnd.openxmlformats-officedocument.drawingml.diagramData+xml"/>
  <Override PartName="/ppt/slides/slide33.xml" ContentType="application/vnd.openxmlformats-officedocument.presentationml.slide+xml"/>
  <Override PartName="/ppt/slides/slide44.xml" ContentType="application/vnd.openxmlformats-officedocument.presentationml.slide+xml"/>
  <Override PartName="/ppt/diagrams/data21.xml" ContentType="application/vnd.openxmlformats-officedocument.drawingml.diagramData+xml"/>
  <Override PartName="/ppt/presentation.xml" ContentType="application/vnd.openxmlformats-officedocument.presentationml.presentation.main+xml"/>
  <Override PartName="/ppt/slides/slide22.xml" ContentType="application/vnd.openxmlformats-officedocument.presentationml.slide+xml"/>
  <Override PartName="/ppt/diagrams/layout6.xml" ContentType="application/vnd.openxmlformats-officedocument.drawingml.diagramLayout+xml"/>
  <Override PartName="/ppt/diagrams/data10.xml" ContentType="application/vnd.openxmlformats-officedocument.drawingml.diagramData+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diagrams/quickStyle36.xml" ContentType="application/vnd.openxmlformats-officedocument.drawingml.diagramStyle+xml"/>
  <Override PartName="/docProps/app.xml" ContentType="application/vnd.openxmlformats-officedocument.extended-properties+xml"/>
  <Override PartName="/ppt/diagrams/drawing37.xml" ContentType="application/vnd.ms-office.drawingml.diagramDrawing+xml"/>
  <Override PartName="/ppt/slides/slide11.xml" ContentType="application/vnd.openxmlformats-officedocument.presentationml.slide+xml"/>
  <Override PartName="/ppt/diagrams/data7.xml" ContentType="application/vnd.openxmlformats-officedocument.drawingml.diagramData+xml"/>
  <Override PartName="/ppt/diagrams/colors9.xml" ContentType="application/vnd.openxmlformats-officedocument.drawingml.diagramColors+xml"/>
  <Override PartName="/ppt/notesSlides/notesSlide13.xml" ContentType="application/vnd.openxmlformats-officedocument.presentationml.notesSlide+xml"/>
  <Override PartName="/ppt/diagrams/quickStyle14.xml" ContentType="application/vnd.openxmlformats-officedocument.drawingml.diagramStyle+xml"/>
  <Override PartName="/ppt/diagrams/quickStyle25.xml" ContentType="application/vnd.openxmlformats-officedocument.drawingml.diagramStyle+xml"/>
  <Override PartName="/ppt/diagrams/layout36.xml" ContentType="application/vnd.openxmlformats-officedocument.drawingml.diagramLayout+xml"/>
  <Override PartName="/ppt/diagrams/drawing15.xml" ContentType="application/vnd.ms-office.drawingml.diagramDrawing+xml"/>
  <Override PartName="/ppt/diagrams/drawing26.xml" ContentType="application/vnd.ms-office.drawingml.diagramDrawing+xml"/>
  <Override PartName="/ppt/diagrams/layout25.xml" ContentType="application/vnd.openxmlformats-officedocument.drawingml.diagramLayout+xml"/>
  <Override PartName="/ppt/diagrams/drawing8.xml" ContentType="application/vnd.ms-office.drawingml.diagramDrawing+xml"/>
  <Override PartName="/ppt/diagrams/quickStyle8.xml" ContentType="application/vnd.openxmlformats-officedocument.drawingml.diagramStyle+xml"/>
  <Override PartName="/ppt/diagrams/layout14.xml" ContentType="application/vnd.openxmlformats-officedocument.drawingml.diagramLayout+xml"/>
  <Override PartName="/ppt/diagrams/colors35.xml" ContentType="application/vnd.openxmlformats-officedocument.drawingml.diagramColors+xml"/>
  <Override PartName="/ppt/diagrams/drawing40.xml" ContentType="application/vnd.ms-office.drawingml.diagramDrawing+xml"/>
  <Override PartName="/ppt/notesSlides/notesSlide4.xml" ContentType="application/vnd.openxmlformats-officedocument.presentationml.notesSlide+xml"/>
  <Override PartName="/ppt/diagrams/colors24.xml" ContentType="application/vnd.openxmlformats-officedocument.drawingml.diagramColors+xml"/>
  <Override PartName="/ppt/diagrams/data37.xml" ContentType="application/vnd.openxmlformats-officedocument.drawingml.diagramData+xml"/>
  <Override PartName="/ppt/slides/slide38.xml" ContentType="application/vnd.openxmlformats-officedocument.presentationml.slide+xml"/>
  <Override PartName="/ppt/diagrams/colors1.xml" ContentType="application/vnd.openxmlformats-officedocument.drawingml.diagramColors+xml"/>
  <Override PartName="/ppt/diagrams/colors13.xml" ContentType="application/vnd.openxmlformats-officedocument.drawingml.diagramColors+xml"/>
  <Override PartName="/ppt/diagrams/data26.xml" ContentType="application/vnd.openxmlformats-officedocument.drawingml.diagramData+xml"/>
  <Override PartName="/ppt/slides/slide27.xml" ContentType="application/vnd.openxmlformats-officedocument.presentationml.slide+xml"/>
  <Override PartName="/ppt/slideLayouts/slideLayout4.xml" ContentType="application/vnd.openxmlformats-officedocument.presentationml.slideLayout+xml"/>
  <Override PartName="/ppt/diagrams/data15.xml" ContentType="application/vnd.openxmlformats-officedocument.drawingml.diagramData+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notesSlides/notesSlide18.xml" ContentType="application/vnd.openxmlformats-officedocument.presentationml.notesSlide+xml"/>
  <Override PartName="/ppt/diagrams/quickStyle19.xml" ContentType="application/vnd.openxmlformats-officedocument.drawingml.diagramStyle+xml"/>
  <Override PartName="/ppt/diagrams/data40.xml" ContentType="application/vnd.openxmlformats-officedocument.drawingml.diagramData+xml"/>
  <Override PartName="/ppt/slides/slide41.xml" ContentType="application/vnd.openxmlformats-officedocument.presentationml.slide+xml"/>
  <Override PartName="/ppt/slides/slide30.xml" ContentType="application/vnd.openxmlformats-officedocument.presentationml.slide+xml"/>
  <Override PartName="/ppt/diagrams/layout19.xml" ContentType="application/vnd.openxmlformats-officedocument.drawingml.diagramLayout+xml"/>
  <Override PartName="/ppt/notesSlides/notesSlide32.xml" ContentType="application/vnd.openxmlformats-officedocument.presentationml.notesSlide+xml"/>
  <Override PartName="/ppt/diagrams/quickStyle33.xml" ContentType="application/vnd.openxmlformats-officedocument.drawingml.diagramStyle+xml"/>
  <Override PartName="/ppt/diagrams/drawing34.xml" ContentType="application/vnd.ms-office.drawingml.diagramDrawing+xml"/>
  <Override PartName="/ppt/diagrams/layout3.xml" ContentType="application/vnd.openxmlformats-officedocument.drawingml.diagramLayout+xml"/>
  <Override PartName="/ppt/diagrams/data4.xml" ContentType="application/vnd.openxmlformats-officedocument.drawingml.diagramData+xml"/>
  <Override PartName="/ppt/notesSlides/notesSlide9.xml" ContentType="application/vnd.openxmlformats-officedocument.presentationml.notesSlide+xml"/>
  <Override PartName="/ppt/diagrams/layout15.xml" ContentType="application/vnd.openxmlformats-officedocument.drawingml.diagramLayout+xml"/>
  <Override PartName="/ppt/notesSlides/notesSlide21.xml" ContentType="application/vnd.openxmlformats-officedocument.presentationml.notesSlide+xml"/>
  <Override PartName="/ppt/diagrams/quickStyle22.xml" ContentType="application/vnd.openxmlformats-officedocument.drawingml.diagramStyle+xml"/>
  <Override PartName="/ppt/diagrams/layout26.xml" ContentType="application/vnd.openxmlformats-officedocument.drawingml.diagramLayout+xml"/>
  <Override PartName="/ppt/diagrams/colors29.xml" ContentType="application/vnd.openxmlformats-officedocument.drawingml.diagramColors+xml"/>
  <Override PartName="/ppt/diagrams/drawing23.xml" ContentType="application/vnd.ms-office.drawingml.diagramDrawing+xml"/>
  <Override PartName="/ppt/diagrams/drawing9.xml" ContentType="application/vnd.ms-office.drawingml.diagramDrawing+xml"/>
  <Override PartName="/ppt/diagrams/colors6.xml" ContentType="application/vnd.openxmlformats-officedocument.drawingml.diagramColors+xml"/>
  <Override PartName="/ppt/diagrams/quickStyle9.xml" ContentType="application/vnd.openxmlformats-officedocument.drawingml.diagramStyle+xml"/>
  <Override PartName="/ppt/notesSlides/notesSlide10.xml" ContentType="application/vnd.openxmlformats-officedocument.presentationml.notesSlide+xml"/>
  <Override PartName="/ppt/diagrams/quickStyle11.xml" ContentType="application/vnd.openxmlformats-officedocument.drawingml.diagramStyle+xml"/>
  <Override PartName="/ppt/diagrams/colors18.xml" ContentType="application/vnd.openxmlformats-officedocument.drawingml.diagramColors+xml"/>
  <Override PartName="/ppt/diagrams/layout33.xml" ContentType="application/vnd.openxmlformats-officedocument.drawingml.diagramLayout+xml"/>
  <Override PartName="/ppt/diagrams/colors36.xml" ContentType="application/vnd.openxmlformats-officedocument.drawingml.diagramColors+xml"/>
  <Override PartName="/ppt/diagrams/quickStyle40.xml" ContentType="application/vnd.openxmlformats-officedocument.drawingml.diagramStyle+xml"/>
  <Override PartName="/ppt/diagrams/drawing12.xml" ContentType="application/vnd.ms-office.drawingml.diagramDrawing+xml"/>
  <Override PartName="/ppt/diagrams/drawing30.xml" ContentType="application/vnd.ms-office.drawingml.diagramDrawing+xml"/>
  <Override PartName="/ppt/slides/slide7.xml" ContentType="application/vnd.openxmlformats-officedocument.presentationml.slide+xml"/>
  <Override PartName="/ppt/notesSlides/notesSlide5.xml" ContentType="application/vnd.openxmlformats-officedocument.presentationml.notesSlide+xml"/>
  <Override PartName="/ppt/diagrams/layout11.xml" ContentType="application/vnd.openxmlformats-officedocument.drawingml.diagramLayout+xml"/>
  <Override PartName="/ppt/diagrams/colors14.xml" ContentType="application/vnd.openxmlformats-officedocument.drawingml.diagramColors+xml"/>
  <Override PartName="/ppt/diagrams/layout22.xml" ContentType="application/vnd.openxmlformats-officedocument.drawingml.diagramLayout+xml"/>
  <Override PartName="/ppt/diagrams/colors25.xml" ContentType="application/vnd.openxmlformats-officedocument.drawingml.diagramColors+xml"/>
  <Override PartName="/ppt/charts/chart1.xml" ContentType="application/vnd.openxmlformats-officedocument.drawingml.chart+xml"/>
  <Override PartName="/ppt/diagrams/data27.xml" ContentType="application/vnd.openxmlformats-officedocument.drawingml.diagramData+xml"/>
  <Override PartName="/ppt/diagrams/data38.xml" ContentType="application/vnd.openxmlformats-officedocument.drawingml.diagramData+xml"/>
  <Override PartName="/ppt/diagrams/layout40.xml" ContentType="application/vnd.openxmlformats-officedocument.drawingml.diagramLayout+xml"/>
  <Override PartName="/ppt/diagrams/drawing5.xml" ContentType="application/vnd.ms-office.drawingml.diagramDrawing+xml"/>
  <Override PartName="/ppt/slides/slide28.xml" ContentType="application/vnd.openxmlformats-officedocument.presentationml.slide+xml"/>
  <Override PartName="/ppt/slides/slide39.xml" ContentType="application/vnd.openxmlformats-officedocument.presentationml.slide+xml"/>
  <Override PartName="/ppt/notesSlides/notesSlide1.xml" ContentType="application/vnd.openxmlformats-officedocument.presentationml.notesSlide+xml"/>
  <Override PartName="/ppt/diagrams/colors2.xml" ContentType="application/vnd.openxmlformats-officedocument.drawingml.diagramColors+xml"/>
  <Override PartName="/ppt/diagrams/quickStyle5.xml" ContentType="application/vnd.openxmlformats-officedocument.drawingml.diagramStyle+xml"/>
  <Override PartName="/ppt/diagrams/data16.xml" ContentType="application/vnd.openxmlformats-officedocument.drawingml.diagramData+xml"/>
  <Override PartName="/ppt/diagrams/colors32.xml" ContentType="application/vnd.openxmlformats-officedocument.drawingml.diagramColors+xml"/>
  <Override PartName="/ppt/diagrams/data34.xml" ContentType="application/vnd.openxmlformats-officedocument.drawingml.diagramData+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Layouts/slideLayout5.xml" ContentType="application/vnd.openxmlformats-officedocument.presentationml.slideLayout+xml"/>
  <Override PartName="/ppt/diagrams/colors10.xml" ContentType="application/vnd.openxmlformats-officedocument.drawingml.diagramColors+xml"/>
  <Override PartName="/ppt/notesSlides/notesSlide19.xml" ContentType="application/vnd.openxmlformats-officedocument.presentationml.notesSlide+xml"/>
  <Override PartName="/ppt/diagrams/colors21.xml" ContentType="application/vnd.openxmlformats-officedocument.drawingml.diagramColors+xml"/>
  <Override PartName="/ppt/diagrams/data23.xml" ContentType="application/vnd.openxmlformats-officedocument.drawingml.diagramData+xml"/>
  <Override PartName="/ppt/drawings/drawing1.xml" ContentType="application/vnd.openxmlformats-officedocument.drawingml.chartshapes+xml"/>
  <Override PartName="/ppt/diagrams/drawing1.xml" ContentType="application/vnd.ms-office.drawingml.diagramDrawing+xml"/>
  <Override PartName="/ppt/slides/slide24.xml" ContentType="application/vnd.openxmlformats-officedocument.presentationml.slide+xml"/>
  <Override PartName="/ppt/slides/slide35.xml" ContentType="application/vnd.openxmlformats-officedocument.presentationml.slide+xml"/>
  <Override PartName="/ppt/diagrams/quickStyle1.xml" ContentType="application/vnd.openxmlformats-officedocument.drawingml.diagramStyle+xml"/>
  <Override PartName="/ppt/diagrams/layout8.xml" ContentType="application/vnd.openxmlformats-officedocument.drawingml.diagramLayout+xml"/>
  <Override PartName="/ppt/diagrams/data12.xml" ContentType="application/vnd.openxmlformats-officedocument.drawingml.diagramData+xml"/>
  <Override PartName="/ppt/diagrams/data30.xml" ContentType="application/vnd.openxmlformats-officedocument.drawingml.diagramData+xml"/>
  <Override PartName="/ppt/notesSlides/notesSlide37.xml" ContentType="application/vnd.openxmlformats-officedocument.presentationml.notesSlide+xml"/>
  <Override PartName="/ppt/diagrams/quickStyle38.xml" ContentType="application/vnd.openxmlformats-officedocument.drawingml.diagramStyle+xml"/>
  <Default Extension="jpeg" ContentType="image/jpeg"/>
  <Override PartName="/ppt/diagrams/drawing39.xml" ContentType="application/vnd.ms-office.drawingml.diagramDrawing+xml"/>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diagrams/data9.xml" ContentType="application/vnd.openxmlformats-officedocument.drawingml.diagramData+xml"/>
  <Override PartName="/ppt/notesSlides/notesSlide15.xml" ContentType="application/vnd.openxmlformats-officedocument.presentationml.notesSlide+xml"/>
  <Override PartName="/ppt/diagrams/quickStyle16.xml" ContentType="application/vnd.openxmlformats-officedocument.drawingml.diagramStyle+xml"/>
  <Override PartName="/ppt/notesSlides/notesSlide26.xml" ContentType="application/vnd.openxmlformats-officedocument.presentationml.notesSlide+xml"/>
  <Override PartName="/ppt/diagrams/quickStyle27.xml" ContentType="application/vnd.openxmlformats-officedocument.drawingml.diagramStyle+xml"/>
  <Override PartName="/ppt/diagrams/layout38.xml" ContentType="application/vnd.openxmlformats-officedocument.drawingml.diagramLayout+xml"/>
  <Override PartName="/ppt/diagrams/drawing28.xml" ContentType="application/vnd.ms-office.drawingml.diagramDrawing+xml"/>
  <Override PartName="/ppt/diagrams/drawing17.xml" ContentType="application/vnd.ms-office.drawingml.diagramDrawing+xml"/>
  <Override PartName="/ppt/slides/slide20.xml" ContentType="application/vnd.openxmlformats-officedocument.presentationml.slide+xml"/>
  <Override PartName="/ppt/diagrams/layout4.xml" ContentType="application/vnd.openxmlformats-officedocument.drawingml.diagramLayout+xml"/>
  <Override PartName="/ppt/notesSlides/notesSlide22.xml" ContentType="application/vnd.openxmlformats-officedocument.presentationml.notesSlide+xml"/>
  <Override PartName="/ppt/diagrams/layout27.xml" ContentType="application/vnd.openxmlformats-officedocument.drawingml.diagramLayout+xml"/>
  <Override PartName="/ppt/notesSlides/notesSlide33.xml" ContentType="application/vnd.openxmlformats-officedocument.presentationml.notesSlide+xml"/>
  <Override PartName="/ppt/diagrams/quickStyle34.xml" ContentType="application/vnd.openxmlformats-officedocument.drawingml.diagramStyle+xml"/>
  <Override PartName="/ppt/diagrams/drawing35.xml" ContentType="application/vnd.ms-office.drawingml.diagramDrawing+xml"/>
  <Override PartName="/ppt/diagrams/data5.xml" ContentType="application/vnd.openxmlformats-officedocument.drawingml.diagramData+xml"/>
  <Override PartName="/ppt/diagrams/colors7.xml" ContentType="application/vnd.openxmlformats-officedocument.drawingml.diagramColors+xml"/>
  <Override PartName="/ppt/notesSlides/notesSlide11.xml" ContentType="application/vnd.openxmlformats-officedocument.presentationml.notesSlide+xml"/>
  <Override PartName="/ppt/diagrams/quickStyle12.xml" ContentType="application/vnd.openxmlformats-officedocument.drawingml.diagramStyle+xml"/>
  <Override PartName="/ppt/diagrams/layout16.xml" ContentType="application/vnd.openxmlformats-officedocument.drawingml.diagramLayout+xml"/>
  <Override PartName="/ppt/diagrams/colors19.xml" ContentType="application/vnd.openxmlformats-officedocument.drawingml.diagramColors+xml"/>
  <Override PartName="/ppt/diagrams/quickStyle23.xml" ContentType="application/vnd.openxmlformats-officedocument.drawingml.diagramStyle+xml"/>
  <Override PartName="/ppt/diagrams/layout34.xml" ContentType="application/vnd.openxmlformats-officedocument.drawingml.diagramLayout+xml"/>
  <Override PartName="/ppt/diagrams/colors37.xml" ContentType="application/vnd.openxmlformats-officedocument.drawingml.diagramColors+xml"/>
  <Override PartName="/ppt/notesSlides/notesSlide40.xml" ContentType="application/vnd.openxmlformats-officedocument.presentationml.notesSlide+xml"/>
  <Override PartName="/ppt/diagrams/drawing13.xml" ContentType="application/vnd.ms-office.drawingml.diagramDrawing+xml"/>
  <Override PartName="/ppt/diagrams/drawing24.xml" ContentType="application/vnd.ms-office.drawingml.diagramDrawing+xml"/>
  <Override PartName="/ppt/notesSlides/notesSlide6.xml" ContentType="application/vnd.openxmlformats-officedocument.presentationml.notesSlide+xml"/>
  <Override PartName="/ppt/diagrams/layout23.xml" ContentType="application/vnd.openxmlformats-officedocument.drawingml.diagramLayout+xml"/>
  <Override PartName="/ppt/diagrams/colors26.xml" ContentType="application/vnd.openxmlformats-officedocument.drawingml.diagramColors+xml"/>
  <Override PartName="/ppt/diagrams/quickStyle30.xml" ContentType="application/vnd.openxmlformats-officedocument.drawingml.diagramStyle+xml"/>
  <Override PartName="/ppt/diagrams/data39.xml" ContentType="application/vnd.openxmlformats-officedocument.drawingml.diagramData+xml"/>
  <Override PartName="/ppt/diagrams/drawing31.xml" ContentType="application/vnd.ms-office.drawingml.diagramDrawing+xml"/>
  <Override PartName="/ppt/diagrams/drawing6.xml" ContentType="application/vnd.ms-office.drawingml.diagramDrawing+xml"/>
  <Override PartName="/ppt/diagrams/drawing20.xml" ContentType="application/vnd.ms-office.drawingml.diagramDrawing+xml"/>
  <Override PartName="/ppt/slides/slide8.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ppt/diagrams/quickStyle6.xml" ContentType="application/vnd.openxmlformats-officedocument.drawingml.diagramStyle+xml"/>
  <Override PartName="/ppt/diagrams/layout12.xml" ContentType="application/vnd.openxmlformats-officedocument.drawingml.diagramLayout+xml"/>
  <Override PartName="/ppt/diagrams/colors15.xml" ContentType="application/vnd.openxmlformats-officedocument.drawingml.diagramColors+xml"/>
  <Override PartName="/ppt/diagrams/data28.xml" ContentType="application/vnd.openxmlformats-officedocument.drawingml.diagramData+xml"/>
  <Override PartName="/ppt/diagrams/layout30.xml" ContentType="application/vnd.openxmlformats-officedocument.drawingml.diagramLayout+xml"/>
  <Override PartName="/ppt/diagrams/colors33.xml" ContentType="application/vnd.openxmlformats-officedocument.drawingml.diagramColors+xml"/>
  <Override PartName="/ppt/slides/slide29.xml" ContentType="application/vnd.openxmlformats-officedocument.presentationml.slide+xml"/>
  <Override PartName="/ppt/diagrams/data17.xml" ContentType="application/vnd.openxmlformats-officedocument.drawingml.diagramData+xml"/>
  <Override PartName="/ppt/diagrams/drawing2.xml" ContentType="application/vnd.ms-office.drawingml.diagramDrawing+xml"/>
  <Override PartName="/customXml/itemProps1.xml" ContentType="application/vnd.openxmlformats-officedocument.customXmlProperties+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diagrams/colors40.xml" ContentType="application/vnd.openxmlformats-officedocument.drawingml.diagramColors+xml"/>
  <Override PartName="/ppt/slides/slide43.xml" ContentType="application/vnd.openxmlformats-officedocument.presentationml.slide+xml"/>
  <Override PartName="/ppt/theme/theme1.xml" ContentType="application/vnd.openxmlformats-officedocument.theme+xml"/>
  <Override PartName="/ppt/diagrams/data31.xml" ContentType="application/vnd.openxmlformats-officedocument.drawingml.diagramData+xml"/>
  <Override PartName="/ppt/slides/slide32.xml" ContentType="application/vnd.openxmlformats-officedocument.presentationml.slide+xml"/>
  <Override PartName="/ppt/diagrams/data20.xml" ContentType="application/vnd.openxmlformats-officedocument.drawingml.diagramData+xml"/>
  <Override PartName="/ppt/notesSlides/notesSlide34.xml" ContentType="application/vnd.openxmlformats-officedocument.presentationml.notesSlide+xml"/>
  <Override PartName="/ppt/diagrams/quickStyle35.xml" ContentType="application/vnd.openxmlformats-officedocument.drawingml.diagramStyle+xml"/>
  <Override PartName="/ppt/diagrams/drawing36.xml" ContentType="application/vnd.ms-office.drawingml.diagramDrawing+xml"/>
  <Override PartName="/ppt/slides/slide10.xml" ContentType="application/vnd.openxmlformats-officedocument.presentationml.slide+xml"/>
  <Override PartName="/ppt/slides/slide21.xml" ContentType="application/vnd.openxmlformats-officedocument.presentationml.slide+xml"/>
  <Override PartName="/ppt/diagrams/layout5.xml" ContentType="application/vnd.openxmlformats-officedocument.drawingml.diagramLayout+xml"/>
  <Override PartName="/ppt/diagrams/data6.xml" ContentType="application/vnd.openxmlformats-officedocument.drawingml.diagramData+xml"/>
  <Override PartName="/ppt/notesSlides/notesSlide23.xml" ContentType="application/vnd.openxmlformats-officedocument.presentationml.notesSlide+xml"/>
  <Override PartName="/ppt/diagrams/quickStyle24.xml" ContentType="application/vnd.openxmlformats-officedocument.drawingml.diagramStyle+xml"/>
  <Override PartName="/docProps/custom.xml" ContentType="application/vnd.openxmlformats-officedocument.custom-properties+xml"/>
  <Override PartName="/ppt/diagrams/drawing25.xml" ContentType="application/vnd.ms-office.drawingml.diagramDrawing+xml"/>
  <Override PartName="/ppt/diagrams/colors8.xml" ContentType="application/vnd.openxmlformats-officedocument.drawingml.diagramColors+xml"/>
  <Override PartName="/ppt/notesSlides/notesSlide12.xml" ContentType="application/vnd.openxmlformats-officedocument.presentationml.notesSlide+xml"/>
  <Override PartName="/ppt/diagrams/quickStyle13.xml" ContentType="application/vnd.openxmlformats-officedocument.drawingml.diagramStyle+xml"/>
  <Override PartName="/ppt/diagrams/layout35.xml" ContentType="application/vnd.openxmlformats-officedocument.drawingml.diagramLayout+xml"/>
  <Override PartName="/ppt/diagrams/drawing14.xml" ContentType="application/vnd.ms-office.drawingml.diagramDrawing+xml"/>
  <Override PartName="/ppt/diagrams/layout13.xml" ContentType="application/vnd.openxmlformats-officedocument.drawingml.diagramLayout+xml"/>
  <Override PartName="/ppt/diagrams/layout24.xml" ContentType="application/vnd.openxmlformats-officedocument.drawingml.diagramLayout+xml"/>
  <Override PartName="/ppt/diagrams/drawing7.xml" ContentType="application/vnd.ms-office.drawingml.diagramDrawing+xml"/>
  <Override PartName="/ppt/slides/slide9.xml" ContentType="application/vnd.openxmlformats-officedocument.presentationml.slide+xml"/>
  <Override PartName="/ppt/viewProps.xml" ContentType="application/vnd.openxmlformats-officedocument.presentationml.viewProps+xml"/>
  <Override PartName="/ppt/diagrams/quickStyle7.xml" ContentType="application/vnd.openxmlformats-officedocument.drawingml.diagramStyle+xml"/>
  <Override PartName="/ppt/diagrams/colors34.xml" ContentType="application/vnd.openxmlformats-officedocument.drawingml.diagramColors+xml"/>
  <Override PartName="/ppt/slides/slide48.xml" ContentType="application/vnd.openxmlformats-officedocument.presentationml.slide+xml"/>
  <Override PartName="/ppt/notesSlides/notesSlide3.xml" ContentType="application/vnd.openxmlformats-officedocument.presentationml.notesSlide+xml"/>
  <Override PartName="/ppt/diagrams/colors12.xml" ContentType="application/vnd.openxmlformats-officedocument.drawingml.diagramColors+xml"/>
  <Override PartName="/ppt/diagrams/colors23.xml" ContentType="application/vnd.openxmlformats-officedocument.drawingml.diagramColors+xml"/>
  <Override PartName="/ppt/diagrams/data25.xml" ContentType="application/vnd.openxmlformats-officedocument.drawingml.diagramData+xml"/>
  <Override PartName="/ppt/diagrams/data36.xml" ContentType="application/vnd.openxmlformats-officedocument.drawingml.diagramData+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diagrams/data14.xml" ContentType="application/vnd.openxmlformats-officedocument.drawingml.diagramData+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diagrams/quickStyle29.xml" ContentType="application/vnd.openxmlformats-officedocument.drawingml.diagramStyle+xml"/>
  <Override PartName="/ppt/diagrams/drawing19.xml" ContentType="application/vnd.ms-office.drawingml.diagramDrawing+xml"/>
  <Override PartName="/ppt/diagrams/quickStyle18.xml" ContentType="application/vnd.openxmlformats-officedocument.drawingml.diagramStyle+xml"/>
  <Override PartName="/ppt/diagrams/layout29.xml" ContentType="application/vnd.openxmlformats-officedocument.drawingml.diagramLayout+xml"/>
  <Override PartName="/ppt/slides/slide40.xml" ContentType="application/vnd.openxmlformats-officedocument.presentationml.slide+xml"/>
  <Override PartName="/ppt/diagrams/layout18.xml" ContentType="application/vnd.openxmlformats-officedocument.drawingml.diagramLayout+xml"/>
  <Override PartName="/ppt/diagrams/layout2.xml" ContentType="application/vnd.openxmlformats-officedocument.drawingml.diagramLayout+xml"/>
  <Override PartName="/ppt/notesSlides/notesSlide8.xml" ContentType="application/vnd.openxmlformats-officedocument.presentationml.notesSlide+xml"/>
  <Override PartName="/ppt/notesSlides/notesSlide20.xml" ContentType="application/vnd.openxmlformats-officedocument.presentationml.notesSlide+xml"/>
  <Override PartName="/ppt/diagrams/colors28.xml" ContentType="application/vnd.openxmlformats-officedocument.drawingml.diagramColors+xml"/>
  <Override PartName="/ppt/notesSlides/notesSlide31.xml" ContentType="application/vnd.openxmlformats-officedocument.presentationml.notesSlide+xml"/>
  <Override PartName="/ppt/diagrams/quickStyle32.xml" ContentType="application/vnd.openxmlformats-officedocument.drawingml.diagramStyle+xml"/>
  <Override PartName="/ppt/diagrams/colors39.xml" ContentType="application/vnd.openxmlformats-officedocument.drawingml.diagramColors+xml"/>
  <Override PartName="/ppt/diagrams/drawing33.xml" ContentType="application/vnd.ms-office.drawingml.diagramDrawing+xml"/>
  <Override PartName="/ppt/diagrams/data3.xml" ContentType="application/vnd.openxmlformats-officedocument.drawingml.diagramData+xml"/>
  <Override PartName="/ppt/diagrams/colors5.xml" ContentType="application/vnd.openxmlformats-officedocument.drawingml.diagramColors+xml"/>
  <Override PartName="/ppt/diagrams/quickStyle10.xml" ContentType="application/vnd.openxmlformats-officedocument.drawingml.diagramStyle+xml"/>
  <Override PartName="/ppt/diagrams/colors17.xml" ContentType="application/vnd.openxmlformats-officedocument.drawingml.diagramColors+xml"/>
  <Override PartName="/ppt/diagrams/quickStyle21.xml" ContentType="application/vnd.openxmlformats-officedocument.drawingml.diagramStyle+xml"/>
  <Override PartName="/ppt/diagrams/layout32.xml" ContentType="application/vnd.openxmlformats-officedocument.drawingml.diagramLayout+xml"/>
  <Override PartName="/ppt/diagrams/drawing22.xml" ContentType="application/vnd.ms-office.drawingml.diagramDrawing+xml"/>
  <Override PartName="/ppt/diagrams/drawing11.xml" ContentType="application/vnd.ms-office.drawingml.diagramDrawing+xml"/>
  <Override PartName="/ppt/handoutMasters/handoutMaster1.xml" ContentType="application/vnd.openxmlformats-officedocument.presentationml.handoutMaster+xml"/>
  <Override PartName="/ppt/diagrams/data19.xml" ContentType="application/vnd.openxmlformats-officedocument.drawingml.diagramData+xml"/>
  <Override PartName="/ppt/diagrams/layout21.xml" ContentType="application/vnd.openxmlformats-officedocument.drawingml.diagramLayout+xml"/>
  <Override PartName="/docProps/core.xml" ContentType="application/vnd.openxmlformats-package.core-properties+xml"/>
  <Override PartName="/ppt/diagrams/drawing4.xml" ContentType="application/vnd.ms-office.drawingml.diagramDrawing+xml"/>
  <Override PartName="/customXml/itemProps3.xml" ContentType="application/vnd.openxmlformats-officedocument.customXmlProperties+xml"/>
  <Override PartName="/ppt/slides/slide6.xml" ContentType="application/vnd.openxmlformats-officedocument.presentationml.slide+xml"/>
  <Override PartName="/ppt/diagrams/quickStyle4.xml" ContentType="application/vnd.openxmlformats-officedocument.drawingml.diagramStyle+xml"/>
  <Override PartName="/ppt/diagrams/layout10.xml" ContentType="application/vnd.openxmlformats-officedocument.drawingml.diagramLayout+xml"/>
  <Override PartName="/ppt/diagrams/colors31.xml" ContentType="application/vnd.openxmlformats-officedocument.drawingml.diagramColors+xml"/>
  <Override PartName="/ppt/slideMasters/slideMaster1.xml" ContentType="application/vnd.openxmlformats-officedocument.presentationml.slideMaster+xml"/>
  <Override PartName="/ppt/slides/slide45.xml" ContentType="application/vnd.openxmlformats-officedocument.presentationml.slide+xml"/>
  <Override PartName="/ppt/theme/theme3.xml" ContentType="application/vnd.openxmlformats-officedocument.theme+xml"/>
  <Override PartName="/ppt/diagrams/colors20.xml" ContentType="application/vnd.openxmlformats-officedocument.drawingml.diagramColors+xml"/>
  <Override PartName="/ppt/diagrams/data33.xml" ContentType="application/vnd.openxmlformats-officedocument.drawingml.diagramData+xml"/>
  <Override PartName="/ppt/slides/slide34.xml" ContentType="application/vnd.openxmlformats-officedocument.presentationml.slide+xml"/>
  <Override PartName="/ppt/diagrams/data11.xml" ContentType="application/vnd.openxmlformats-officedocument.drawingml.diagramData+xml"/>
  <Override PartName="/ppt/diagrams/data22.xml" ContentType="application/vnd.openxmlformats-officedocument.drawingml.diagramData+xml"/>
  <Override PartName="/ppt/notesSlides/notesSlide36.xml" ContentType="application/vnd.openxmlformats-officedocument.presentationml.notesSlide+xml"/>
  <Override PartName="/ppt/diagrams/quickStyle37.xml" ContentType="application/vnd.openxmlformats-officedocument.drawingml.diagramStyle+xml"/>
  <Override PartName="/ppt/diagrams/drawing38.xml" ContentType="application/vnd.ms-office.drawingml.diagramDrawing+xml"/>
  <Default Extension="rels" ContentType="application/vnd.openxmlformats-package.relationships+xml"/>
  <Override PartName="/ppt/slides/slide23.xml" ContentType="application/vnd.openxmlformats-officedocument.presentationml.slide+xml"/>
  <Override PartName="/ppt/diagrams/layout7.xml" ContentType="application/vnd.openxmlformats-officedocument.drawingml.diagramLayout+xml"/>
  <Override PartName="/ppt/diagrams/data8.xml" ContentType="application/vnd.openxmlformats-officedocument.drawingml.diagramData+xml"/>
  <Override PartName="/ppt/notesSlides/notesSlide25.xml" ContentType="application/vnd.openxmlformats-officedocument.presentationml.notesSlide+xml"/>
  <Override PartName="/ppt/diagrams/quickStyle26.xml" ContentType="application/vnd.openxmlformats-officedocument.drawingml.diagramStyle+xml"/>
  <Override PartName="/ppt/diagrams/drawing27.xml" ContentType="application/vnd.ms-office.drawingml.diagramDrawing+xml"/>
  <Override PartName="/ppt/slides/slide12.xml" ContentType="application/vnd.openxmlformats-officedocument.presentationml.slide+xml"/>
  <Override PartName="/ppt/notesSlides/notesSlide14.xml" ContentType="application/vnd.openxmlformats-officedocument.presentationml.notesSlide+xml"/>
  <Override PartName="/ppt/diagrams/quickStyle15.xml" ContentType="application/vnd.openxmlformats-officedocument.drawingml.diagramStyle+xml"/>
  <Override PartName="/ppt/diagrams/layout37.xml" ContentType="application/vnd.openxmlformats-officedocument.drawingml.diagramLayout+xml"/>
  <Override PartName="/ppt/diagrams/drawing16.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684" r:id="rId4"/>
  </p:sldMasterIdLst>
  <p:notesMasterIdLst>
    <p:notesMasterId r:id="rId53"/>
  </p:notesMasterIdLst>
  <p:handoutMasterIdLst>
    <p:handoutMasterId r:id="rId54"/>
  </p:handoutMasterIdLst>
  <p:sldIdLst>
    <p:sldId id="256" r:id="rId5"/>
    <p:sldId id="374" r:id="rId6"/>
    <p:sldId id="333" r:id="rId7"/>
    <p:sldId id="396" r:id="rId8"/>
    <p:sldId id="442" r:id="rId9"/>
    <p:sldId id="375" r:id="rId10"/>
    <p:sldId id="376" r:id="rId11"/>
    <p:sldId id="377" r:id="rId12"/>
    <p:sldId id="429" r:id="rId13"/>
    <p:sldId id="434" r:id="rId14"/>
    <p:sldId id="413" r:id="rId15"/>
    <p:sldId id="419" r:id="rId16"/>
    <p:sldId id="416" r:id="rId17"/>
    <p:sldId id="417" r:id="rId18"/>
    <p:sldId id="409" r:id="rId19"/>
    <p:sldId id="414" r:id="rId20"/>
    <p:sldId id="428" r:id="rId21"/>
    <p:sldId id="455" r:id="rId22"/>
    <p:sldId id="424" r:id="rId23"/>
    <p:sldId id="412" r:id="rId24"/>
    <p:sldId id="433" r:id="rId25"/>
    <p:sldId id="456" r:id="rId26"/>
    <p:sldId id="400" r:id="rId27"/>
    <p:sldId id="446" r:id="rId28"/>
    <p:sldId id="447" r:id="rId29"/>
    <p:sldId id="450" r:id="rId30"/>
    <p:sldId id="453" r:id="rId31"/>
    <p:sldId id="463" r:id="rId32"/>
    <p:sldId id="472" r:id="rId33"/>
    <p:sldId id="465" r:id="rId34"/>
    <p:sldId id="466" r:id="rId35"/>
    <p:sldId id="464" r:id="rId36"/>
    <p:sldId id="467" r:id="rId37"/>
    <p:sldId id="468" r:id="rId38"/>
    <p:sldId id="469" r:id="rId39"/>
    <p:sldId id="438" r:id="rId40"/>
    <p:sldId id="445" r:id="rId41"/>
    <p:sldId id="441" r:id="rId42"/>
    <p:sldId id="454" r:id="rId43"/>
    <p:sldId id="440" r:id="rId44"/>
    <p:sldId id="380" r:id="rId45"/>
    <p:sldId id="457" r:id="rId46"/>
    <p:sldId id="458" r:id="rId47"/>
    <p:sldId id="476" r:id="rId48"/>
    <p:sldId id="459" r:id="rId49"/>
    <p:sldId id="474" r:id="rId50"/>
    <p:sldId id="473" r:id="rId51"/>
    <p:sldId id="475" r:id="rId5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0000FF"/>
    <a:srgbClr val="3366FF"/>
    <a:srgbClr val="37377D"/>
    <a:srgbClr val="9B9BBD"/>
    <a:srgbClr val="69699D"/>
    <a:srgbClr val="E0E0EB"/>
    <a:srgbClr val="CDCDDE"/>
    <a:srgbClr val="EBEBF1"/>
    <a:srgbClr val="F5F5F8"/>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89" autoAdjust="0"/>
    <p:restoredTop sz="86325" autoAdjust="0"/>
  </p:normalViewPr>
  <p:slideViewPr>
    <p:cSldViewPr snapToGrid="0" showGuides="1">
      <p:cViewPr>
        <p:scale>
          <a:sx n="66" d="100"/>
          <a:sy n="66" d="100"/>
        </p:scale>
        <p:origin x="-1260" y="-7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3" d="100"/>
          <a:sy n="53" d="100"/>
        </p:scale>
        <p:origin x="-184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notesMaster" Target="notesMasters/notesMaster1.xml"/><Relationship Id="rId58"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viewProps" Target="viewProp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User\Desktop\Small%20economies%20book%20as%20on%2002%20Sept%202017\Chapters%20received\Final%20version\Charts%20for%20book\Briguglio_Vella%20graphs%2030%20August%202017%20debt.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0.10564409007792792"/>
          <c:y val="2.027345451749249E-2"/>
          <c:w val="0.86507980924309957"/>
          <c:h val="0.82000970469563461"/>
        </c:manualLayout>
      </c:layout>
      <c:scatterChart>
        <c:scatterStyle val="lineMarker"/>
        <c:ser>
          <c:idx val="0"/>
          <c:order val="0"/>
          <c:spPr>
            <a:ln w="19050">
              <a:noFill/>
            </a:ln>
          </c:spPr>
          <c:dPt>
            <c:idx val="4"/>
            <c:marker>
              <c:symbol val="diamond"/>
              <c:size val="4"/>
              <c:spPr>
                <a:solidFill>
                  <a:schemeClr val="accent1"/>
                </a:solidFill>
              </c:spPr>
            </c:marker>
          </c:dPt>
          <c:dPt>
            <c:idx val="5"/>
            <c:marker>
              <c:symbol val="diamond"/>
              <c:size val="5"/>
              <c:spPr>
                <a:solidFill>
                  <a:schemeClr val="accent1"/>
                </a:solidFill>
              </c:spPr>
            </c:marker>
            <c:extLst xmlns:c16r2="http://schemas.microsoft.com/office/drawing/2015/06/chart">
              <c:ext xmlns:c16="http://schemas.microsoft.com/office/drawing/2014/chart" uri="{C3380CC4-5D6E-409C-BE32-E72D297353CC}">
                <c16:uniqueId val="{00000002-7A0D-4764-AAAA-F0EDD633B038}"/>
              </c:ext>
            </c:extLst>
          </c:dPt>
          <c:dPt>
            <c:idx val="8"/>
            <c:marker>
              <c:symbol val="diamond"/>
              <c:size val="5"/>
              <c:spPr>
                <a:solidFill>
                  <a:schemeClr val="accent1"/>
                </a:solidFill>
              </c:spPr>
            </c:marker>
          </c:dPt>
          <c:dPt>
            <c:idx val="14"/>
            <c:marker>
              <c:spPr>
                <a:solidFill>
                  <a:schemeClr val="accent1"/>
                </a:solidFill>
              </c:spPr>
            </c:marker>
          </c:dPt>
          <c:dPt>
            <c:idx val="15"/>
            <c:marker>
              <c:symbol val="diamond"/>
              <c:size val="9"/>
              <c:spPr>
                <a:solidFill>
                  <a:srgbClr val="002060"/>
                </a:solidFill>
              </c:spPr>
            </c:marker>
          </c:dPt>
          <c:dPt>
            <c:idx val="21"/>
            <c:marker>
              <c:symbol val="diamond"/>
              <c:size val="5"/>
              <c:spPr>
                <a:solidFill>
                  <a:schemeClr val="accent1"/>
                </a:solidFill>
              </c:spPr>
            </c:marker>
          </c:dPt>
          <c:dPt>
            <c:idx val="30"/>
            <c:marker>
              <c:symbol val="diamond"/>
              <c:size val="5"/>
              <c:spPr>
                <a:solidFill>
                  <a:schemeClr val="accent1"/>
                </a:solidFill>
              </c:spPr>
            </c:marker>
          </c:dPt>
          <c:dPt>
            <c:idx val="32"/>
            <c:marker>
              <c:symbol val="diamond"/>
              <c:size val="5"/>
              <c:spPr>
                <a:solidFill>
                  <a:schemeClr val="accent1"/>
                </a:solidFill>
              </c:spPr>
            </c:marker>
          </c:dPt>
          <c:dPt>
            <c:idx val="48"/>
            <c:marker>
              <c:spPr>
                <a:solidFill>
                  <a:schemeClr val="accent1"/>
                </a:solidFill>
              </c:spPr>
            </c:marker>
          </c:dPt>
          <c:dPt>
            <c:idx val="49"/>
            <c:marker>
              <c:symbol val="diamond"/>
              <c:size val="9"/>
              <c:spPr>
                <a:solidFill>
                  <a:schemeClr val="tx1"/>
                </a:solidFill>
              </c:spPr>
            </c:marker>
            <c:extLst xmlns:c16r2="http://schemas.microsoft.com/office/drawing/2015/06/chart">
              <c:ext xmlns:c16="http://schemas.microsoft.com/office/drawing/2014/chart" uri="{C3380CC4-5D6E-409C-BE32-E72D297353CC}">
                <c16:uniqueId val="{00000001-D065-499D-89A5-FCA9F1BC9189}"/>
              </c:ext>
            </c:extLst>
          </c:dPt>
          <c:dPt>
            <c:idx val="50"/>
            <c:marker>
              <c:symbol val="diamond"/>
              <c:size val="9"/>
              <c:spPr>
                <a:solidFill>
                  <a:schemeClr val="tx1"/>
                </a:solidFill>
              </c:spPr>
            </c:marker>
            <c:extLst xmlns:c16r2="http://schemas.microsoft.com/office/drawing/2015/06/chart">
              <c:ext xmlns:c16="http://schemas.microsoft.com/office/drawing/2014/chart" uri="{C3380CC4-5D6E-409C-BE32-E72D297353CC}">
                <c16:uniqueId val="{0000000A-7A0D-4764-AAAA-F0EDD633B038}"/>
              </c:ext>
            </c:extLst>
          </c:dPt>
          <c:dPt>
            <c:idx val="58"/>
            <c:marker>
              <c:symbol val="diamond"/>
              <c:size val="9"/>
              <c:spPr>
                <a:solidFill>
                  <a:schemeClr val="tx1"/>
                </a:solidFill>
              </c:spPr>
            </c:marker>
          </c:dPt>
          <c:dPt>
            <c:idx val="67"/>
            <c:marker>
              <c:spPr>
                <a:solidFill>
                  <a:schemeClr val="accent1"/>
                </a:solidFill>
              </c:spPr>
            </c:marker>
          </c:dPt>
          <c:dPt>
            <c:idx val="68"/>
            <c:marker>
              <c:symbol val="diamond"/>
              <c:size val="9"/>
              <c:spPr>
                <a:solidFill>
                  <a:schemeClr val="tx1"/>
                </a:solidFill>
              </c:spPr>
            </c:marker>
            <c:extLst xmlns:c16r2="http://schemas.microsoft.com/office/drawing/2015/06/chart">
              <c:ext xmlns:c16="http://schemas.microsoft.com/office/drawing/2014/chart" uri="{C3380CC4-5D6E-409C-BE32-E72D297353CC}">
                <c16:uniqueId val="{00000002-D065-499D-89A5-FCA9F1BC9189}"/>
              </c:ext>
            </c:extLst>
          </c:dPt>
          <c:dPt>
            <c:idx val="71"/>
            <c:marker>
              <c:symbol val="diamond"/>
              <c:size val="5"/>
              <c:spPr>
                <a:solidFill>
                  <a:schemeClr val="accent5"/>
                </a:solidFill>
              </c:spPr>
            </c:marker>
          </c:dPt>
          <c:dPt>
            <c:idx val="72"/>
            <c:marker>
              <c:symbol val="diamond"/>
              <c:size val="5"/>
              <c:spPr>
                <a:solidFill>
                  <a:schemeClr val="accent1"/>
                </a:solidFill>
              </c:spPr>
            </c:marker>
            <c:extLst xmlns:c16r2="http://schemas.microsoft.com/office/drawing/2015/06/chart">
              <c:ext xmlns:c16="http://schemas.microsoft.com/office/drawing/2014/chart" uri="{C3380CC4-5D6E-409C-BE32-E72D297353CC}">
                <c16:uniqueId val="{0000000F-7A0D-4764-AAAA-F0EDD633B038}"/>
              </c:ext>
            </c:extLst>
          </c:dPt>
          <c:dPt>
            <c:idx val="74"/>
            <c:marker>
              <c:symbol val="diamond"/>
              <c:size val="9"/>
              <c:spPr>
                <a:solidFill>
                  <a:schemeClr val="tx1"/>
                </a:solidFill>
              </c:spPr>
            </c:marker>
          </c:dPt>
          <c:dPt>
            <c:idx val="85"/>
            <c:marker>
              <c:symbol val="diamond"/>
              <c:size val="9"/>
              <c:spPr>
                <a:solidFill>
                  <a:srgbClr val="002060"/>
                </a:solidFill>
              </c:spPr>
            </c:marker>
          </c:dPt>
          <c:dPt>
            <c:idx val="90"/>
            <c:marker>
              <c:symbol val="diamond"/>
              <c:size val="5"/>
              <c:spPr>
                <a:solidFill>
                  <a:schemeClr val="accent1"/>
                </a:solidFill>
              </c:spPr>
            </c:marker>
          </c:dPt>
          <c:dPt>
            <c:idx val="91"/>
            <c:marker>
              <c:symbol val="diamond"/>
              <c:size val="9"/>
              <c:spPr>
                <a:solidFill>
                  <a:schemeClr val="tx1"/>
                </a:solidFill>
              </c:spPr>
            </c:marker>
          </c:dPt>
          <c:dPt>
            <c:idx val="96"/>
            <c:marker>
              <c:symbol val="diamond"/>
              <c:size val="9"/>
              <c:spPr>
                <a:solidFill>
                  <a:schemeClr val="tx1"/>
                </a:solidFill>
              </c:spPr>
            </c:marker>
          </c:dPt>
          <c:dPt>
            <c:idx val="97"/>
            <c:marker>
              <c:symbol val="diamond"/>
              <c:size val="5"/>
              <c:spPr>
                <a:solidFill>
                  <a:schemeClr val="accent1"/>
                </a:solidFill>
              </c:spPr>
            </c:marker>
          </c:dPt>
          <c:dPt>
            <c:idx val="98"/>
            <c:marker>
              <c:symbol val="diamond"/>
              <c:size val="9"/>
              <c:spPr>
                <a:solidFill>
                  <a:schemeClr val="tx1"/>
                </a:solidFill>
              </c:spPr>
            </c:marker>
            <c:extLst xmlns:c16r2="http://schemas.microsoft.com/office/drawing/2015/06/chart">
              <c:ext xmlns:c16="http://schemas.microsoft.com/office/drawing/2014/chart" uri="{C3380CC4-5D6E-409C-BE32-E72D297353CC}">
                <c16:uniqueId val="{00000014-7A0D-4764-AAAA-F0EDD633B038}"/>
              </c:ext>
            </c:extLst>
          </c:dPt>
          <c:dPt>
            <c:idx val="109"/>
            <c:marker>
              <c:symbol val="diamond"/>
              <c:size val="9"/>
              <c:spPr>
                <a:solidFill>
                  <a:sysClr val="windowText" lastClr="000000"/>
                </a:solidFill>
              </c:spPr>
            </c:marker>
          </c:dPt>
          <c:dPt>
            <c:idx val="122"/>
            <c:marker>
              <c:symbol val="diamond"/>
              <c:size val="9"/>
              <c:spPr>
                <a:solidFill>
                  <a:schemeClr val="tx1"/>
                </a:solidFill>
              </c:spPr>
            </c:marker>
          </c:dPt>
          <c:dPt>
            <c:idx val="126"/>
            <c:marker>
              <c:symbol val="diamond"/>
              <c:size val="5"/>
              <c:spPr>
                <a:solidFill>
                  <a:schemeClr val="accent1"/>
                </a:solidFill>
              </c:spPr>
            </c:marker>
          </c:dPt>
          <c:dPt>
            <c:idx val="132"/>
            <c:marker>
              <c:spPr>
                <a:solidFill>
                  <a:schemeClr val="accent1"/>
                </a:solidFill>
              </c:spPr>
            </c:marker>
          </c:dPt>
          <c:dPt>
            <c:idx val="137"/>
            <c:marker>
              <c:symbol val="diamond"/>
              <c:size val="9"/>
              <c:spPr>
                <a:solidFill>
                  <a:schemeClr val="tx1"/>
                </a:solidFill>
              </c:spPr>
            </c:marker>
          </c:dPt>
          <c:dPt>
            <c:idx val="138"/>
            <c:marker>
              <c:symbol val="diamond"/>
              <c:size val="9"/>
              <c:spPr>
                <a:solidFill>
                  <a:schemeClr val="tx1"/>
                </a:solidFill>
              </c:spPr>
            </c:marker>
          </c:dPt>
          <c:dPt>
            <c:idx val="162"/>
            <c:marker>
              <c:symbol val="diamond"/>
              <c:size val="5"/>
              <c:spPr>
                <a:solidFill>
                  <a:schemeClr val="accent1"/>
                </a:solidFill>
              </c:spPr>
            </c:marker>
          </c:dPt>
          <c:dPt>
            <c:idx val="165"/>
            <c:marker>
              <c:spPr>
                <a:solidFill>
                  <a:schemeClr val="accent1"/>
                </a:solidFill>
              </c:spPr>
            </c:marker>
          </c:dPt>
          <c:dPt>
            <c:idx val="166"/>
            <c:marker>
              <c:symbol val="diamond"/>
              <c:size val="9"/>
              <c:spPr>
                <a:solidFill>
                  <a:schemeClr val="tx1"/>
                </a:solidFill>
              </c:spPr>
            </c:marker>
          </c:dPt>
          <c:dPt>
            <c:idx val="167"/>
            <c:marker>
              <c:symbol val="diamond"/>
              <c:size val="5"/>
              <c:spPr>
                <a:solidFill>
                  <a:schemeClr val="accent1"/>
                </a:solidFill>
              </c:spPr>
            </c:marker>
          </c:dPt>
          <c:dPt>
            <c:idx val="169"/>
            <c:marker>
              <c:spPr>
                <a:solidFill>
                  <a:schemeClr val="accent1"/>
                </a:solidFill>
              </c:spPr>
            </c:marker>
            <c:extLst xmlns:c16r2="http://schemas.microsoft.com/office/drawing/2015/06/chart">
              <c:ext xmlns:c16="http://schemas.microsoft.com/office/drawing/2014/chart" uri="{C3380CC4-5D6E-409C-BE32-E72D297353CC}">
                <c16:uniqueId val="{00000020-7A0D-4764-AAAA-F0EDD633B038}"/>
              </c:ext>
            </c:extLst>
          </c:dPt>
          <c:dLbls>
            <c:dLbl>
              <c:idx val="15"/>
              <c:layout>
                <c:manualLayout>
                  <c:x val="-4.0562722869687123E-2"/>
                  <c:y val="-1.9412241261560076E-2"/>
                </c:manualLayout>
              </c:layout>
              <c:tx>
                <c:rich>
                  <a:bodyPr/>
                  <a:lstStyle/>
                  <a:p>
                    <a:r>
                      <a:rPr lang="mt-MT" sz="1100"/>
                      <a:t>Belize</a:t>
                    </a:r>
                    <a:endParaRPr lang="en-US"/>
                  </a:p>
                </c:rich>
              </c:tx>
              <c:showVal val="1"/>
              <c:extLst>
                <c:ext xmlns:c15="http://schemas.microsoft.com/office/drawing/2012/chart" uri="{CE6537A1-D6FC-4f65-9D91-7224C49458BB}">
                  <c15:layout/>
                </c:ext>
              </c:extLst>
            </c:dLbl>
            <c:dLbl>
              <c:idx val="31"/>
              <c:layout>
                <c:manualLayout>
                  <c:x val="0.53780738425892949"/>
                  <c:y val="-0.25000224996807857"/>
                </c:manualLayout>
              </c:layout>
              <c:tx>
                <c:rich>
                  <a:bodyPr/>
                  <a:lstStyle/>
                  <a:p>
                    <a:r>
                      <a:rPr lang="en-US" sz="1100"/>
                      <a:t>S</a:t>
                    </a:r>
                    <a:r>
                      <a:rPr lang="en-US"/>
                      <a:t>ingapore</a:t>
                    </a:r>
                  </a:p>
                </c:rich>
              </c:tx>
              <c:showVal val="1"/>
              <c:extLst>
                <c:ext xmlns:c15="http://schemas.microsoft.com/office/drawing/2012/chart" uri="{CE6537A1-D6FC-4f65-9D91-7224C49458BB}"/>
              </c:extLst>
            </c:dLbl>
            <c:dLbl>
              <c:idx val="49"/>
              <c:layout>
                <c:manualLayout>
                  <c:x val="-3.8277466758083092E-2"/>
                  <c:y val="-2.7765015899124092E-2"/>
                </c:manualLayout>
              </c:layout>
              <c:tx>
                <c:rich>
                  <a:bodyPr/>
                  <a:lstStyle/>
                  <a:p>
                    <a:r>
                      <a:rPr lang="en-US" sz="1100"/>
                      <a:t> Eq. Guinea</a:t>
                    </a:r>
                  </a:p>
                </c:rich>
              </c:tx>
              <c:showVal val="1"/>
              <c:extLst>
                <c:ext xmlns:c15="http://schemas.microsoft.com/office/drawing/2012/chart" uri="{CE6537A1-D6FC-4f65-9D91-7224C49458BB}">
                  <c15:layout/>
                </c:ext>
              </c:extLst>
            </c:dLbl>
            <c:dLbl>
              <c:idx val="50"/>
              <c:layout>
                <c:manualLayout>
                  <c:x val="-2.3822412302580528E-2"/>
                  <c:y val="3.1297915352504264E-2"/>
                </c:manualLayout>
              </c:layout>
              <c:tx>
                <c:rich>
                  <a:bodyPr/>
                  <a:lstStyle/>
                  <a:p>
                    <a:r>
                      <a:rPr lang="en-US" sz="1100"/>
                      <a:t>E</a:t>
                    </a:r>
                    <a:r>
                      <a:rPr lang="en-US"/>
                      <a:t>stonia</a:t>
                    </a:r>
                  </a:p>
                </c:rich>
              </c:tx>
              <c:showVal val="1"/>
              <c:extLst>
                <c:ext xmlns:c15="http://schemas.microsoft.com/office/drawing/2012/chart" uri="{CE6537A1-D6FC-4f65-9D91-7224C49458BB}">
                  <c15:layout/>
                </c:ext>
              </c:extLst>
            </c:dLbl>
            <c:dLbl>
              <c:idx val="58"/>
              <c:layout>
                <c:manualLayout>
                  <c:x val="-4.4933763929482555E-2"/>
                  <c:y val="1.8388587364089628E-2"/>
                </c:manualLayout>
              </c:layout>
              <c:tx>
                <c:rich>
                  <a:bodyPr/>
                  <a:lstStyle/>
                  <a:p>
                    <a:r>
                      <a:rPr lang="en-US"/>
                      <a:t>Germany</a:t>
                    </a:r>
                  </a:p>
                </c:rich>
              </c:tx>
              <c:showVal val="1"/>
              <c:extLst>
                <c:ext xmlns:c15="http://schemas.microsoft.com/office/drawing/2012/chart" uri="{CE6537A1-D6FC-4f65-9D91-7224C49458BB}">
                  <c15:layout/>
                </c:ext>
              </c:extLst>
            </c:dLbl>
            <c:dLbl>
              <c:idx val="66"/>
              <c:layout>
                <c:manualLayout>
                  <c:x val="0.63285816367339276"/>
                  <c:y val="-8.5675431099131505E-2"/>
                </c:manualLayout>
              </c:layout>
              <c:tx>
                <c:rich>
                  <a:bodyPr/>
                  <a:lstStyle/>
                  <a:p>
                    <a:r>
                      <a:rPr lang="en-US" sz="1100"/>
                      <a:t>H</a:t>
                    </a:r>
                    <a:r>
                      <a:rPr lang="en-US"/>
                      <a:t>ong</a:t>
                    </a:r>
                    <a:r>
                      <a:rPr lang="en-US" baseline="0"/>
                      <a:t> Kong</a:t>
                    </a:r>
                    <a:endParaRPr lang="en-US"/>
                  </a:p>
                </c:rich>
              </c:tx>
              <c:showVal val="1"/>
              <c:extLst>
                <c:ext xmlns:c15="http://schemas.microsoft.com/office/drawing/2012/chart" uri="{CE6537A1-D6FC-4f65-9D91-7224C49458BB}">
                  <c15:layout/>
                </c:ext>
              </c:extLst>
            </c:dLbl>
            <c:dLbl>
              <c:idx val="74"/>
              <c:layout>
                <c:manualLayout>
                  <c:x val="-2.8827847855333259E-2"/>
                  <c:y val="1.9460728697290944E-2"/>
                </c:manualLayout>
              </c:layout>
              <c:tx>
                <c:rich>
                  <a:bodyPr/>
                  <a:lstStyle/>
                  <a:p>
                    <a:r>
                      <a:rPr lang="en-US"/>
                      <a:t>Ireland</a:t>
                    </a:r>
                  </a:p>
                </c:rich>
              </c:tx>
              <c:showVal val="1"/>
              <c:extLst>
                <c:ext xmlns:c15="http://schemas.microsoft.com/office/drawing/2012/chart" uri="{CE6537A1-D6FC-4f65-9D91-7224C49458BB}">
                  <c15:layout/>
                </c:ext>
              </c:extLst>
            </c:dLbl>
            <c:dLbl>
              <c:idx val="85"/>
              <c:layout>
                <c:manualLayout>
                  <c:x val="-3.8352765887344292E-2"/>
                  <c:y val="-2.9466669238232907E-2"/>
                </c:manualLayout>
              </c:layout>
              <c:tx>
                <c:rich>
                  <a:bodyPr/>
                  <a:lstStyle/>
                  <a:p>
                    <a:r>
                      <a:rPr lang="mt-MT"/>
                      <a:t>Lao PDR</a:t>
                    </a:r>
                    <a:endParaRPr lang="en-US"/>
                  </a:p>
                </c:rich>
              </c:tx>
              <c:showVal val="1"/>
            </c:dLbl>
            <c:dLbl>
              <c:idx val="91"/>
              <c:layout>
                <c:manualLayout>
                  <c:x val="-3.2752314875808965E-2"/>
                  <c:y val="2.0086119164265545E-2"/>
                </c:manualLayout>
              </c:layout>
              <c:tx>
                <c:rich>
                  <a:bodyPr/>
                  <a:lstStyle/>
                  <a:p>
                    <a:r>
                      <a:rPr lang="en-US" sz="1100"/>
                      <a:t>L</a:t>
                    </a:r>
                    <a:r>
                      <a:rPr lang="en-US"/>
                      <a:t>uxembourg</a:t>
                    </a:r>
                  </a:p>
                </c:rich>
              </c:tx>
              <c:showVal val="1"/>
              <c:extLst>
                <c:ext xmlns:c15="http://schemas.microsoft.com/office/drawing/2012/chart" uri="{CE6537A1-D6FC-4f65-9D91-7224C49458BB}">
                  <c15:layout/>
                </c:ext>
              </c:extLst>
            </c:dLbl>
            <c:dLbl>
              <c:idx val="96"/>
              <c:layout>
                <c:manualLayout>
                  <c:x val="-3.9987489719271685E-2"/>
                  <c:y val="-2.6376860109421044E-2"/>
                </c:manualLayout>
              </c:layout>
              <c:tx>
                <c:rich>
                  <a:bodyPr/>
                  <a:lstStyle/>
                  <a:p>
                    <a:r>
                      <a:rPr lang="en-US" sz="1100"/>
                      <a:t>Maldives</a:t>
                    </a:r>
                  </a:p>
                </c:rich>
              </c:tx>
              <c:showVal val="1"/>
              <c:extLst>
                <c:ext xmlns:c15="http://schemas.microsoft.com/office/drawing/2012/chart" uri="{CE6537A1-D6FC-4f65-9D91-7224C49458BB}">
                  <c15:layout/>
                </c:ext>
              </c:extLst>
            </c:dLbl>
            <c:dLbl>
              <c:idx val="98"/>
              <c:layout>
                <c:manualLayout>
                  <c:x val="-2.7499392555674976E-2"/>
                  <c:y val="2.2013089510278409E-2"/>
                </c:manualLayout>
              </c:layout>
              <c:tx>
                <c:rich>
                  <a:bodyPr/>
                  <a:lstStyle/>
                  <a:p>
                    <a:r>
                      <a:rPr lang="en-US" sz="1100"/>
                      <a:t>M</a:t>
                    </a:r>
                    <a:r>
                      <a:rPr lang="en-US"/>
                      <a:t>alta</a:t>
                    </a:r>
                  </a:p>
                </c:rich>
              </c:tx>
              <c:showVal val="1"/>
              <c:extLst>
                <c:ext xmlns:c15="http://schemas.microsoft.com/office/drawing/2012/chart" uri="{CE6537A1-D6FC-4f65-9D91-7224C49458BB}">
                  <c15:layout/>
                </c:ext>
              </c:extLst>
            </c:dLbl>
            <c:dLbl>
              <c:idx val="109"/>
              <c:layout>
                <c:manualLayout>
                  <c:x val="-8.0234297780830674E-2"/>
                  <c:y val="1.6453422491860308E-2"/>
                </c:manualLayout>
              </c:layout>
              <c:tx>
                <c:rich>
                  <a:bodyPr/>
                  <a:lstStyle/>
                  <a:p>
                    <a:r>
                      <a:rPr lang="en-US"/>
                      <a:t>Netherlands</a:t>
                    </a:r>
                  </a:p>
                </c:rich>
              </c:tx>
              <c:showVal val="1"/>
              <c:extLst>
                <c:ext xmlns:c15="http://schemas.microsoft.com/office/drawing/2012/chart" uri="{CE6537A1-D6FC-4f65-9D91-7224C49458BB}">
                  <c15:layout/>
                </c:ext>
              </c:extLst>
            </c:dLbl>
            <c:dLbl>
              <c:idx val="122"/>
              <c:layout>
                <c:manualLayout>
                  <c:x val="-7.4401766158177923E-2"/>
                  <c:y val="-9.9667511105344161E-3"/>
                </c:manualLayout>
              </c:layout>
              <c:tx>
                <c:rich>
                  <a:bodyPr/>
                  <a:lstStyle/>
                  <a:p>
                    <a:r>
                      <a:rPr lang="en-US"/>
                      <a:t>Poland</a:t>
                    </a:r>
                  </a:p>
                </c:rich>
              </c:tx>
              <c:showVal val="1"/>
            </c:dLbl>
            <c:dLbl>
              <c:idx val="137"/>
              <c:layout>
                <c:manualLayout>
                  <c:x val="-6.3069837439672233E-2"/>
                  <c:y val="-2.0792418481228186E-2"/>
                </c:manualLayout>
              </c:layout>
              <c:tx>
                <c:rich>
                  <a:bodyPr/>
                  <a:lstStyle/>
                  <a:p>
                    <a:r>
                      <a:rPr lang="en-US" sz="1100"/>
                      <a:t>S</a:t>
                    </a:r>
                    <a:r>
                      <a:rPr lang="mt-MT" sz="1100"/>
                      <a:t>ierra</a:t>
                    </a:r>
                    <a:r>
                      <a:rPr lang="en-US"/>
                      <a:t> Leone</a:t>
                    </a:r>
                  </a:p>
                </c:rich>
              </c:tx>
              <c:showVal val="1"/>
              <c:extLst>
                <c:ext xmlns:c15="http://schemas.microsoft.com/office/drawing/2012/chart" uri="{CE6537A1-D6FC-4f65-9D91-7224C49458BB}">
                  <c15:layout/>
                </c:ext>
              </c:extLst>
            </c:dLbl>
            <c:dLbl>
              <c:idx val="138"/>
              <c:layout>
                <c:manualLayout>
                  <c:x val="-3.702485506841223E-2"/>
                  <c:y val="2.1873405512701106E-2"/>
                </c:manualLayout>
              </c:layout>
              <c:tx>
                <c:rich>
                  <a:bodyPr/>
                  <a:lstStyle/>
                  <a:p>
                    <a:r>
                      <a:rPr lang="en-US"/>
                      <a:t>Singapore</a:t>
                    </a:r>
                  </a:p>
                </c:rich>
              </c:tx>
              <c:showVal val="1"/>
            </c:dLbl>
            <c:dLbl>
              <c:idx val="166"/>
              <c:layout>
                <c:manualLayout>
                  <c:x val="-6.565023879217538E-2"/>
                  <c:y val="-2.1634209411386645E-2"/>
                </c:manualLayout>
              </c:layout>
              <c:tx>
                <c:rich>
                  <a:bodyPr/>
                  <a:lstStyle/>
                  <a:p>
                    <a:r>
                      <a:rPr lang="en-US"/>
                      <a:t>Venezuela</a:t>
                    </a:r>
                  </a:p>
                </c:rich>
              </c:tx>
              <c:showVal val="1"/>
            </c:dLbl>
            <c:delete val="1"/>
            <c:extLst xmlns:c16r2="http://schemas.microsoft.com/office/drawing/2015/06/chart">
              <c:ext xmlns:c15="http://schemas.microsoft.com/office/drawing/2012/chart" uri="{CE6537A1-D6FC-4f65-9D91-7224C49458BB}">
                <c15:showLeaderLines val="0"/>
              </c:ext>
            </c:extLst>
          </c:dLbls>
          <c:xVal>
            <c:numRef>
              <c:f>Sheet2!$C$2:$C$172</c:f>
              <c:numCache>
                <c:formatCode>0.00</c:formatCode>
                <c:ptCount val="171"/>
                <c:pt idx="0">
                  <c:v>37.72357794339166</c:v>
                </c:pt>
                <c:pt idx="1">
                  <c:v>32.007580841958337</c:v>
                </c:pt>
                <c:pt idx="2">
                  <c:v>42.965815342450078</c:v>
                </c:pt>
                <c:pt idx="3">
                  <c:v>51.27297805686667</c:v>
                </c:pt>
                <c:pt idx="4">
                  <c:v>14.738957769216649</c:v>
                </c:pt>
                <c:pt idx="5">
                  <c:v>38.799408553808334</c:v>
                </c:pt>
                <c:pt idx="6">
                  <c:v>20.254625771324989</c:v>
                </c:pt>
                <c:pt idx="7">
                  <c:v>51.547780220608324</c:v>
                </c:pt>
                <c:pt idx="8">
                  <c:v>36.495883628225002</c:v>
                </c:pt>
                <c:pt idx="9">
                  <c:v>47.889419555283226</c:v>
                </c:pt>
                <c:pt idx="10">
                  <c:v>60.185054321395832</c:v>
                </c:pt>
                <c:pt idx="11">
                  <c:v>23.550580672316666</c:v>
                </c:pt>
                <c:pt idx="12">
                  <c:v>47.719548344858389</c:v>
                </c:pt>
                <c:pt idx="13">
                  <c:v>66.416868459241726</c:v>
                </c:pt>
                <c:pt idx="14">
                  <c:v>81.05496222828333</c:v>
                </c:pt>
                <c:pt idx="15">
                  <c:v>63.976586557791578</c:v>
                </c:pt>
                <c:pt idx="16">
                  <c:v>30.957724918750003</c:v>
                </c:pt>
                <c:pt idx="17">
                  <c:v>49.623614566541654</c:v>
                </c:pt>
                <c:pt idx="18">
                  <c:v>36.598511804875095</c:v>
                </c:pt>
                <c:pt idx="19">
                  <c:v>43.880739520383294</c:v>
                </c:pt>
                <c:pt idx="20">
                  <c:v>54.040083417924997</c:v>
                </c:pt>
                <c:pt idx="21">
                  <c:v>12.124371954208323</c:v>
                </c:pt>
                <c:pt idx="22">
                  <c:v>49.159853497183278</c:v>
                </c:pt>
                <c:pt idx="23">
                  <c:v>63.429853861791614</c:v>
                </c:pt>
                <c:pt idx="24">
                  <c:v>29.926656317858328</c:v>
                </c:pt>
                <c:pt idx="25">
                  <c:v>21.596831049324987</c:v>
                </c:pt>
                <c:pt idx="26">
                  <c:v>66.022811523941556</c:v>
                </c:pt>
                <c:pt idx="27">
                  <c:v>28.456976759750024</c:v>
                </c:pt>
                <c:pt idx="28">
                  <c:v>31.245804479374989</c:v>
                </c:pt>
                <c:pt idx="29">
                  <c:v>54.706564281941645</c:v>
                </c:pt>
                <c:pt idx="30">
                  <c:v>18.452736982658301</c:v>
                </c:pt>
                <c:pt idx="31">
                  <c:v>33.338097338216613</c:v>
                </c:pt>
                <c:pt idx="32">
                  <c:v>23.682038709233307</c:v>
                </c:pt>
                <c:pt idx="33">
                  <c:v>18.060164357950001</c:v>
                </c:pt>
                <c:pt idx="34">
                  <c:v>34.721950989425061</c:v>
                </c:pt>
                <c:pt idx="35">
                  <c:v>73.189259126620726</c:v>
                </c:pt>
                <c:pt idx="36">
                  <c:v>39.604765281766589</c:v>
                </c:pt>
                <c:pt idx="37">
                  <c:v>33.933942185091645</c:v>
                </c:pt>
                <c:pt idx="38">
                  <c:v>42.554820075562382</c:v>
                </c:pt>
                <c:pt idx="39">
                  <c:v>42.817180528774998</c:v>
                </c:pt>
                <c:pt idx="40">
                  <c:v>56.577035992183333</c:v>
                </c:pt>
                <c:pt idx="41">
                  <c:v>74.181444365408339</c:v>
                </c:pt>
                <c:pt idx="42">
                  <c:v>49.870433980358335</c:v>
                </c:pt>
                <c:pt idx="43">
                  <c:v>46.501504289243698</c:v>
                </c:pt>
                <c:pt idx="44">
                  <c:v>42.091515643408378</c:v>
                </c:pt>
                <c:pt idx="45">
                  <c:v>28.982814477774969</c:v>
                </c:pt>
                <c:pt idx="46">
                  <c:v>29.097599107299999</c:v>
                </c:pt>
                <c:pt idx="47">
                  <c:v>22.003887142450033</c:v>
                </c:pt>
                <c:pt idx="48">
                  <c:v>34.364491255608243</c:v>
                </c:pt>
                <c:pt idx="49">
                  <c:v>75.665154333408168</c:v>
                </c:pt>
                <c:pt idx="50">
                  <c:v>81.439912809166671</c:v>
                </c:pt>
                <c:pt idx="51">
                  <c:v>24.636030112141668</c:v>
                </c:pt>
                <c:pt idx="52">
                  <c:v>59.241386048683346</c:v>
                </c:pt>
                <c:pt idx="53">
                  <c:v>38.755965071541674</c:v>
                </c:pt>
                <c:pt idx="54">
                  <c:v>30.02249148163331</c:v>
                </c:pt>
                <c:pt idx="55">
                  <c:v>47.102564027462456</c:v>
                </c:pt>
                <c:pt idx="56">
                  <c:v>38.187738157806244</c:v>
                </c:pt>
                <c:pt idx="57">
                  <c:v>49.106457065783253</c:v>
                </c:pt>
                <c:pt idx="58">
                  <c:v>42.170235678041671</c:v>
                </c:pt>
                <c:pt idx="59">
                  <c:v>43.884689949783244</c:v>
                </c:pt>
                <c:pt idx="60">
                  <c:v>29.938075545316664</c:v>
                </c:pt>
                <c:pt idx="61">
                  <c:v>36.441703805541621</c:v>
                </c:pt>
                <c:pt idx="62">
                  <c:v>29.813902335666668</c:v>
                </c:pt>
                <c:pt idx="63">
                  <c:v>39.853629905347837</c:v>
                </c:pt>
                <c:pt idx="64">
                  <c:v>22.579648486858336</c:v>
                </c:pt>
                <c:pt idx="65">
                  <c:v>65.626972996104016</c:v>
                </c:pt>
                <c:pt idx="66">
                  <c:v>37.146567001975001</c:v>
                </c:pt>
                <c:pt idx="67">
                  <c:v>43.533883796383286</c:v>
                </c:pt>
                <c:pt idx="68">
                  <c:v>210.22075464564998</c:v>
                </c:pt>
                <c:pt idx="69">
                  <c:v>84.600433351708318</c:v>
                </c:pt>
                <c:pt idx="70">
                  <c:v>51.679331469775001</c:v>
                </c:pt>
                <c:pt idx="71">
                  <c:v>26.174523845291663</c:v>
                </c:pt>
                <c:pt idx="72">
                  <c:v>21.824918467116714</c:v>
                </c:pt>
                <c:pt idx="73">
                  <c:v>19.071529914583309</c:v>
                </c:pt>
                <c:pt idx="74">
                  <c:v>100.95670856498324</c:v>
                </c:pt>
                <c:pt idx="75">
                  <c:v>33.404576457291562</c:v>
                </c:pt>
                <c:pt idx="76">
                  <c:v>27.786249596983275</c:v>
                </c:pt>
                <c:pt idx="77">
                  <c:v>40.863914429258294</c:v>
                </c:pt>
                <c:pt idx="78">
                  <c:v>17.314967041250039</c:v>
                </c:pt>
                <c:pt idx="79">
                  <c:v>57.303066599991588</c:v>
                </c:pt>
                <c:pt idx="80">
                  <c:v>34.081197501366546</c:v>
                </c:pt>
                <c:pt idx="81">
                  <c:v>27.322754494483327</c:v>
                </c:pt>
                <c:pt idx="82">
                  <c:v>50.787215952625012</c:v>
                </c:pt>
                <c:pt idx="83">
                  <c:v>47.002157580683324</c:v>
                </c:pt>
                <c:pt idx="84">
                  <c:v>63.461351485183293</c:v>
                </c:pt>
                <c:pt idx="85">
                  <c:v>32.544116070408329</c:v>
                </c:pt>
                <c:pt idx="86">
                  <c:v>60.099452935966667</c:v>
                </c:pt>
                <c:pt idx="87">
                  <c:v>58.868393776120904</c:v>
                </c:pt>
                <c:pt idx="88">
                  <c:v>75.166110463558311</c:v>
                </c:pt>
                <c:pt idx="89">
                  <c:v>58.325355746533404</c:v>
                </c:pt>
                <c:pt idx="90">
                  <c:v>77.442427270791669</c:v>
                </c:pt>
                <c:pt idx="91">
                  <c:v>162.40669625943357</c:v>
                </c:pt>
                <c:pt idx="92">
                  <c:v>54.497238955366605</c:v>
                </c:pt>
                <c:pt idx="93">
                  <c:v>34.126695250250002</c:v>
                </c:pt>
                <c:pt idx="94">
                  <c:v>34.519722159516604</c:v>
                </c:pt>
                <c:pt idx="95">
                  <c:v>75.079132147766487</c:v>
                </c:pt>
                <c:pt idx="96">
                  <c:v>93.482572554549847</c:v>
                </c:pt>
                <c:pt idx="97">
                  <c:v>35.448019609379166</c:v>
                </c:pt>
                <c:pt idx="98">
                  <c:v>150.14921459254131</c:v>
                </c:pt>
                <c:pt idx="99">
                  <c:v>62.110501119154179</c:v>
                </c:pt>
                <c:pt idx="100">
                  <c:v>56.406493568566603</c:v>
                </c:pt>
                <c:pt idx="101">
                  <c:v>32.904884456633184</c:v>
                </c:pt>
                <c:pt idx="102">
                  <c:v>58.329844833249958</c:v>
                </c:pt>
                <c:pt idx="103">
                  <c:v>55.87145149327494</c:v>
                </c:pt>
                <c:pt idx="104">
                  <c:v>37.59687081780833</c:v>
                </c:pt>
                <c:pt idx="105">
                  <c:v>47.686085124950012</c:v>
                </c:pt>
                <c:pt idx="106">
                  <c:v>17.528771139062503</c:v>
                </c:pt>
                <c:pt idx="107">
                  <c:v>49.437664211883259</c:v>
                </c:pt>
                <c:pt idx="108">
                  <c:v>25.004680053183311</c:v>
                </c:pt>
                <c:pt idx="109">
                  <c:v>77.277388607041658</c:v>
                </c:pt>
                <c:pt idx="110">
                  <c:v>28.315024197233328</c:v>
                </c:pt>
                <c:pt idx="111">
                  <c:v>51.401898133516589</c:v>
                </c:pt>
                <c:pt idx="112">
                  <c:v>32.060741611749997</c:v>
                </c:pt>
                <c:pt idx="113">
                  <c:v>18.002514983683309</c:v>
                </c:pt>
                <c:pt idx="114">
                  <c:v>33.786237632175045</c:v>
                </c:pt>
                <c:pt idx="115">
                  <c:v>58.897011755337424</c:v>
                </c:pt>
                <c:pt idx="116">
                  <c:v>17.512718180316668</c:v>
                </c:pt>
                <c:pt idx="117">
                  <c:v>69.025505081675007</c:v>
                </c:pt>
                <c:pt idx="118">
                  <c:v>50.58260132278334</c:v>
                </c:pt>
                <c:pt idx="119">
                  <c:v>47.509664286383277</c:v>
                </c:pt>
                <c:pt idx="120">
                  <c:v>24.679136747016688</c:v>
                </c:pt>
                <c:pt idx="121">
                  <c:v>28.40730868463331</c:v>
                </c:pt>
                <c:pt idx="122">
                  <c:v>45.036382592233295</c:v>
                </c:pt>
                <c:pt idx="123">
                  <c:v>38.213947701683267</c:v>
                </c:pt>
                <c:pt idx="124">
                  <c:v>45.963596306325044</c:v>
                </c:pt>
                <c:pt idx="125">
                  <c:v>39.812534474008324</c:v>
                </c:pt>
                <c:pt idx="126">
                  <c:v>25.81034760978331</c:v>
                </c:pt>
                <c:pt idx="127">
                  <c:v>24.205122313099977</c:v>
                </c:pt>
                <c:pt idx="128">
                  <c:v>42.137674085641578</c:v>
                </c:pt>
                <c:pt idx="129">
                  <c:v>50.244930293900012</c:v>
                </c:pt>
                <c:pt idx="130">
                  <c:v>42.378000691800004</c:v>
                </c:pt>
                <c:pt idx="131">
                  <c:v>39.787418629708327</c:v>
                </c:pt>
                <c:pt idx="132">
                  <c:v>38.798620812100076</c:v>
                </c:pt>
                <c:pt idx="133">
                  <c:v>39.580799679991628</c:v>
                </c:pt>
                <c:pt idx="134">
                  <c:v>36.556461075066537</c:v>
                </c:pt>
                <c:pt idx="135">
                  <c:v>40.780281759674949</c:v>
                </c:pt>
                <c:pt idx="136">
                  <c:v>100.68249721533326</c:v>
                </c:pt>
                <c:pt idx="137">
                  <c:v>43.043616337775013</c:v>
                </c:pt>
                <c:pt idx="138">
                  <c:v>180.14334181850836</c:v>
                </c:pt>
                <c:pt idx="139">
                  <c:v>87.498336512533157</c:v>
                </c:pt>
                <c:pt idx="140">
                  <c:v>70.466215891466661</c:v>
                </c:pt>
                <c:pt idx="141">
                  <c:v>60.788987544475013</c:v>
                </c:pt>
                <c:pt idx="142">
                  <c:v>30.648446233341616</c:v>
                </c:pt>
                <c:pt idx="143">
                  <c:v>29.831074321450043</c:v>
                </c:pt>
                <c:pt idx="144">
                  <c:v>28.685145333416667</c:v>
                </c:pt>
                <c:pt idx="145">
                  <c:v>50.302903248966665</c:v>
                </c:pt>
                <c:pt idx="146">
                  <c:v>49.637805831875013</c:v>
                </c:pt>
                <c:pt idx="147">
                  <c:v>42.690531726125094</c:v>
                </c:pt>
                <c:pt idx="148">
                  <c:v>59.903967236025011</c:v>
                </c:pt>
                <c:pt idx="149">
                  <c:v>66.611105584825026</c:v>
                </c:pt>
                <c:pt idx="150">
                  <c:v>35.782722356175086</c:v>
                </c:pt>
                <c:pt idx="151">
                  <c:v>24.971610284624973</c:v>
                </c:pt>
                <c:pt idx="152">
                  <c:v>66.351481688708333</c:v>
                </c:pt>
                <c:pt idx="153">
                  <c:v>53.035800383925043</c:v>
                </c:pt>
                <c:pt idx="154">
                  <c:v>44.378868528042894</c:v>
                </c:pt>
                <c:pt idx="155">
                  <c:v>51.239318648500095</c:v>
                </c:pt>
                <c:pt idx="156">
                  <c:v>28.221441896074989</c:v>
                </c:pt>
                <c:pt idx="157">
                  <c:v>91.07537773508939</c:v>
                </c:pt>
                <c:pt idx="158">
                  <c:v>25.267560284116666</c:v>
                </c:pt>
                <c:pt idx="159">
                  <c:v>50.109026283791628</c:v>
                </c:pt>
                <c:pt idx="160">
                  <c:v>83.205762239491506</c:v>
                </c:pt>
                <c:pt idx="161">
                  <c:v>30.345119231133275</c:v>
                </c:pt>
                <c:pt idx="162">
                  <c:v>14.740454226966676</c:v>
                </c:pt>
                <c:pt idx="163">
                  <c:v>25.301395609116689</c:v>
                </c:pt>
                <c:pt idx="164">
                  <c:v>28.810067389430227</c:v>
                </c:pt>
                <c:pt idx="165">
                  <c:v>50.993436110783335</c:v>
                </c:pt>
                <c:pt idx="166">
                  <c:v>17.800485084716687</c:v>
                </c:pt>
                <c:pt idx="167">
                  <c:v>80.491227292475074</c:v>
                </c:pt>
                <c:pt idx="168">
                  <c:v>32.796537458775013</c:v>
                </c:pt>
                <c:pt idx="169">
                  <c:v>38.595867336820888</c:v>
                </c:pt>
                <c:pt idx="170">
                  <c:v>42.088395884685418</c:v>
                </c:pt>
              </c:numCache>
            </c:numRef>
          </c:xVal>
          <c:yVal>
            <c:numRef>
              <c:f>Sheet2!$E$2:$E$172</c:f>
              <c:numCache>
                <c:formatCode>0.00</c:formatCode>
                <c:ptCount val="171"/>
                <c:pt idx="0">
                  <c:v>4.8115134082316828</c:v>
                </c:pt>
                <c:pt idx="1">
                  <c:v>3.660170759164362</c:v>
                </c:pt>
                <c:pt idx="2">
                  <c:v>5.014486329105595</c:v>
                </c:pt>
                <c:pt idx="3">
                  <c:v>3.635932223814804</c:v>
                </c:pt>
                <c:pt idx="4">
                  <c:v>3.0530666891231832</c:v>
                </c:pt>
                <c:pt idx="5">
                  <c:v>3.2946265519540212</c:v>
                </c:pt>
                <c:pt idx="6">
                  <c:v>-1.5268613783228142</c:v>
                </c:pt>
                <c:pt idx="7">
                  <c:v>1.2209877452698619</c:v>
                </c:pt>
                <c:pt idx="8">
                  <c:v>3.7967203210495781</c:v>
                </c:pt>
                <c:pt idx="9">
                  <c:v>1.878474552561006</c:v>
                </c:pt>
                <c:pt idx="10">
                  <c:v>2.7290663963291837</c:v>
                </c:pt>
                <c:pt idx="11">
                  <c:v>3.4388315626952752</c:v>
                </c:pt>
                <c:pt idx="12">
                  <c:v>2.4860391987680561</c:v>
                </c:pt>
                <c:pt idx="13">
                  <c:v>5.4224931562172225</c:v>
                </c:pt>
                <c:pt idx="14">
                  <c:v>3.4201207275921583</c:v>
                </c:pt>
                <c:pt idx="15">
                  <c:v>6.2509811891604166</c:v>
                </c:pt>
                <c:pt idx="16">
                  <c:v>3.4320380836700508</c:v>
                </c:pt>
                <c:pt idx="17">
                  <c:v>4.0793490854205601</c:v>
                </c:pt>
                <c:pt idx="18">
                  <c:v>4.5646742066930672</c:v>
                </c:pt>
                <c:pt idx="19">
                  <c:v>3.3110911866383277</c:v>
                </c:pt>
                <c:pt idx="20">
                  <c:v>1.9831056426689746</c:v>
                </c:pt>
                <c:pt idx="21">
                  <c:v>3.1107622034438567</c:v>
                </c:pt>
                <c:pt idx="22">
                  <c:v>1.6714306906961278</c:v>
                </c:pt>
                <c:pt idx="23">
                  <c:v>3.8064391426620032</c:v>
                </c:pt>
                <c:pt idx="24">
                  <c:v>3.0329720984336137</c:v>
                </c:pt>
                <c:pt idx="25">
                  <c:v>4.1304897293049505</c:v>
                </c:pt>
                <c:pt idx="26">
                  <c:v>5.5533325872337311</c:v>
                </c:pt>
                <c:pt idx="27">
                  <c:v>4.0181315032859803</c:v>
                </c:pt>
                <c:pt idx="28">
                  <c:v>0.50637203745673087</c:v>
                </c:pt>
                <c:pt idx="29">
                  <c:v>3.8805207081468178</c:v>
                </c:pt>
                <c:pt idx="30">
                  <c:v>4.7494063722208733</c:v>
                </c:pt>
                <c:pt idx="31">
                  <c:v>-0.21308304870430625</c:v>
                </c:pt>
                <c:pt idx="32">
                  <c:v>2.7167314839985561</c:v>
                </c:pt>
                <c:pt idx="33">
                  <c:v>2.4287932743360252</c:v>
                </c:pt>
                <c:pt idx="34">
                  <c:v>4.3320604476473221</c:v>
                </c:pt>
                <c:pt idx="35">
                  <c:v>7.1033266406482696</c:v>
                </c:pt>
                <c:pt idx="36">
                  <c:v>4.9161139710350934</c:v>
                </c:pt>
                <c:pt idx="37">
                  <c:v>1.5267499128871216</c:v>
                </c:pt>
                <c:pt idx="38">
                  <c:v>4.6957468860724756</c:v>
                </c:pt>
                <c:pt idx="39">
                  <c:v>3.6854514811803045</c:v>
                </c:pt>
                <c:pt idx="40">
                  <c:v>4.9460215732643134</c:v>
                </c:pt>
                <c:pt idx="41">
                  <c:v>2.1575721685750602</c:v>
                </c:pt>
                <c:pt idx="42">
                  <c:v>-0.50021175797846051</c:v>
                </c:pt>
                <c:pt idx="43">
                  <c:v>4.4925371239462795</c:v>
                </c:pt>
                <c:pt idx="44">
                  <c:v>3.1341834178240382</c:v>
                </c:pt>
                <c:pt idx="45">
                  <c:v>3.2797645797674946</c:v>
                </c:pt>
                <c:pt idx="46">
                  <c:v>4.2266178174990259</c:v>
                </c:pt>
                <c:pt idx="47">
                  <c:v>4.3043638383390368</c:v>
                </c:pt>
                <c:pt idx="48">
                  <c:v>3.7421782551295752</c:v>
                </c:pt>
                <c:pt idx="49">
                  <c:v>6.4367874734050421</c:v>
                </c:pt>
                <c:pt idx="50">
                  <c:v>2.0235846050795296</c:v>
                </c:pt>
                <c:pt idx="51">
                  <c:v>3.2355054556160332</c:v>
                </c:pt>
                <c:pt idx="52">
                  <c:v>4.8341064844770454</c:v>
                </c:pt>
                <c:pt idx="53">
                  <c:v>-1.0412672604042699</c:v>
                </c:pt>
                <c:pt idx="54">
                  <c:v>1.0882330761294858</c:v>
                </c:pt>
                <c:pt idx="55">
                  <c:v>3.8911226035640567</c:v>
                </c:pt>
                <c:pt idx="56">
                  <c:v>5.3340072503600382</c:v>
                </c:pt>
                <c:pt idx="57">
                  <c:v>3.0287349032908799</c:v>
                </c:pt>
                <c:pt idx="58">
                  <c:v>1.1126404562226131</c:v>
                </c:pt>
                <c:pt idx="59">
                  <c:v>2.8452965932249197</c:v>
                </c:pt>
                <c:pt idx="60">
                  <c:v>3.3281997007439048</c:v>
                </c:pt>
                <c:pt idx="61">
                  <c:v>4.0925736567815374</c:v>
                </c:pt>
                <c:pt idx="62">
                  <c:v>4.1271568592468757</c:v>
                </c:pt>
                <c:pt idx="63">
                  <c:v>5.4719099405374125</c:v>
                </c:pt>
                <c:pt idx="64">
                  <c:v>4.9828923180152556</c:v>
                </c:pt>
                <c:pt idx="65">
                  <c:v>4.8693777202368551</c:v>
                </c:pt>
                <c:pt idx="66">
                  <c:v>4.9456226326936212</c:v>
                </c:pt>
                <c:pt idx="67">
                  <c:v>4.7147453220208204</c:v>
                </c:pt>
                <c:pt idx="68">
                  <c:v>6.5150929113725393</c:v>
                </c:pt>
                <c:pt idx="69">
                  <c:v>4.8779839042253155</c:v>
                </c:pt>
                <c:pt idx="70">
                  <c:v>1.4292232766713278</c:v>
                </c:pt>
                <c:pt idx="71">
                  <c:v>3.7482924946252738</c:v>
                </c:pt>
                <c:pt idx="72">
                  <c:v>2.8867459615663438</c:v>
                </c:pt>
                <c:pt idx="73">
                  <c:v>3.5006999975333599</c:v>
                </c:pt>
                <c:pt idx="74">
                  <c:v>3.3087571615695994</c:v>
                </c:pt>
                <c:pt idx="75">
                  <c:v>2.0572961112887467</c:v>
                </c:pt>
                <c:pt idx="76">
                  <c:v>3.2746613065536332</c:v>
                </c:pt>
                <c:pt idx="77">
                  <c:v>5.300574025061044</c:v>
                </c:pt>
                <c:pt idx="78">
                  <c:v>1.559885714202744</c:v>
                </c:pt>
                <c:pt idx="79">
                  <c:v>4.2388394793596333</c:v>
                </c:pt>
                <c:pt idx="80">
                  <c:v>3.3870618731963682</c:v>
                </c:pt>
                <c:pt idx="81">
                  <c:v>3.5726411619576397</c:v>
                </c:pt>
                <c:pt idx="82">
                  <c:v>1.2853063432012366</c:v>
                </c:pt>
                <c:pt idx="83">
                  <c:v>2.2505907639346692</c:v>
                </c:pt>
                <c:pt idx="84">
                  <c:v>5.8395993180042014</c:v>
                </c:pt>
                <c:pt idx="85">
                  <c:v>5.3667178898073962</c:v>
                </c:pt>
                <c:pt idx="86">
                  <c:v>2.0084834587096658</c:v>
                </c:pt>
                <c:pt idx="87">
                  <c:v>6.9213866959321759</c:v>
                </c:pt>
                <c:pt idx="88">
                  <c:v>4.6479910335740158</c:v>
                </c:pt>
                <c:pt idx="89">
                  <c:v>5.73636262049114</c:v>
                </c:pt>
                <c:pt idx="90">
                  <c:v>2.6400241502267203</c:v>
                </c:pt>
                <c:pt idx="91">
                  <c:v>4.2595672945318128</c:v>
                </c:pt>
                <c:pt idx="92">
                  <c:v>3.6128697535865397</c:v>
                </c:pt>
                <c:pt idx="93">
                  <c:v>4.0132793921382106</c:v>
                </c:pt>
                <c:pt idx="94">
                  <c:v>4.3630685414049601</c:v>
                </c:pt>
                <c:pt idx="95">
                  <c:v>3.1687573904780182</c:v>
                </c:pt>
                <c:pt idx="96">
                  <c:v>7.1608562574870689</c:v>
                </c:pt>
                <c:pt idx="97">
                  <c:v>3.6271785180075358</c:v>
                </c:pt>
                <c:pt idx="98">
                  <c:v>6.2730715614119603</c:v>
                </c:pt>
                <c:pt idx="99">
                  <c:v>6.9887811172625574</c:v>
                </c:pt>
                <c:pt idx="100">
                  <c:v>1.7416025341851264</c:v>
                </c:pt>
                <c:pt idx="101">
                  <c:v>3.3883108936313842</c:v>
                </c:pt>
                <c:pt idx="102">
                  <c:v>3.6074051936745488</c:v>
                </c:pt>
                <c:pt idx="103">
                  <c:v>3.9953161093854797</c:v>
                </c:pt>
                <c:pt idx="104">
                  <c:v>2.9490581083809824</c:v>
                </c:pt>
                <c:pt idx="105">
                  <c:v>4.3385928213120568</c:v>
                </c:pt>
                <c:pt idx="106">
                  <c:v>4.328534532642335</c:v>
                </c:pt>
                <c:pt idx="107">
                  <c:v>2.6497629450682547</c:v>
                </c:pt>
                <c:pt idx="108">
                  <c:v>3.5804256681729258</c:v>
                </c:pt>
                <c:pt idx="109">
                  <c:v>2.1134359783721712</c:v>
                </c:pt>
                <c:pt idx="110">
                  <c:v>-1.4178403465936238</c:v>
                </c:pt>
                <c:pt idx="111">
                  <c:v>4.5232687453173561</c:v>
                </c:pt>
                <c:pt idx="112">
                  <c:v>3.4739413307628784</c:v>
                </c:pt>
                <c:pt idx="113">
                  <c:v>3.7706582095752443</c:v>
                </c:pt>
                <c:pt idx="114">
                  <c:v>-1.1990488138695221</c:v>
                </c:pt>
                <c:pt idx="115">
                  <c:v>2.3076157947667579</c:v>
                </c:pt>
                <c:pt idx="116">
                  <c:v>4.682282744684481</c:v>
                </c:pt>
                <c:pt idx="117">
                  <c:v>4.1532748233514285</c:v>
                </c:pt>
                <c:pt idx="118">
                  <c:v>4.7545598339264021</c:v>
                </c:pt>
                <c:pt idx="119">
                  <c:v>4.414360526797414</c:v>
                </c:pt>
                <c:pt idx="120">
                  <c:v>3.1095626780051471</c:v>
                </c:pt>
                <c:pt idx="121">
                  <c:v>3.0956086856272935</c:v>
                </c:pt>
                <c:pt idx="122">
                  <c:v>1.5287308269470401</c:v>
                </c:pt>
                <c:pt idx="123">
                  <c:v>2.1730543936793887</c:v>
                </c:pt>
                <c:pt idx="124">
                  <c:v>1.1228559705536068</c:v>
                </c:pt>
                <c:pt idx="125">
                  <c:v>2.4599451560132333</c:v>
                </c:pt>
                <c:pt idx="126">
                  <c:v>3.3973092870146191</c:v>
                </c:pt>
                <c:pt idx="127">
                  <c:v>2.3110769524364714</c:v>
                </c:pt>
                <c:pt idx="128">
                  <c:v>3.7055276095506957</c:v>
                </c:pt>
                <c:pt idx="129">
                  <c:v>3.2530890714069747</c:v>
                </c:pt>
                <c:pt idx="130">
                  <c:v>2.7676420292351707</c:v>
                </c:pt>
                <c:pt idx="131">
                  <c:v>1.4588987870187919</c:v>
                </c:pt>
                <c:pt idx="132">
                  <c:v>6.3340166549293286</c:v>
                </c:pt>
                <c:pt idx="133">
                  <c:v>2.1746290760554072</c:v>
                </c:pt>
                <c:pt idx="134">
                  <c:v>3.0799792331011107</c:v>
                </c:pt>
                <c:pt idx="135">
                  <c:v>3.2938797068420822</c:v>
                </c:pt>
                <c:pt idx="136">
                  <c:v>6.9519277155889094</c:v>
                </c:pt>
                <c:pt idx="137">
                  <c:v>4.6215764385445546</c:v>
                </c:pt>
                <c:pt idx="138">
                  <c:v>6.8110147487421075</c:v>
                </c:pt>
                <c:pt idx="139">
                  <c:v>3.735570614140058</c:v>
                </c:pt>
                <c:pt idx="140">
                  <c:v>3.32537725945694</c:v>
                </c:pt>
                <c:pt idx="141">
                  <c:v>4.6264555537659291</c:v>
                </c:pt>
                <c:pt idx="142">
                  <c:v>2.0757503908987793</c:v>
                </c:pt>
                <c:pt idx="143">
                  <c:v>1.6983101307211061</c:v>
                </c:pt>
                <c:pt idx="144">
                  <c:v>3.9747223632836852</c:v>
                </c:pt>
                <c:pt idx="145">
                  <c:v>3.276654928001892</c:v>
                </c:pt>
                <c:pt idx="146">
                  <c:v>3.7078396841072552</c:v>
                </c:pt>
                <c:pt idx="147">
                  <c:v>-0.83689814277072294</c:v>
                </c:pt>
                <c:pt idx="148">
                  <c:v>0.13954099866894071</c:v>
                </c:pt>
                <c:pt idx="149">
                  <c:v>1.7607434407220579</c:v>
                </c:pt>
                <c:pt idx="150">
                  <c:v>4.6019890654953715</c:v>
                </c:pt>
                <c:pt idx="151">
                  <c:v>2.9396346417347501</c:v>
                </c:pt>
                <c:pt idx="152">
                  <c:v>4.0807762667783685</c:v>
                </c:pt>
                <c:pt idx="153">
                  <c:v>5.0406028759924233</c:v>
                </c:pt>
                <c:pt idx="154">
                  <c:v>3.1876156148947521</c:v>
                </c:pt>
                <c:pt idx="155">
                  <c:v>3.3622499934702192</c:v>
                </c:pt>
                <c:pt idx="156">
                  <c:v>2.1391477892211408</c:v>
                </c:pt>
                <c:pt idx="157">
                  <c:v>3.8620985949304174</c:v>
                </c:pt>
                <c:pt idx="158">
                  <c:v>2.7208297871954192</c:v>
                </c:pt>
                <c:pt idx="159">
                  <c:v>4.5587524561271167</c:v>
                </c:pt>
                <c:pt idx="160">
                  <c:v>3.2780492625541342</c:v>
                </c:pt>
                <c:pt idx="161">
                  <c:v>0.42945239302350924</c:v>
                </c:pt>
                <c:pt idx="162">
                  <c:v>0.20225231030353139</c:v>
                </c:pt>
                <c:pt idx="163">
                  <c:v>1.042196956220697</c:v>
                </c:pt>
                <c:pt idx="164">
                  <c:v>4.4209838357544555</c:v>
                </c:pt>
                <c:pt idx="165">
                  <c:v>2.727432745527921</c:v>
                </c:pt>
                <c:pt idx="166">
                  <c:v>5.0634980676354662</c:v>
                </c:pt>
                <c:pt idx="167">
                  <c:v>5.1646290027215809</c:v>
                </c:pt>
                <c:pt idx="168">
                  <c:v>4.6288356074338752</c:v>
                </c:pt>
                <c:pt idx="169">
                  <c:v>3.2268141749858867</c:v>
                </c:pt>
                <c:pt idx="170">
                  <c:v>5.7804855127422083</c:v>
                </c:pt>
              </c:numCache>
            </c:numRef>
          </c:yVal>
          <c:extLst xmlns:c16r2="http://schemas.microsoft.com/office/drawing/2015/06/chart">
            <c:ext xmlns:c16="http://schemas.microsoft.com/office/drawing/2014/chart" uri="{C3380CC4-5D6E-409C-BE32-E72D297353CC}">
              <c16:uniqueId val="{0000000F-D065-499D-89A5-FCA9F1BC9189}"/>
            </c:ext>
          </c:extLst>
        </c:ser>
        <c:ser>
          <c:idx val="1"/>
          <c:order val="1"/>
          <c:spPr>
            <a:ln w="19050">
              <a:noFill/>
            </a:ln>
          </c:spPr>
          <c:marker>
            <c:symbol val="circle"/>
            <c:size val="6"/>
            <c:spPr>
              <a:solidFill>
                <a:schemeClr val="bg1">
                  <a:lumMod val="65000"/>
                </a:schemeClr>
              </a:solidFill>
              <a:ln>
                <a:solidFill>
                  <a:sysClr val="windowText" lastClr="000000"/>
                </a:solidFill>
              </a:ln>
            </c:spPr>
          </c:marker>
          <c:dPt>
            <c:idx val="2"/>
            <c:marker>
              <c:symbol val="diamond"/>
              <c:size val="6"/>
              <c:spPr>
                <a:solidFill>
                  <a:schemeClr val="bg1">
                    <a:lumMod val="65000"/>
                  </a:schemeClr>
                </a:solidFill>
                <a:ln>
                  <a:solidFill>
                    <a:schemeClr val="accent1"/>
                  </a:solidFill>
                </a:ln>
              </c:spPr>
            </c:marker>
          </c:dPt>
          <c:trendline>
            <c:trendlineType val="linear"/>
          </c:trendline>
          <c:xVal>
            <c:numRef>
              <c:f>Sheet2!$C$2:$C$171</c:f>
              <c:numCache>
                <c:formatCode>0.00</c:formatCode>
                <c:ptCount val="170"/>
                <c:pt idx="0">
                  <c:v>37.72357794339166</c:v>
                </c:pt>
                <c:pt idx="1">
                  <c:v>32.007580841958337</c:v>
                </c:pt>
                <c:pt idx="2">
                  <c:v>42.965815342450078</c:v>
                </c:pt>
                <c:pt idx="3">
                  <c:v>51.27297805686667</c:v>
                </c:pt>
                <c:pt idx="4">
                  <c:v>14.738957769216649</c:v>
                </c:pt>
                <c:pt idx="5">
                  <c:v>38.799408553808334</c:v>
                </c:pt>
                <c:pt idx="6">
                  <c:v>20.254625771324989</c:v>
                </c:pt>
                <c:pt idx="7">
                  <c:v>51.547780220608324</c:v>
                </c:pt>
                <c:pt idx="8">
                  <c:v>36.495883628225002</c:v>
                </c:pt>
                <c:pt idx="9">
                  <c:v>47.889419555283226</c:v>
                </c:pt>
                <c:pt idx="10">
                  <c:v>60.185054321395832</c:v>
                </c:pt>
                <c:pt idx="11">
                  <c:v>23.550580672316666</c:v>
                </c:pt>
                <c:pt idx="12">
                  <c:v>47.719548344858389</c:v>
                </c:pt>
                <c:pt idx="13">
                  <c:v>66.416868459241726</c:v>
                </c:pt>
                <c:pt idx="14">
                  <c:v>81.05496222828333</c:v>
                </c:pt>
                <c:pt idx="15">
                  <c:v>63.976586557791578</c:v>
                </c:pt>
                <c:pt idx="16">
                  <c:v>30.957724918750003</c:v>
                </c:pt>
                <c:pt idx="17">
                  <c:v>49.623614566541654</c:v>
                </c:pt>
                <c:pt idx="18">
                  <c:v>36.598511804875095</c:v>
                </c:pt>
                <c:pt idx="19">
                  <c:v>43.880739520383294</c:v>
                </c:pt>
                <c:pt idx="20">
                  <c:v>54.040083417924997</c:v>
                </c:pt>
                <c:pt idx="21">
                  <c:v>12.124371954208323</c:v>
                </c:pt>
                <c:pt idx="22">
                  <c:v>49.159853497183278</c:v>
                </c:pt>
                <c:pt idx="23">
                  <c:v>63.429853861791614</c:v>
                </c:pt>
                <c:pt idx="24">
                  <c:v>29.926656317858328</c:v>
                </c:pt>
                <c:pt idx="25">
                  <c:v>21.596831049324987</c:v>
                </c:pt>
                <c:pt idx="26">
                  <c:v>66.022811523941556</c:v>
                </c:pt>
                <c:pt idx="27">
                  <c:v>28.456976759750024</c:v>
                </c:pt>
                <c:pt idx="28">
                  <c:v>31.245804479374989</c:v>
                </c:pt>
                <c:pt idx="29">
                  <c:v>54.706564281941645</c:v>
                </c:pt>
                <c:pt idx="30">
                  <c:v>18.452736982658301</c:v>
                </c:pt>
                <c:pt idx="31">
                  <c:v>33.338097338216613</c:v>
                </c:pt>
                <c:pt idx="32">
                  <c:v>23.682038709233307</c:v>
                </c:pt>
                <c:pt idx="33">
                  <c:v>18.060164357950001</c:v>
                </c:pt>
                <c:pt idx="34">
                  <c:v>34.721950989425061</c:v>
                </c:pt>
                <c:pt idx="35">
                  <c:v>73.189259126620726</c:v>
                </c:pt>
                <c:pt idx="36">
                  <c:v>39.604765281766589</c:v>
                </c:pt>
                <c:pt idx="37">
                  <c:v>33.933942185091645</c:v>
                </c:pt>
                <c:pt idx="38">
                  <c:v>42.554820075562382</c:v>
                </c:pt>
                <c:pt idx="39">
                  <c:v>42.817180528774998</c:v>
                </c:pt>
                <c:pt idx="40">
                  <c:v>56.577035992183333</c:v>
                </c:pt>
                <c:pt idx="41">
                  <c:v>74.181444365408339</c:v>
                </c:pt>
                <c:pt idx="42">
                  <c:v>49.870433980358335</c:v>
                </c:pt>
                <c:pt idx="43">
                  <c:v>46.501504289243698</c:v>
                </c:pt>
                <c:pt idx="44">
                  <c:v>42.091515643408378</c:v>
                </c:pt>
                <c:pt idx="45">
                  <c:v>28.982814477774969</c:v>
                </c:pt>
                <c:pt idx="46">
                  <c:v>29.097599107299999</c:v>
                </c:pt>
                <c:pt idx="47">
                  <c:v>22.003887142450033</c:v>
                </c:pt>
                <c:pt idx="48">
                  <c:v>34.364491255608243</c:v>
                </c:pt>
                <c:pt idx="49">
                  <c:v>75.665154333408168</c:v>
                </c:pt>
                <c:pt idx="50">
                  <c:v>81.439912809166671</c:v>
                </c:pt>
                <c:pt idx="51">
                  <c:v>24.636030112141668</c:v>
                </c:pt>
                <c:pt idx="52">
                  <c:v>59.241386048683346</c:v>
                </c:pt>
                <c:pt idx="53">
                  <c:v>38.755965071541674</c:v>
                </c:pt>
                <c:pt idx="54">
                  <c:v>30.02249148163331</c:v>
                </c:pt>
                <c:pt idx="55">
                  <c:v>47.102564027462456</c:v>
                </c:pt>
                <c:pt idx="56">
                  <c:v>38.187738157806244</c:v>
                </c:pt>
                <c:pt idx="57">
                  <c:v>49.106457065783253</c:v>
                </c:pt>
                <c:pt idx="58">
                  <c:v>42.170235678041671</c:v>
                </c:pt>
                <c:pt idx="59">
                  <c:v>43.884689949783244</c:v>
                </c:pt>
                <c:pt idx="60">
                  <c:v>29.938075545316664</c:v>
                </c:pt>
                <c:pt idx="61">
                  <c:v>36.441703805541621</c:v>
                </c:pt>
                <c:pt idx="62">
                  <c:v>29.813902335666668</c:v>
                </c:pt>
                <c:pt idx="63">
                  <c:v>39.853629905347837</c:v>
                </c:pt>
                <c:pt idx="64">
                  <c:v>22.579648486858336</c:v>
                </c:pt>
                <c:pt idx="65">
                  <c:v>65.626972996104016</c:v>
                </c:pt>
                <c:pt idx="66">
                  <c:v>37.146567001975001</c:v>
                </c:pt>
                <c:pt idx="67">
                  <c:v>43.533883796383286</c:v>
                </c:pt>
                <c:pt idx="68">
                  <c:v>210.22075464564998</c:v>
                </c:pt>
                <c:pt idx="69">
                  <c:v>84.600433351708318</c:v>
                </c:pt>
                <c:pt idx="70">
                  <c:v>51.679331469775001</c:v>
                </c:pt>
                <c:pt idx="71">
                  <c:v>26.174523845291663</c:v>
                </c:pt>
                <c:pt idx="72">
                  <c:v>21.824918467116714</c:v>
                </c:pt>
                <c:pt idx="73">
                  <c:v>19.071529914583309</c:v>
                </c:pt>
                <c:pt idx="74">
                  <c:v>100.95670856498324</c:v>
                </c:pt>
                <c:pt idx="75">
                  <c:v>33.404576457291562</c:v>
                </c:pt>
                <c:pt idx="76">
                  <c:v>27.786249596983275</c:v>
                </c:pt>
                <c:pt idx="77">
                  <c:v>40.863914429258294</c:v>
                </c:pt>
                <c:pt idx="78">
                  <c:v>17.314967041250039</c:v>
                </c:pt>
                <c:pt idx="79">
                  <c:v>57.303066599991588</c:v>
                </c:pt>
                <c:pt idx="80">
                  <c:v>34.081197501366546</c:v>
                </c:pt>
                <c:pt idx="81">
                  <c:v>27.322754494483327</c:v>
                </c:pt>
                <c:pt idx="82">
                  <c:v>50.787215952625012</c:v>
                </c:pt>
                <c:pt idx="83">
                  <c:v>47.002157580683324</c:v>
                </c:pt>
                <c:pt idx="84">
                  <c:v>63.461351485183293</c:v>
                </c:pt>
                <c:pt idx="85">
                  <c:v>32.544116070408329</c:v>
                </c:pt>
                <c:pt idx="86">
                  <c:v>60.099452935966667</c:v>
                </c:pt>
                <c:pt idx="87">
                  <c:v>58.868393776120904</c:v>
                </c:pt>
                <c:pt idx="88">
                  <c:v>75.166110463558311</c:v>
                </c:pt>
                <c:pt idx="89">
                  <c:v>58.325355746533404</c:v>
                </c:pt>
                <c:pt idx="90">
                  <c:v>77.442427270791669</c:v>
                </c:pt>
                <c:pt idx="91">
                  <c:v>162.40669625943357</c:v>
                </c:pt>
                <c:pt idx="92">
                  <c:v>54.497238955366605</c:v>
                </c:pt>
                <c:pt idx="93">
                  <c:v>34.126695250250002</c:v>
                </c:pt>
                <c:pt idx="94">
                  <c:v>34.519722159516604</c:v>
                </c:pt>
                <c:pt idx="95">
                  <c:v>75.079132147766487</c:v>
                </c:pt>
                <c:pt idx="96">
                  <c:v>93.482572554549847</c:v>
                </c:pt>
                <c:pt idx="97">
                  <c:v>35.448019609379166</c:v>
                </c:pt>
                <c:pt idx="98">
                  <c:v>150.14921459254131</c:v>
                </c:pt>
                <c:pt idx="99">
                  <c:v>62.110501119154179</c:v>
                </c:pt>
                <c:pt idx="100">
                  <c:v>56.406493568566603</c:v>
                </c:pt>
                <c:pt idx="101">
                  <c:v>32.904884456633184</c:v>
                </c:pt>
                <c:pt idx="102">
                  <c:v>58.329844833249958</c:v>
                </c:pt>
                <c:pt idx="103">
                  <c:v>55.87145149327494</c:v>
                </c:pt>
                <c:pt idx="104">
                  <c:v>37.59687081780833</c:v>
                </c:pt>
                <c:pt idx="105">
                  <c:v>47.686085124950012</c:v>
                </c:pt>
                <c:pt idx="106">
                  <c:v>17.528771139062503</c:v>
                </c:pt>
                <c:pt idx="107">
                  <c:v>49.437664211883259</c:v>
                </c:pt>
                <c:pt idx="108">
                  <c:v>25.004680053183311</c:v>
                </c:pt>
                <c:pt idx="109">
                  <c:v>77.277388607041658</c:v>
                </c:pt>
                <c:pt idx="110">
                  <c:v>28.315024197233328</c:v>
                </c:pt>
                <c:pt idx="111">
                  <c:v>51.401898133516589</c:v>
                </c:pt>
                <c:pt idx="112">
                  <c:v>32.060741611749997</c:v>
                </c:pt>
                <c:pt idx="113">
                  <c:v>18.002514983683309</c:v>
                </c:pt>
                <c:pt idx="114">
                  <c:v>33.786237632175045</c:v>
                </c:pt>
                <c:pt idx="115">
                  <c:v>58.897011755337424</c:v>
                </c:pt>
                <c:pt idx="116">
                  <c:v>17.512718180316668</c:v>
                </c:pt>
                <c:pt idx="117">
                  <c:v>69.025505081675007</c:v>
                </c:pt>
                <c:pt idx="118">
                  <c:v>50.58260132278334</c:v>
                </c:pt>
                <c:pt idx="119">
                  <c:v>47.509664286383277</c:v>
                </c:pt>
                <c:pt idx="120">
                  <c:v>24.679136747016688</c:v>
                </c:pt>
                <c:pt idx="121">
                  <c:v>28.40730868463331</c:v>
                </c:pt>
                <c:pt idx="122">
                  <c:v>45.036382592233295</c:v>
                </c:pt>
                <c:pt idx="123">
                  <c:v>38.213947701683267</c:v>
                </c:pt>
                <c:pt idx="124">
                  <c:v>45.963596306325044</c:v>
                </c:pt>
                <c:pt idx="125">
                  <c:v>39.812534474008324</c:v>
                </c:pt>
                <c:pt idx="126">
                  <c:v>25.81034760978331</c:v>
                </c:pt>
                <c:pt idx="127">
                  <c:v>24.205122313099977</c:v>
                </c:pt>
                <c:pt idx="128">
                  <c:v>42.137674085641578</c:v>
                </c:pt>
                <c:pt idx="129">
                  <c:v>50.244930293900012</c:v>
                </c:pt>
                <c:pt idx="130">
                  <c:v>42.378000691800004</c:v>
                </c:pt>
                <c:pt idx="131">
                  <c:v>39.787418629708327</c:v>
                </c:pt>
                <c:pt idx="132">
                  <c:v>38.798620812100076</c:v>
                </c:pt>
                <c:pt idx="133">
                  <c:v>39.580799679991628</c:v>
                </c:pt>
                <c:pt idx="134">
                  <c:v>36.556461075066537</c:v>
                </c:pt>
                <c:pt idx="135">
                  <c:v>40.780281759674949</c:v>
                </c:pt>
                <c:pt idx="136">
                  <c:v>100.68249721533326</c:v>
                </c:pt>
                <c:pt idx="137">
                  <c:v>43.043616337775013</c:v>
                </c:pt>
                <c:pt idx="138">
                  <c:v>180.14334181850836</c:v>
                </c:pt>
                <c:pt idx="139">
                  <c:v>87.498336512533157</c:v>
                </c:pt>
                <c:pt idx="140">
                  <c:v>70.466215891466661</c:v>
                </c:pt>
                <c:pt idx="141">
                  <c:v>60.788987544475013</c:v>
                </c:pt>
                <c:pt idx="142">
                  <c:v>30.648446233341616</c:v>
                </c:pt>
                <c:pt idx="143">
                  <c:v>29.831074321450043</c:v>
                </c:pt>
                <c:pt idx="144">
                  <c:v>28.685145333416667</c:v>
                </c:pt>
                <c:pt idx="145">
                  <c:v>50.302903248966665</c:v>
                </c:pt>
                <c:pt idx="146">
                  <c:v>49.637805831875013</c:v>
                </c:pt>
                <c:pt idx="147">
                  <c:v>42.690531726125094</c:v>
                </c:pt>
                <c:pt idx="148">
                  <c:v>59.903967236025011</c:v>
                </c:pt>
                <c:pt idx="149">
                  <c:v>66.611105584825026</c:v>
                </c:pt>
                <c:pt idx="150">
                  <c:v>35.782722356175086</c:v>
                </c:pt>
                <c:pt idx="151">
                  <c:v>24.971610284624973</c:v>
                </c:pt>
                <c:pt idx="152">
                  <c:v>66.351481688708333</c:v>
                </c:pt>
                <c:pt idx="153">
                  <c:v>53.035800383925043</c:v>
                </c:pt>
                <c:pt idx="154">
                  <c:v>44.378868528042894</c:v>
                </c:pt>
                <c:pt idx="155">
                  <c:v>51.239318648500095</c:v>
                </c:pt>
                <c:pt idx="156">
                  <c:v>28.221441896074989</c:v>
                </c:pt>
                <c:pt idx="157">
                  <c:v>91.07537773508939</c:v>
                </c:pt>
                <c:pt idx="158">
                  <c:v>25.267560284116666</c:v>
                </c:pt>
                <c:pt idx="159">
                  <c:v>50.109026283791628</c:v>
                </c:pt>
                <c:pt idx="160">
                  <c:v>83.205762239491506</c:v>
                </c:pt>
                <c:pt idx="161">
                  <c:v>30.345119231133275</c:v>
                </c:pt>
                <c:pt idx="162">
                  <c:v>14.740454226966676</c:v>
                </c:pt>
                <c:pt idx="163">
                  <c:v>25.301395609116689</c:v>
                </c:pt>
                <c:pt idx="164">
                  <c:v>28.810067389430227</c:v>
                </c:pt>
                <c:pt idx="165">
                  <c:v>50.993436110783335</c:v>
                </c:pt>
                <c:pt idx="166">
                  <c:v>17.800485084716687</c:v>
                </c:pt>
                <c:pt idx="167">
                  <c:v>80.491227292475074</c:v>
                </c:pt>
                <c:pt idx="168">
                  <c:v>32.796537458775013</c:v>
                </c:pt>
                <c:pt idx="169">
                  <c:v>38.595867336820888</c:v>
                </c:pt>
              </c:numCache>
            </c:numRef>
          </c:xVal>
          <c:yVal>
            <c:numRef>
              <c:f>Sheet2!$F$2:$F$172</c:f>
              <c:numCache>
                <c:formatCode>0.00</c:formatCode>
                <c:ptCount val="171"/>
                <c:pt idx="0">
                  <c:v>3.7950740617150727</c:v>
                </c:pt>
                <c:pt idx="1">
                  <c:v>3.5592451681032591</c:v>
                </c:pt>
                <c:pt idx="2">
                  <c:v>4.0113567196542004</c:v>
                </c:pt>
                <c:pt idx="3">
                  <c:v>4.3540911467767813</c:v>
                </c:pt>
                <c:pt idx="4">
                  <c:v>2.8467814979550106</c:v>
                </c:pt>
                <c:pt idx="5">
                  <c:v>3.8394603582904581</c:v>
                </c:pt>
                <c:pt idx="6">
                  <c:v>3.0743452736855947</c:v>
                </c:pt>
                <c:pt idx="7">
                  <c:v>4.365428852007784</c:v>
                </c:pt>
                <c:pt idx="8">
                  <c:v>3.7444222179682192</c:v>
                </c:pt>
                <c:pt idx="9">
                  <c:v>4.2144933051860125</c:v>
                </c:pt>
                <c:pt idx="10">
                  <c:v>4.7217829156758526</c:v>
                </c:pt>
                <c:pt idx="11">
                  <c:v>3.2103287922042392</c:v>
                </c:pt>
                <c:pt idx="12">
                  <c:v>4.2074848097476547</c:v>
                </c:pt>
                <c:pt idx="13">
                  <c:v>4.9788932338308607</c:v>
                </c:pt>
                <c:pt idx="14">
                  <c:v>5.5828273151258454</c:v>
                </c:pt>
                <c:pt idx="15">
                  <c:v>4.8782128152254005</c:v>
                </c:pt>
                <c:pt idx="16">
                  <c:v>3.515930527380315</c:v>
                </c:pt>
                <c:pt idx="17">
                  <c:v>4.2860422027020117</c:v>
                </c:pt>
                <c:pt idx="18">
                  <c:v>3.748656420491991</c:v>
                </c:pt>
                <c:pt idx="19">
                  <c:v>4.0491043869101198</c:v>
                </c:pt>
                <c:pt idx="20">
                  <c:v>4.4682555496317242</c:v>
                </c:pt>
                <c:pt idx="21">
                  <c:v>2.7389097007751411</c:v>
                </c:pt>
                <c:pt idx="22">
                  <c:v>4.2669084876307402</c:v>
                </c:pt>
                <c:pt idx="23">
                  <c:v>4.8556558816736421</c:v>
                </c:pt>
                <c:pt idx="24">
                  <c:v>3.4733910083653083</c:v>
                </c:pt>
                <c:pt idx="25">
                  <c:v>3.1297215763837394</c:v>
                </c:pt>
                <c:pt idx="26">
                  <c:v>4.9626353510113272</c:v>
                </c:pt>
                <c:pt idx="27">
                  <c:v>3.4127554100607327</c:v>
                </c:pt>
                <c:pt idx="28">
                  <c:v>3.52781602746871</c:v>
                </c:pt>
                <c:pt idx="29">
                  <c:v>4.4957530171750664</c:v>
                </c:pt>
                <c:pt idx="30">
                  <c:v>3.0000034866094225</c:v>
                </c:pt>
                <c:pt idx="31">
                  <c:v>3.614139218550946</c:v>
                </c:pt>
                <c:pt idx="32">
                  <c:v>3.2157524484539359</c:v>
                </c:pt>
                <c:pt idx="33">
                  <c:v>2.9838068430309952</c:v>
                </c:pt>
                <c:pt idx="34">
                  <c:v>3.6712338373364002</c:v>
                </c:pt>
                <c:pt idx="35">
                  <c:v>5.2583064962683874</c:v>
                </c:pt>
                <c:pt idx="36">
                  <c:v>3.8726875245655417</c:v>
                </c:pt>
                <c:pt idx="37">
                  <c:v>3.6387224064898565</c:v>
                </c:pt>
                <c:pt idx="38">
                  <c:v>3.9944000002315354</c:v>
                </c:pt>
                <c:pt idx="39">
                  <c:v>4.0052243891020414</c:v>
                </c:pt>
                <c:pt idx="40">
                  <c:v>4.5729243778546973</c:v>
                </c:pt>
                <c:pt idx="41">
                  <c:v>5.2992417771947125</c:v>
                </c:pt>
                <c:pt idx="42">
                  <c:v>4.2962254040314365</c:v>
                </c:pt>
                <c:pt idx="43">
                  <c:v>4.1572311135143334</c:v>
                </c:pt>
                <c:pt idx="44">
                  <c:v>3.9752851249610432</c:v>
                </c:pt>
                <c:pt idx="45">
                  <c:v>3.4344502648796977</c:v>
                </c:pt>
                <c:pt idx="46">
                  <c:v>3.4391860146892479</c:v>
                </c:pt>
                <c:pt idx="47">
                  <c:v>3.1465157745570602</c:v>
                </c:pt>
                <c:pt idx="48">
                  <c:v>3.6564858708765118</c:v>
                </c:pt>
                <c:pt idx="49">
                  <c:v>5.3604562379414498</c:v>
                </c:pt>
                <c:pt idx="50">
                  <c:v>5.5987094907067574</c:v>
                </c:pt>
                <c:pt idx="51">
                  <c:v>3.2551119395577075</c:v>
                </c:pt>
                <c:pt idx="52">
                  <c:v>4.682849333180763</c:v>
                </c:pt>
                <c:pt idx="53">
                  <c:v>3.8376679801321427</c:v>
                </c:pt>
                <c:pt idx="54">
                  <c:v>3.4773449468017836</c:v>
                </c:pt>
                <c:pt idx="55">
                  <c:v>4.1820294558758393</c:v>
                </c:pt>
                <c:pt idx="56">
                  <c:v>3.8142242445933232</c:v>
                </c:pt>
                <c:pt idx="57">
                  <c:v>4.2647054736829695</c:v>
                </c:pt>
                <c:pt idx="58">
                  <c:v>3.9785329325339398</c:v>
                </c:pt>
                <c:pt idx="59">
                  <c:v>4.0492673725411841</c:v>
                </c:pt>
                <c:pt idx="60">
                  <c:v>3.4738621394260072</c:v>
                </c:pt>
                <c:pt idx="61">
                  <c:v>3.7421868830978982</c:v>
                </c:pt>
                <c:pt idx="62">
                  <c:v>3.4687390383942351</c:v>
                </c:pt>
                <c:pt idx="63">
                  <c:v>3.882955106545869</c:v>
                </c:pt>
                <c:pt idx="64">
                  <c:v>3.1702703633762548</c:v>
                </c:pt>
                <c:pt idx="65">
                  <c:v>4.9463039637813759</c:v>
                </c:pt>
                <c:pt idx="66">
                  <c:v>3.7712679173973842</c:v>
                </c:pt>
                <c:pt idx="67">
                  <c:v>4.034793917506045</c:v>
                </c:pt>
                <c:pt idx="68">
                  <c:v>10.911910828943833</c:v>
                </c:pt>
                <c:pt idx="69">
                  <c:v>5.7291052990947771</c:v>
                </c:pt>
                <c:pt idx="70">
                  <c:v>4.3708563539805354</c:v>
                </c:pt>
                <c:pt idx="71">
                  <c:v>3.3185866524518897</c:v>
                </c:pt>
                <c:pt idx="72">
                  <c:v>3.1391319386407601</c:v>
                </c:pt>
                <c:pt idx="73">
                  <c:v>3.0255334597569052</c:v>
                </c:pt>
                <c:pt idx="74">
                  <c:v>6.4039275949615124</c:v>
                </c:pt>
                <c:pt idx="75">
                  <c:v>3.6168819941020027</c:v>
                </c:pt>
                <c:pt idx="76">
                  <c:v>3.3850827499974612</c:v>
                </c:pt>
                <c:pt idx="77">
                  <c:v>3.9246371223480114</c:v>
                </c:pt>
                <c:pt idx="78">
                  <c:v>2.9530617156977801</c:v>
                </c:pt>
                <c:pt idx="79">
                  <c:v>4.6028787308624768</c:v>
                </c:pt>
                <c:pt idx="80">
                  <c:v>3.6447978221521407</c:v>
                </c:pt>
                <c:pt idx="81">
                  <c:v>3.3659600081070451</c:v>
                </c:pt>
                <c:pt idx="82">
                  <c:v>4.3340497196086174</c:v>
                </c:pt>
                <c:pt idx="83">
                  <c:v>4.1778869168165471</c:v>
                </c:pt>
                <c:pt idx="84">
                  <c:v>4.8569554011702465</c:v>
                </c:pt>
                <c:pt idx="85">
                  <c:v>3.5813813775980856</c:v>
                </c:pt>
                <c:pt idx="86">
                  <c:v>4.7182511993962324</c:v>
                </c:pt>
                <c:pt idx="87">
                  <c:v>4.6674605298970508</c:v>
                </c:pt>
                <c:pt idx="88">
                  <c:v>5.3398668356723524</c:v>
                </c:pt>
                <c:pt idx="89">
                  <c:v>4.6450560297837455</c:v>
                </c:pt>
                <c:pt idx="90">
                  <c:v>5.4337824316101493</c:v>
                </c:pt>
                <c:pt idx="91">
                  <c:v>8.9392127522628186</c:v>
                </c:pt>
                <c:pt idx="92">
                  <c:v>4.4871167356488311</c:v>
                </c:pt>
                <c:pt idx="93">
                  <c:v>3.6466749546262394</c:v>
                </c:pt>
                <c:pt idx="94">
                  <c:v>3.6628903409406912</c:v>
                </c:pt>
                <c:pt idx="95">
                  <c:v>5.3362783104129123</c:v>
                </c:pt>
                <c:pt idx="96">
                  <c:v>6.0955619336838573</c:v>
                </c:pt>
                <c:pt idx="97">
                  <c:v>3.7011897586378875</c:v>
                </c:pt>
                <c:pt idx="98">
                  <c:v>8.4334972508947068</c:v>
                </c:pt>
                <c:pt idx="99">
                  <c:v>4.8012224220237378</c:v>
                </c:pt>
                <c:pt idx="100">
                  <c:v>4.5658881897038537</c:v>
                </c:pt>
                <c:pt idx="101">
                  <c:v>3.5962658514464407</c:v>
                </c:pt>
                <c:pt idx="102">
                  <c:v>4.6452412391767766</c:v>
                </c:pt>
                <c:pt idx="103">
                  <c:v>4.5438135842740923</c:v>
                </c:pt>
                <c:pt idx="104">
                  <c:v>3.7898464171398869</c:v>
                </c:pt>
                <c:pt idx="105">
                  <c:v>4.2061041942596553</c:v>
                </c:pt>
                <c:pt idx="106">
                  <c:v>2.9618827810240989</c:v>
                </c:pt>
                <c:pt idx="107">
                  <c:v>4.2783703187546296</c:v>
                </c:pt>
                <c:pt idx="108">
                  <c:v>3.2703215882302255</c:v>
                </c:pt>
                <c:pt idx="109">
                  <c:v>5.4269733159327433</c:v>
                </c:pt>
                <c:pt idx="110">
                  <c:v>3.4068987738221939</c:v>
                </c:pt>
                <c:pt idx="111">
                  <c:v>4.3594100926231913</c:v>
                </c:pt>
                <c:pt idx="112">
                  <c:v>3.5614384591950978</c:v>
                </c:pt>
                <c:pt idx="113">
                  <c:v>2.9814283624423155</c:v>
                </c:pt>
                <c:pt idx="114">
                  <c:v>3.6326284563569864</c:v>
                </c:pt>
                <c:pt idx="115">
                  <c:v>4.6686412418981877</c:v>
                </c:pt>
                <c:pt idx="116">
                  <c:v>2.9612204728680509</c:v>
                </c:pt>
                <c:pt idx="117">
                  <c:v>5.0865195810082229</c:v>
                </c:pt>
                <c:pt idx="118">
                  <c:v>4.3256077905949981</c:v>
                </c:pt>
                <c:pt idx="119">
                  <c:v>4.1988254762283104</c:v>
                </c:pt>
                <c:pt idx="120">
                  <c:v>3.2568904201673887</c:v>
                </c:pt>
                <c:pt idx="121">
                  <c:v>3.4107062195179982</c:v>
                </c:pt>
                <c:pt idx="122">
                  <c:v>4.0967835620755855</c:v>
                </c:pt>
                <c:pt idx="123">
                  <c:v>3.8153055900917381</c:v>
                </c:pt>
                <c:pt idx="124">
                  <c:v>4.1350382673274551</c:v>
                </c:pt>
                <c:pt idx="125">
                  <c:v>3.8812596035682883</c:v>
                </c:pt>
                <c:pt idx="126">
                  <c:v>3.3035615785801609</c:v>
                </c:pt>
                <c:pt idx="127">
                  <c:v>3.2373336748571884</c:v>
                </c:pt>
                <c:pt idx="128">
                  <c:v>3.9771895161231781</c:v>
                </c:pt>
                <c:pt idx="129">
                  <c:v>4.3116762605866388</c:v>
                </c:pt>
                <c:pt idx="130">
                  <c:v>3.9871048391420798</c:v>
                </c:pt>
                <c:pt idx="131">
                  <c:v>3.8802233815989182</c:v>
                </c:pt>
                <c:pt idx="132">
                  <c:v>3.8394278578793792</c:v>
                </c:pt>
                <c:pt idx="133">
                  <c:v>3.8716987589571952</c:v>
                </c:pt>
                <c:pt idx="134">
                  <c:v>3.7469215040967807</c:v>
                </c:pt>
                <c:pt idx="135">
                  <c:v>3.9211866307561429</c:v>
                </c:pt>
                <c:pt idx="136">
                  <c:v>6.3926142653610531</c:v>
                </c:pt>
                <c:pt idx="137">
                  <c:v>4.0145666097790143</c:v>
                </c:pt>
                <c:pt idx="138">
                  <c:v>9.6709859537454737</c:v>
                </c:pt>
                <c:pt idx="139">
                  <c:v>5.8486661183331528</c:v>
                </c:pt>
                <c:pt idx="140">
                  <c:v>5.1459599953853674</c:v>
                </c:pt>
                <c:pt idx="141">
                  <c:v>4.746699811413694</c:v>
                </c:pt>
                <c:pt idx="142">
                  <c:v>3.5031704001613431</c:v>
                </c:pt>
                <c:pt idx="143">
                  <c:v>3.4694475150320878</c:v>
                </c:pt>
                <c:pt idx="144">
                  <c:v>3.4221691206225047</c:v>
                </c:pt>
                <c:pt idx="145">
                  <c:v>4.3140680913748923</c:v>
                </c:pt>
                <c:pt idx="146">
                  <c:v>4.2866277016697545</c:v>
                </c:pt>
                <c:pt idx="147">
                  <c:v>3.9999991507969472</c:v>
                </c:pt>
                <c:pt idx="148">
                  <c:v>4.7101859090337435</c:v>
                </c:pt>
                <c:pt idx="149">
                  <c:v>4.9869070108870384</c:v>
                </c:pt>
                <c:pt idx="150">
                  <c:v>3.7149988241543608</c:v>
                </c:pt>
                <c:pt idx="151">
                  <c:v>3.2689572056399778</c:v>
                </c:pt>
                <c:pt idx="152">
                  <c:v>4.9761955260682225</c:v>
                </c:pt>
                <c:pt idx="153">
                  <c:v>4.4268211414998691</c:v>
                </c:pt>
                <c:pt idx="154">
                  <c:v>4.0696560440694372</c:v>
                </c:pt>
                <c:pt idx="155">
                  <c:v>4.3527024370042176</c:v>
                </c:pt>
                <c:pt idx="156">
                  <c:v>3.4030377833156962</c:v>
                </c:pt>
                <c:pt idx="157">
                  <c:v>5.9962466119810118</c:v>
                </c:pt>
                <c:pt idx="158">
                  <c:v>3.2811674219340001</c:v>
                </c:pt>
                <c:pt idx="159">
                  <c:v>4.3060691737087922</c:v>
                </c:pt>
                <c:pt idx="160">
                  <c:v>5.67156437674827</c:v>
                </c:pt>
                <c:pt idx="161">
                  <c:v>3.4906558257023277</c:v>
                </c:pt>
                <c:pt idx="162">
                  <c:v>2.8468432383599227</c:v>
                </c:pt>
                <c:pt idx="163">
                  <c:v>3.2825633896222532</c:v>
                </c:pt>
                <c:pt idx="164">
                  <c:v>3.4273231173328975</c:v>
                </c:pt>
                <c:pt idx="165">
                  <c:v>4.3425578890278658</c:v>
                </c:pt>
                <c:pt idx="166">
                  <c:v>2.9730930734797147</c:v>
                </c:pt>
                <c:pt idx="167">
                  <c:v>5.5595689082647484</c:v>
                </c:pt>
                <c:pt idx="168">
                  <c:v>3.5917957035129016</c:v>
                </c:pt>
                <c:pt idx="169">
                  <c:v>3.8310627158223531</c:v>
                </c:pt>
                <c:pt idx="170">
                  <c:v>3.9751564108915831</c:v>
                </c:pt>
              </c:numCache>
            </c:numRef>
          </c:yVal>
          <c:extLst xmlns:c16r2="http://schemas.microsoft.com/office/drawing/2015/06/chart">
            <c:ext xmlns:c16="http://schemas.microsoft.com/office/drawing/2014/chart" uri="{C3380CC4-5D6E-409C-BE32-E72D297353CC}">
              <c16:uniqueId val="{00000011-D065-499D-89A5-FCA9F1BC9189}"/>
            </c:ext>
          </c:extLst>
        </c:ser>
        <c:axId val="115706496"/>
        <c:axId val="115716864"/>
      </c:scatterChart>
      <c:valAx>
        <c:axId val="115706496"/>
        <c:scaling>
          <c:orientation val="minMax"/>
        </c:scaling>
        <c:axPos val="b"/>
        <c:title>
          <c:tx>
            <c:rich>
              <a:bodyPr/>
              <a:lstStyle/>
              <a:p>
                <a:pPr>
                  <a:defRPr/>
                </a:pPr>
                <a:r>
                  <a:rPr lang="mt-MT" sz="1400"/>
                  <a:t>Trade </a:t>
                </a:r>
                <a:r>
                  <a:rPr lang="en-US" sz="1400"/>
                  <a:t>Open</a:t>
                </a:r>
                <a:r>
                  <a:rPr lang="mt-MT" sz="1400"/>
                  <a:t>ness</a:t>
                </a:r>
                <a:endParaRPr lang="en-US" sz="1400"/>
              </a:p>
            </c:rich>
          </c:tx>
          <c:layout/>
        </c:title>
        <c:numFmt formatCode="0" sourceLinked="0"/>
        <c:tickLblPos val="nextTo"/>
        <c:txPr>
          <a:bodyPr/>
          <a:lstStyle/>
          <a:p>
            <a:pPr>
              <a:defRPr sz="1600"/>
            </a:pPr>
            <a:endParaRPr lang="en-US"/>
          </a:p>
        </c:txPr>
        <c:crossAx val="115716864"/>
        <c:crosses val="autoZero"/>
        <c:crossBetween val="midCat"/>
        <c:majorUnit val="20"/>
      </c:valAx>
      <c:valAx>
        <c:axId val="115716864"/>
        <c:scaling>
          <c:orientation val="minMax"/>
          <c:min val="0"/>
        </c:scaling>
        <c:axPos val="l"/>
        <c:title>
          <c:tx>
            <c:rich>
              <a:bodyPr rot="-5400000" vert="horz"/>
              <a:lstStyle/>
              <a:p>
                <a:pPr>
                  <a:defRPr/>
                </a:pPr>
                <a:r>
                  <a:rPr lang="mt-MT" sz="1400"/>
                  <a:t>GDP growth</a:t>
                </a:r>
                <a:r>
                  <a:rPr lang="mt-MT" sz="1400" baseline="0"/>
                  <a:t> volatility</a:t>
                </a:r>
                <a:endParaRPr lang="en-US" sz="1400"/>
              </a:p>
            </c:rich>
          </c:tx>
          <c:layout/>
        </c:title>
        <c:numFmt formatCode="0" sourceLinked="0"/>
        <c:tickLblPos val="nextTo"/>
        <c:txPr>
          <a:bodyPr/>
          <a:lstStyle/>
          <a:p>
            <a:pPr>
              <a:defRPr sz="1600"/>
            </a:pPr>
            <a:endParaRPr lang="en-US"/>
          </a:p>
        </c:txPr>
        <c:crossAx val="115706496"/>
        <c:crosses val="autoZero"/>
        <c:crossBetween val="midCat"/>
        <c:majorUnit val="1"/>
      </c:valAx>
    </c:plotArea>
    <c:plotVisOnly val="1"/>
    <c:dispBlanksAs val="gap"/>
  </c:chart>
  <c:spPr>
    <a:ln>
      <a:solidFill>
        <a:sysClr val="windowText" lastClr="000000"/>
      </a:solidFill>
    </a:ln>
  </c:spPr>
  <c:externalData r:id="rId1"/>
  <c:userShapes r:id="rId2"/>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F3A057C-0976-4112-BF78-8ABFAA2D27FB}"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GB"/>
        </a:p>
      </dgm:t>
    </dgm:pt>
    <dgm:pt modelId="{D4694276-EA59-4FBB-A4F2-0053FF6A7004}" type="pres">
      <dgm:prSet presAssocID="{7F3A057C-0976-4112-BF78-8ABFAA2D27FB}" presName="Name0" presStyleCnt="0">
        <dgm:presLayoutVars>
          <dgm:dir/>
          <dgm:animLvl val="lvl"/>
          <dgm:resizeHandles val="exact"/>
        </dgm:presLayoutVars>
      </dgm:prSet>
      <dgm:spPr/>
      <dgm:t>
        <a:bodyPr/>
        <a:lstStyle/>
        <a:p>
          <a:endParaRPr lang="en-GB"/>
        </a:p>
      </dgm:t>
    </dgm:pt>
  </dgm:ptLst>
  <dgm:cxnLst>
    <dgm:cxn modelId="{105A421B-B655-49E3-95A6-30D1719005A1}" type="presOf" srcId="{7F3A057C-0976-4112-BF78-8ABFAA2D27FB}" destId="{D4694276-EA59-4FBB-A4F2-0053FF6A7004}" srcOrd="0" destOrd="0" presId="urn:microsoft.com/office/officeart/2005/8/layout/vList5"/>
  </dgm:cxnLst>
  <dgm:bg>
    <a:noFill/>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7F3A057C-0976-4112-BF78-8ABFAA2D27FB}"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GB"/>
        </a:p>
      </dgm:t>
    </dgm:pt>
    <dgm:pt modelId="{D4694276-EA59-4FBB-A4F2-0053FF6A7004}" type="pres">
      <dgm:prSet presAssocID="{7F3A057C-0976-4112-BF78-8ABFAA2D27FB}" presName="Name0" presStyleCnt="0">
        <dgm:presLayoutVars>
          <dgm:dir/>
          <dgm:animLvl val="lvl"/>
          <dgm:resizeHandles val="exact"/>
        </dgm:presLayoutVars>
      </dgm:prSet>
      <dgm:spPr/>
      <dgm:t>
        <a:bodyPr/>
        <a:lstStyle/>
        <a:p>
          <a:endParaRPr lang="en-GB"/>
        </a:p>
      </dgm:t>
    </dgm:pt>
  </dgm:ptLst>
  <dgm:cxnLst>
    <dgm:cxn modelId="{ADF5DDC8-DC3D-43A5-8CC8-3B3B254F15AD}" type="presOf" srcId="{7F3A057C-0976-4112-BF78-8ABFAA2D27FB}" destId="{D4694276-EA59-4FBB-A4F2-0053FF6A7004}" srcOrd="0" destOrd="0" presId="urn:microsoft.com/office/officeart/2005/8/layout/vList5"/>
  </dgm:cxnLst>
  <dgm:bg>
    <a:noFill/>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7F3A057C-0976-4112-BF78-8ABFAA2D27FB}"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GB"/>
        </a:p>
      </dgm:t>
    </dgm:pt>
    <dgm:pt modelId="{D4694276-EA59-4FBB-A4F2-0053FF6A7004}" type="pres">
      <dgm:prSet presAssocID="{7F3A057C-0976-4112-BF78-8ABFAA2D27FB}" presName="Name0" presStyleCnt="0">
        <dgm:presLayoutVars>
          <dgm:dir/>
          <dgm:animLvl val="lvl"/>
          <dgm:resizeHandles val="exact"/>
        </dgm:presLayoutVars>
      </dgm:prSet>
      <dgm:spPr/>
      <dgm:t>
        <a:bodyPr/>
        <a:lstStyle/>
        <a:p>
          <a:endParaRPr lang="en-GB"/>
        </a:p>
      </dgm:t>
    </dgm:pt>
  </dgm:ptLst>
  <dgm:cxnLst>
    <dgm:cxn modelId="{FD5610D5-AEE4-4A0F-9C68-3981FBB9CE5B}" type="presOf" srcId="{7F3A057C-0976-4112-BF78-8ABFAA2D27FB}" destId="{D4694276-EA59-4FBB-A4F2-0053FF6A7004}" srcOrd="0" destOrd="0" presId="urn:microsoft.com/office/officeart/2005/8/layout/vList5"/>
  </dgm:cxnLst>
  <dgm:bg>
    <a:noFill/>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7F3A057C-0976-4112-BF78-8ABFAA2D27FB}"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GB"/>
        </a:p>
      </dgm:t>
    </dgm:pt>
    <dgm:pt modelId="{D4694276-EA59-4FBB-A4F2-0053FF6A7004}" type="pres">
      <dgm:prSet presAssocID="{7F3A057C-0976-4112-BF78-8ABFAA2D27FB}" presName="Name0" presStyleCnt="0">
        <dgm:presLayoutVars>
          <dgm:dir/>
          <dgm:animLvl val="lvl"/>
          <dgm:resizeHandles val="exact"/>
        </dgm:presLayoutVars>
      </dgm:prSet>
      <dgm:spPr/>
      <dgm:t>
        <a:bodyPr/>
        <a:lstStyle/>
        <a:p>
          <a:endParaRPr lang="en-GB"/>
        </a:p>
      </dgm:t>
    </dgm:pt>
  </dgm:ptLst>
  <dgm:cxnLst>
    <dgm:cxn modelId="{D8315890-71CC-44CA-9620-F34BC8F1CF8B}" type="presOf" srcId="{7F3A057C-0976-4112-BF78-8ABFAA2D27FB}" destId="{D4694276-EA59-4FBB-A4F2-0053FF6A7004}" srcOrd="0" destOrd="0" presId="urn:microsoft.com/office/officeart/2005/8/layout/vList5"/>
  </dgm:cxnLst>
  <dgm:bg>
    <a:noFill/>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7F3A057C-0976-4112-BF78-8ABFAA2D27FB}"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GB"/>
        </a:p>
      </dgm:t>
    </dgm:pt>
    <dgm:pt modelId="{D4694276-EA59-4FBB-A4F2-0053FF6A7004}" type="pres">
      <dgm:prSet presAssocID="{7F3A057C-0976-4112-BF78-8ABFAA2D27FB}" presName="Name0" presStyleCnt="0">
        <dgm:presLayoutVars>
          <dgm:dir/>
          <dgm:animLvl val="lvl"/>
          <dgm:resizeHandles val="exact"/>
        </dgm:presLayoutVars>
      </dgm:prSet>
      <dgm:spPr/>
      <dgm:t>
        <a:bodyPr/>
        <a:lstStyle/>
        <a:p>
          <a:endParaRPr lang="en-GB"/>
        </a:p>
      </dgm:t>
    </dgm:pt>
  </dgm:ptLst>
  <dgm:cxnLst>
    <dgm:cxn modelId="{4AE1EBC1-37BC-48EE-BC6A-7D3582852949}" type="presOf" srcId="{7F3A057C-0976-4112-BF78-8ABFAA2D27FB}" destId="{D4694276-EA59-4FBB-A4F2-0053FF6A7004}" srcOrd="0" destOrd="0" presId="urn:microsoft.com/office/officeart/2005/8/layout/vList5"/>
  </dgm:cxnLst>
  <dgm:bg>
    <a:noFill/>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7F3A057C-0976-4112-BF78-8ABFAA2D27FB}"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GB"/>
        </a:p>
      </dgm:t>
    </dgm:pt>
    <dgm:pt modelId="{D4694276-EA59-4FBB-A4F2-0053FF6A7004}" type="pres">
      <dgm:prSet presAssocID="{7F3A057C-0976-4112-BF78-8ABFAA2D27FB}" presName="Name0" presStyleCnt="0">
        <dgm:presLayoutVars>
          <dgm:dir/>
          <dgm:animLvl val="lvl"/>
          <dgm:resizeHandles val="exact"/>
        </dgm:presLayoutVars>
      </dgm:prSet>
      <dgm:spPr/>
      <dgm:t>
        <a:bodyPr/>
        <a:lstStyle/>
        <a:p>
          <a:endParaRPr lang="en-GB"/>
        </a:p>
      </dgm:t>
    </dgm:pt>
  </dgm:ptLst>
  <dgm:cxnLst>
    <dgm:cxn modelId="{B21C74F2-C836-4152-9F6C-E32DA23D2BC3}" type="presOf" srcId="{7F3A057C-0976-4112-BF78-8ABFAA2D27FB}" destId="{D4694276-EA59-4FBB-A4F2-0053FF6A7004}" srcOrd="0" destOrd="0" presId="urn:microsoft.com/office/officeart/2005/8/layout/vList5"/>
  </dgm:cxnLst>
  <dgm:bg>
    <a:noFill/>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7F3A057C-0976-4112-BF78-8ABFAA2D27FB}"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GB"/>
        </a:p>
      </dgm:t>
    </dgm:pt>
    <dgm:pt modelId="{D4694276-EA59-4FBB-A4F2-0053FF6A7004}" type="pres">
      <dgm:prSet presAssocID="{7F3A057C-0976-4112-BF78-8ABFAA2D27FB}" presName="Name0" presStyleCnt="0">
        <dgm:presLayoutVars>
          <dgm:dir/>
          <dgm:animLvl val="lvl"/>
          <dgm:resizeHandles val="exact"/>
        </dgm:presLayoutVars>
      </dgm:prSet>
      <dgm:spPr/>
      <dgm:t>
        <a:bodyPr/>
        <a:lstStyle/>
        <a:p>
          <a:endParaRPr lang="en-GB"/>
        </a:p>
      </dgm:t>
    </dgm:pt>
  </dgm:ptLst>
  <dgm:cxnLst>
    <dgm:cxn modelId="{5FE95752-48A3-480F-90AC-D83E8B97B67D}" type="presOf" srcId="{7F3A057C-0976-4112-BF78-8ABFAA2D27FB}" destId="{D4694276-EA59-4FBB-A4F2-0053FF6A7004}" srcOrd="0" destOrd="0" presId="urn:microsoft.com/office/officeart/2005/8/layout/vList5"/>
  </dgm:cxnLst>
  <dgm:bg>
    <a:noFill/>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7F3A057C-0976-4112-BF78-8ABFAA2D27FB}"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GB"/>
        </a:p>
      </dgm:t>
    </dgm:pt>
    <dgm:pt modelId="{D4694276-EA59-4FBB-A4F2-0053FF6A7004}" type="pres">
      <dgm:prSet presAssocID="{7F3A057C-0976-4112-BF78-8ABFAA2D27FB}" presName="Name0" presStyleCnt="0">
        <dgm:presLayoutVars>
          <dgm:dir/>
          <dgm:animLvl val="lvl"/>
          <dgm:resizeHandles val="exact"/>
        </dgm:presLayoutVars>
      </dgm:prSet>
      <dgm:spPr/>
      <dgm:t>
        <a:bodyPr/>
        <a:lstStyle/>
        <a:p>
          <a:endParaRPr lang="en-GB"/>
        </a:p>
      </dgm:t>
    </dgm:pt>
  </dgm:ptLst>
  <dgm:cxnLst>
    <dgm:cxn modelId="{66EAC131-4D75-4D55-9935-07A2DB896C1A}" type="presOf" srcId="{7F3A057C-0976-4112-BF78-8ABFAA2D27FB}" destId="{D4694276-EA59-4FBB-A4F2-0053FF6A7004}" srcOrd="0" destOrd="0" presId="urn:microsoft.com/office/officeart/2005/8/layout/vList5"/>
  </dgm:cxnLst>
  <dgm:bg>
    <a:noFill/>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7F3A057C-0976-4112-BF78-8ABFAA2D27FB}"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GB"/>
        </a:p>
      </dgm:t>
    </dgm:pt>
    <dgm:pt modelId="{D4694276-EA59-4FBB-A4F2-0053FF6A7004}" type="pres">
      <dgm:prSet presAssocID="{7F3A057C-0976-4112-BF78-8ABFAA2D27FB}" presName="Name0" presStyleCnt="0">
        <dgm:presLayoutVars>
          <dgm:dir/>
          <dgm:animLvl val="lvl"/>
          <dgm:resizeHandles val="exact"/>
        </dgm:presLayoutVars>
      </dgm:prSet>
      <dgm:spPr/>
      <dgm:t>
        <a:bodyPr/>
        <a:lstStyle/>
        <a:p>
          <a:endParaRPr lang="en-GB"/>
        </a:p>
      </dgm:t>
    </dgm:pt>
  </dgm:ptLst>
  <dgm:cxnLst>
    <dgm:cxn modelId="{AD4087D5-1349-43EC-BABA-8C72C49747CA}" type="presOf" srcId="{7F3A057C-0976-4112-BF78-8ABFAA2D27FB}" destId="{D4694276-EA59-4FBB-A4F2-0053FF6A7004}" srcOrd="0" destOrd="0" presId="urn:microsoft.com/office/officeart/2005/8/layout/vList5"/>
  </dgm:cxnLst>
  <dgm:bg>
    <a:noFill/>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7F3A057C-0976-4112-BF78-8ABFAA2D27FB}"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GB"/>
        </a:p>
      </dgm:t>
    </dgm:pt>
    <dgm:pt modelId="{D4694276-EA59-4FBB-A4F2-0053FF6A7004}" type="pres">
      <dgm:prSet presAssocID="{7F3A057C-0976-4112-BF78-8ABFAA2D27FB}" presName="Name0" presStyleCnt="0">
        <dgm:presLayoutVars>
          <dgm:dir/>
          <dgm:animLvl val="lvl"/>
          <dgm:resizeHandles val="exact"/>
        </dgm:presLayoutVars>
      </dgm:prSet>
      <dgm:spPr/>
      <dgm:t>
        <a:bodyPr/>
        <a:lstStyle/>
        <a:p>
          <a:endParaRPr lang="en-GB"/>
        </a:p>
      </dgm:t>
    </dgm:pt>
  </dgm:ptLst>
  <dgm:cxnLst>
    <dgm:cxn modelId="{3119523F-F567-43F2-A38E-579F3540F561}" type="presOf" srcId="{7F3A057C-0976-4112-BF78-8ABFAA2D27FB}" destId="{D4694276-EA59-4FBB-A4F2-0053FF6A7004}" srcOrd="0" destOrd="0" presId="urn:microsoft.com/office/officeart/2005/8/layout/vList5"/>
  </dgm:cxnLst>
  <dgm:bg>
    <a:noFill/>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7F3A057C-0976-4112-BF78-8ABFAA2D27FB}"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GB"/>
        </a:p>
      </dgm:t>
    </dgm:pt>
    <dgm:pt modelId="{D4694276-EA59-4FBB-A4F2-0053FF6A7004}" type="pres">
      <dgm:prSet presAssocID="{7F3A057C-0976-4112-BF78-8ABFAA2D27FB}" presName="Name0" presStyleCnt="0">
        <dgm:presLayoutVars>
          <dgm:dir/>
          <dgm:animLvl val="lvl"/>
          <dgm:resizeHandles val="exact"/>
        </dgm:presLayoutVars>
      </dgm:prSet>
      <dgm:spPr/>
      <dgm:t>
        <a:bodyPr/>
        <a:lstStyle/>
        <a:p>
          <a:endParaRPr lang="en-GB"/>
        </a:p>
      </dgm:t>
    </dgm:pt>
  </dgm:ptLst>
  <dgm:cxnLst>
    <dgm:cxn modelId="{AED398E0-4461-41C0-BA4A-46D9A54E246C}" type="presOf" srcId="{7F3A057C-0976-4112-BF78-8ABFAA2D27FB}" destId="{D4694276-EA59-4FBB-A4F2-0053FF6A7004}" srcOrd="0" destOrd="0" presId="urn:microsoft.com/office/officeart/2005/8/layout/vList5"/>
  </dgm:cxnLst>
  <dgm:bg>
    <a:noFill/>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F3A057C-0976-4112-BF78-8ABFAA2D27FB}"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GB"/>
        </a:p>
      </dgm:t>
    </dgm:pt>
    <dgm:pt modelId="{D4694276-EA59-4FBB-A4F2-0053FF6A7004}" type="pres">
      <dgm:prSet presAssocID="{7F3A057C-0976-4112-BF78-8ABFAA2D27FB}" presName="Name0" presStyleCnt="0">
        <dgm:presLayoutVars>
          <dgm:dir/>
          <dgm:animLvl val="lvl"/>
          <dgm:resizeHandles val="exact"/>
        </dgm:presLayoutVars>
      </dgm:prSet>
      <dgm:spPr/>
      <dgm:t>
        <a:bodyPr/>
        <a:lstStyle/>
        <a:p>
          <a:endParaRPr lang="en-GB"/>
        </a:p>
      </dgm:t>
    </dgm:pt>
  </dgm:ptLst>
  <dgm:cxnLst>
    <dgm:cxn modelId="{B5ED56EE-AAF2-4A8A-BCDE-404047C8F644}" type="presOf" srcId="{7F3A057C-0976-4112-BF78-8ABFAA2D27FB}" destId="{D4694276-EA59-4FBB-A4F2-0053FF6A7004}" srcOrd="0" destOrd="0" presId="urn:microsoft.com/office/officeart/2005/8/layout/vList5"/>
  </dgm:cxnLst>
  <dgm:bg>
    <a:noFill/>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7F3A057C-0976-4112-BF78-8ABFAA2D27FB}"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GB"/>
        </a:p>
      </dgm:t>
    </dgm:pt>
    <dgm:pt modelId="{D4694276-EA59-4FBB-A4F2-0053FF6A7004}" type="pres">
      <dgm:prSet presAssocID="{7F3A057C-0976-4112-BF78-8ABFAA2D27FB}" presName="Name0" presStyleCnt="0">
        <dgm:presLayoutVars>
          <dgm:dir/>
          <dgm:animLvl val="lvl"/>
          <dgm:resizeHandles val="exact"/>
        </dgm:presLayoutVars>
      </dgm:prSet>
      <dgm:spPr/>
      <dgm:t>
        <a:bodyPr/>
        <a:lstStyle/>
        <a:p>
          <a:endParaRPr lang="en-GB"/>
        </a:p>
      </dgm:t>
    </dgm:pt>
  </dgm:ptLst>
  <dgm:cxnLst>
    <dgm:cxn modelId="{D37F10ED-D5FA-4FEF-9146-12DCD2333F4A}" type="presOf" srcId="{7F3A057C-0976-4112-BF78-8ABFAA2D27FB}" destId="{D4694276-EA59-4FBB-A4F2-0053FF6A7004}" srcOrd="0" destOrd="0" presId="urn:microsoft.com/office/officeart/2005/8/layout/vList5"/>
  </dgm:cxnLst>
  <dgm:bg>
    <a:noFill/>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7F3A057C-0976-4112-BF78-8ABFAA2D27FB}"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GB"/>
        </a:p>
      </dgm:t>
    </dgm:pt>
    <dgm:pt modelId="{D4694276-EA59-4FBB-A4F2-0053FF6A7004}" type="pres">
      <dgm:prSet presAssocID="{7F3A057C-0976-4112-BF78-8ABFAA2D27FB}" presName="Name0" presStyleCnt="0">
        <dgm:presLayoutVars>
          <dgm:dir/>
          <dgm:animLvl val="lvl"/>
          <dgm:resizeHandles val="exact"/>
        </dgm:presLayoutVars>
      </dgm:prSet>
      <dgm:spPr/>
      <dgm:t>
        <a:bodyPr/>
        <a:lstStyle/>
        <a:p>
          <a:endParaRPr lang="en-GB"/>
        </a:p>
      </dgm:t>
    </dgm:pt>
  </dgm:ptLst>
  <dgm:cxnLst>
    <dgm:cxn modelId="{D23E5BE5-9C68-47E7-85BC-3ADFA66A11A3}" type="presOf" srcId="{7F3A057C-0976-4112-BF78-8ABFAA2D27FB}" destId="{D4694276-EA59-4FBB-A4F2-0053FF6A7004}" srcOrd="0" destOrd="0" presId="urn:microsoft.com/office/officeart/2005/8/layout/vList5"/>
  </dgm:cxnLst>
  <dgm:bg>
    <a:noFill/>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7F3A057C-0976-4112-BF78-8ABFAA2D27FB}"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GB"/>
        </a:p>
      </dgm:t>
    </dgm:pt>
    <dgm:pt modelId="{D4694276-EA59-4FBB-A4F2-0053FF6A7004}" type="pres">
      <dgm:prSet presAssocID="{7F3A057C-0976-4112-BF78-8ABFAA2D27FB}" presName="Name0" presStyleCnt="0">
        <dgm:presLayoutVars>
          <dgm:dir/>
          <dgm:animLvl val="lvl"/>
          <dgm:resizeHandles val="exact"/>
        </dgm:presLayoutVars>
      </dgm:prSet>
      <dgm:spPr/>
      <dgm:t>
        <a:bodyPr/>
        <a:lstStyle/>
        <a:p>
          <a:endParaRPr lang="en-GB"/>
        </a:p>
      </dgm:t>
    </dgm:pt>
  </dgm:ptLst>
  <dgm:cxnLst>
    <dgm:cxn modelId="{FD9104FB-357E-497A-97A7-DDCF5867804B}" type="presOf" srcId="{7F3A057C-0976-4112-BF78-8ABFAA2D27FB}" destId="{D4694276-EA59-4FBB-A4F2-0053FF6A7004}" srcOrd="0" destOrd="0" presId="urn:microsoft.com/office/officeart/2005/8/layout/vList5"/>
  </dgm:cxnLst>
  <dgm:bg>
    <a:noFill/>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7F3A057C-0976-4112-BF78-8ABFAA2D27FB}"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GB"/>
        </a:p>
      </dgm:t>
    </dgm:pt>
    <dgm:pt modelId="{D4694276-EA59-4FBB-A4F2-0053FF6A7004}" type="pres">
      <dgm:prSet presAssocID="{7F3A057C-0976-4112-BF78-8ABFAA2D27FB}" presName="Name0" presStyleCnt="0">
        <dgm:presLayoutVars>
          <dgm:dir/>
          <dgm:animLvl val="lvl"/>
          <dgm:resizeHandles val="exact"/>
        </dgm:presLayoutVars>
      </dgm:prSet>
      <dgm:spPr/>
      <dgm:t>
        <a:bodyPr/>
        <a:lstStyle/>
        <a:p>
          <a:endParaRPr lang="en-GB"/>
        </a:p>
      </dgm:t>
    </dgm:pt>
  </dgm:ptLst>
  <dgm:cxnLst>
    <dgm:cxn modelId="{7F487653-233F-4DFE-9D1A-11B540ED1FEC}" type="presOf" srcId="{7F3A057C-0976-4112-BF78-8ABFAA2D27FB}" destId="{D4694276-EA59-4FBB-A4F2-0053FF6A7004}" srcOrd="0" destOrd="0" presId="urn:microsoft.com/office/officeart/2005/8/layout/vList5"/>
  </dgm:cxnLst>
  <dgm:bg>
    <a:noFill/>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7F3A057C-0976-4112-BF78-8ABFAA2D27FB}"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GB"/>
        </a:p>
      </dgm:t>
    </dgm:pt>
    <dgm:pt modelId="{D4694276-EA59-4FBB-A4F2-0053FF6A7004}" type="pres">
      <dgm:prSet presAssocID="{7F3A057C-0976-4112-BF78-8ABFAA2D27FB}" presName="Name0" presStyleCnt="0">
        <dgm:presLayoutVars>
          <dgm:dir/>
          <dgm:animLvl val="lvl"/>
          <dgm:resizeHandles val="exact"/>
        </dgm:presLayoutVars>
      </dgm:prSet>
      <dgm:spPr/>
      <dgm:t>
        <a:bodyPr/>
        <a:lstStyle/>
        <a:p>
          <a:endParaRPr lang="en-GB"/>
        </a:p>
      </dgm:t>
    </dgm:pt>
  </dgm:ptLst>
  <dgm:cxnLst>
    <dgm:cxn modelId="{1076F65E-E60A-4F66-8C86-982D53934430}" type="presOf" srcId="{7F3A057C-0976-4112-BF78-8ABFAA2D27FB}" destId="{D4694276-EA59-4FBB-A4F2-0053FF6A7004}" srcOrd="0" destOrd="0" presId="urn:microsoft.com/office/officeart/2005/8/layout/vList5"/>
  </dgm:cxnLst>
  <dgm:bg>
    <a:noFill/>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7F3A057C-0976-4112-BF78-8ABFAA2D27FB}"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GB"/>
        </a:p>
      </dgm:t>
    </dgm:pt>
    <dgm:pt modelId="{D4694276-EA59-4FBB-A4F2-0053FF6A7004}" type="pres">
      <dgm:prSet presAssocID="{7F3A057C-0976-4112-BF78-8ABFAA2D27FB}" presName="Name0" presStyleCnt="0">
        <dgm:presLayoutVars>
          <dgm:dir/>
          <dgm:animLvl val="lvl"/>
          <dgm:resizeHandles val="exact"/>
        </dgm:presLayoutVars>
      </dgm:prSet>
      <dgm:spPr/>
      <dgm:t>
        <a:bodyPr/>
        <a:lstStyle/>
        <a:p>
          <a:endParaRPr lang="en-GB"/>
        </a:p>
      </dgm:t>
    </dgm:pt>
  </dgm:ptLst>
  <dgm:cxnLst>
    <dgm:cxn modelId="{2D7B27FD-87AB-42B2-A866-DDC645BB0333}" type="presOf" srcId="{7F3A057C-0976-4112-BF78-8ABFAA2D27FB}" destId="{D4694276-EA59-4FBB-A4F2-0053FF6A7004}" srcOrd="0" destOrd="0" presId="urn:microsoft.com/office/officeart/2005/8/layout/vList5"/>
  </dgm:cxnLst>
  <dgm:bg>
    <a:noFill/>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26.xml><?xml version="1.0" encoding="utf-8"?>
<dgm:dataModel xmlns:dgm="http://schemas.openxmlformats.org/drawingml/2006/diagram" xmlns:a="http://schemas.openxmlformats.org/drawingml/2006/main">
  <dgm:ptLst>
    <dgm:pt modelId="{7F3A057C-0976-4112-BF78-8ABFAA2D27FB}"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GB"/>
        </a:p>
      </dgm:t>
    </dgm:pt>
    <dgm:pt modelId="{D4694276-EA59-4FBB-A4F2-0053FF6A7004}" type="pres">
      <dgm:prSet presAssocID="{7F3A057C-0976-4112-BF78-8ABFAA2D27FB}" presName="Name0" presStyleCnt="0">
        <dgm:presLayoutVars>
          <dgm:dir/>
          <dgm:animLvl val="lvl"/>
          <dgm:resizeHandles val="exact"/>
        </dgm:presLayoutVars>
      </dgm:prSet>
      <dgm:spPr/>
      <dgm:t>
        <a:bodyPr/>
        <a:lstStyle/>
        <a:p>
          <a:endParaRPr lang="en-GB"/>
        </a:p>
      </dgm:t>
    </dgm:pt>
  </dgm:ptLst>
  <dgm:cxnLst>
    <dgm:cxn modelId="{78721C0E-0ACC-42CD-AF19-B2592BB5AFF8}" type="presOf" srcId="{7F3A057C-0976-4112-BF78-8ABFAA2D27FB}" destId="{D4694276-EA59-4FBB-A4F2-0053FF6A7004}" srcOrd="0" destOrd="0" presId="urn:microsoft.com/office/officeart/2005/8/layout/vList5"/>
  </dgm:cxnLst>
  <dgm:bg>
    <a:noFill/>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27.xml><?xml version="1.0" encoding="utf-8"?>
<dgm:dataModel xmlns:dgm="http://schemas.openxmlformats.org/drawingml/2006/diagram" xmlns:a="http://schemas.openxmlformats.org/drawingml/2006/main">
  <dgm:ptLst>
    <dgm:pt modelId="{7F3A057C-0976-4112-BF78-8ABFAA2D27FB}"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GB"/>
        </a:p>
      </dgm:t>
    </dgm:pt>
    <dgm:pt modelId="{D4694276-EA59-4FBB-A4F2-0053FF6A7004}" type="pres">
      <dgm:prSet presAssocID="{7F3A057C-0976-4112-BF78-8ABFAA2D27FB}" presName="Name0" presStyleCnt="0">
        <dgm:presLayoutVars>
          <dgm:dir/>
          <dgm:animLvl val="lvl"/>
          <dgm:resizeHandles val="exact"/>
        </dgm:presLayoutVars>
      </dgm:prSet>
      <dgm:spPr/>
      <dgm:t>
        <a:bodyPr/>
        <a:lstStyle/>
        <a:p>
          <a:endParaRPr lang="en-GB"/>
        </a:p>
      </dgm:t>
    </dgm:pt>
  </dgm:ptLst>
  <dgm:cxnLst>
    <dgm:cxn modelId="{E185DCCF-D6CA-48A7-A307-003AB813996B}" type="presOf" srcId="{7F3A057C-0976-4112-BF78-8ABFAA2D27FB}" destId="{D4694276-EA59-4FBB-A4F2-0053FF6A7004}" srcOrd="0" destOrd="0" presId="urn:microsoft.com/office/officeart/2005/8/layout/vList5"/>
  </dgm:cxnLst>
  <dgm:bg>
    <a:noFill/>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28.xml><?xml version="1.0" encoding="utf-8"?>
<dgm:dataModel xmlns:dgm="http://schemas.openxmlformats.org/drawingml/2006/diagram" xmlns:a="http://schemas.openxmlformats.org/drawingml/2006/main">
  <dgm:ptLst>
    <dgm:pt modelId="{7F3A057C-0976-4112-BF78-8ABFAA2D27FB}"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GB"/>
        </a:p>
      </dgm:t>
    </dgm:pt>
    <dgm:pt modelId="{D4694276-EA59-4FBB-A4F2-0053FF6A7004}" type="pres">
      <dgm:prSet presAssocID="{7F3A057C-0976-4112-BF78-8ABFAA2D27FB}" presName="Name0" presStyleCnt="0">
        <dgm:presLayoutVars>
          <dgm:dir/>
          <dgm:animLvl val="lvl"/>
          <dgm:resizeHandles val="exact"/>
        </dgm:presLayoutVars>
      </dgm:prSet>
      <dgm:spPr/>
      <dgm:t>
        <a:bodyPr/>
        <a:lstStyle/>
        <a:p>
          <a:endParaRPr lang="en-GB"/>
        </a:p>
      </dgm:t>
    </dgm:pt>
  </dgm:ptLst>
  <dgm:cxnLst>
    <dgm:cxn modelId="{B6D51916-FD34-48FE-AA53-E238C72DA55F}" type="presOf" srcId="{7F3A057C-0976-4112-BF78-8ABFAA2D27FB}" destId="{D4694276-EA59-4FBB-A4F2-0053FF6A7004}" srcOrd="0" destOrd="0" presId="urn:microsoft.com/office/officeart/2005/8/layout/vList5"/>
  </dgm:cxnLst>
  <dgm:bg>
    <a:noFill/>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29.xml><?xml version="1.0" encoding="utf-8"?>
<dgm:dataModel xmlns:dgm="http://schemas.openxmlformats.org/drawingml/2006/diagram" xmlns:a="http://schemas.openxmlformats.org/drawingml/2006/main">
  <dgm:ptLst>
    <dgm:pt modelId="{7F3A057C-0976-4112-BF78-8ABFAA2D27FB}"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GB"/>
        </a:p>
      </dgm:t>
    </dgm:pt>
    <dgm:pt modelId="{D4694276-EA59-4FBB-A4F2-0053FF6A7004}" type="pres">
      <dgm:prSet presAssocID="{7F3A057C-0976-4112-BF78-8ABFAA2D27FB}" presName="Name0" presStyleCnt="0">
        <dgm:presLayoutVars>
          <dgm:dir/>
          <dgm:animLvl val="lvl"/>
          <dgm:resizeHandles val="exact"/>
        </dgm:presLayoutVars>
      </dgm:prSet>
      <dgm:spPr/>
      <dgm:t>
        <a:bodyPr/>
        <a:lstStyle/>
        <a:p>
          <a:endParaRPr lang="en-GB"/>
        </a:p>
      </dgm:t>
    </dgm:pt>
  </dgm:ptLst>
  <dgm:cxnLst>
    <dgm:cxn modelId="{46F19CA2-835F-4487-BDFA-5E1ACE9F6525}" type="presOf" srcId="{7F3A057C-0976-4112-BF78-8ABFAA2D27FB}" destId="{D4694276-EA59-4FBB-A4F2-0053FF6A7004}" srcOrd="0" destOrd="0" presId="urn:microsoft.com/office/officeart/2005/8/layout/vList5"/>
  </dgm:cxnLst>
  <dgm:bg>
    <a:noFill/>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F3A057C-0976-4112-BF78-8ABFAA2D27FB}"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GB"/>
        </a:p>
      </dgm:t>
    </dgm:pt>
    <dgm:pt modelId="{D4694276-EA59-4FBB-A4F2-0053FF6A7004}" type="pres">
      <dgm:prSet presAssocID="{7F3A057C-0976-4112-BF78-8ABFAA2D27FB}" presName="Name0" presStyleCnt="0">
        <dgm:presLayoutVars>
          <dgm:dir/>
          <dgm:animLvl val="lvl"/>
          <dgm:resizeHandles val="exact"/>
        </dgm:presLayoutVars>
      </dgm:prSet>
      <dgm:spPr/>
      <dgm:t>
        <a:bodyPr/>
        <a:lstStyle/>
        <a:p>
          <a:endParaRPr lang="en-GB"/>
        </a:p>
      </dgm:t>
    </dgm:pt>
  </dgm:ptLst>
  <dgm:cxnLst>
    <dgm:cxn modelId="{6D36FE7B-67AA-4E31-AE40-03976A929EAC}" type="presOf" srcId="{7F3A057C-0976-4112-BF78-8ABFAA2D27FB}" destId="{D4694276-EA59-4FBB-A4F2-0053FF6A7004}" srcOrd="0" destOrd="0" presId="urn:microsoft.com/office/officeart/2005/8/layout/vList5"/>
  </dgm:cxnLst>
  <dgm:bg>
    <a:noFill/>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30.xml><?xml version="1.0" encoding="utf-8"?>
<dgm:dataModel xmlns:dgm="http://schemas.openxmlformats.org/drawingml/2006/diagram" xmlns:a="http://schemas.openxmlformats.org/drawingml/2006/main">
  <dgm:ptLst>
    <dgm:pt modelId="{7F3A057C-0976-4112-BF78-8ABFAA2D27FB}"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GB"/>
        </a:p>
      </dgm:t>
    </dgm:pt>
    <dgm:pt modelId="{D4694276-EA59-4FBB-A4F2-0053FF6A7004}" type="pres">
      <dgm:prSet presAssocID="{7F3A057C-0976-4112-BF78-8ABFAA2D27FB}" presName="Name0" presStyleCnt="0">
        <dgm:presLayoutVars>
          <dgm:dir/>
          <dgm:animLvl val="lvl"/>
          <dgm:resizeHandles val="exact"/>
        </dgm:presLayoutVars>
      </dgm:prSet>
      <dgm:spPr/>
      <dgm:t>
        <a:bodyPr/>
        <a:lstStyle/>
        <a:p>
          <a:endParaRPr lang="en-GB"/>
        </a:p>
      </dgm:t>
    </dgm:pt>
  </dgm:ptLst>
  <dgm:cxnLst>
    <dgm:cxn modelId="{F2941002-E5DF-4D4B-B739-E6ACADFA15F0}" type="presOf" srcId="{7F3A057C-0976-4112-BF78-8ABFAA2D27FB}" destId="{D4694276-EA59-4FBB-A4F2-0053FF6A7004}" srcOrd="0" destOrd="0" presId="urn:microsoft.com/office/officeart/2005/8/layout/vList5"/>
  </dgm:cxnLst>
  <dgm:bg>
    <a:noFill/>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31.xml><?xml version="1.0" encoding="utf-8"?>
<dgm:dataModel xmlns:dgm="http://schemas.openxmlformats.org/drawingml/2006/diagram" xmlns:a="http://schemas.openxmlformats.org/drawingml/2006/main">
  <dgm:ptLst>
    <dgm:pt modelId="{7F3A057C-0976-4112-BF78-8ABFAA2D27FB}"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GB"/>
        </a:p>
      </dgm:t>
    </dgm:pt>
    <dgm:pt modelId="{D4694276-EA59-4FBB-A4F2-0053FF6A7004}" type="pres">
      <dgm:prSet presAssocID="{7F3A057C-0976-4112-BF78-8ABFAA2D27FB}" presName="Name0" presStyleCnt="0">
        <dgm:presLayoutVars>
          <dgm:dir/>
          <dgm:animLvl val="lvl"/>
          <dgm:resizeHandles val="exact"/>
        </dgm:presLayoutVars>
      </dgm:prSet>
      <dgm:spPr/>
      <dgm:t>
        <a:bodyPr/>
        <a:lstStyle/>
        <a:p>
          <a:endParaRPr lang="en-GB"/>
        </a:p>
      </dgm:t>
    </dgm:pt>
  </dgm:ptLst>
  <dgm:cxnLst>
    <dgm:cxn modelId="{3EF1CAC8-70F9-42AB-A6A1-AE1483DEAD85}" type="presOf" srcId="{7F3A057C-0976-4112-BF78-8ABFAA2D27FB}" destId="{D4694276-EA59-4FBB-A4F2-0053FF6A7004}" srcOrd="0" destOrd="0" presId="urn:microsoft.com/office/officeart/2005/8/layout/vList5"/>
  </dgm:cxnLst>
  <dgm:bg>
    <a:noFill/>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32.xml><?xml version="1.0" encoding="utf-8"?>
<dgm:dataModel xmlns:dgm="http://schemas.openxmlformats.org/drawingml/2006/diagram" xmlns:a="http://schemas.openxmlformats.org/drawingml/2006/main">
  <dgm:ptLst>
    <dgm:pt modelId="{7F3A057C-0976-4112-BF78-8ABFAA2D27FB}"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GB"/>
        </a:p>
      </dgm:t>
    </dgm:pt>
    <dgm:pt modelId="{D4694276-EA59-4FBB-A4F2-0053FF6A7004}" type="pres">
      <dgm:prSet presAssocID="{7F3A057C-0976-4112-BF78-8ABFAA2D27FB}" presName="Name0" presStyleCnt="0">
        <dgm:presLayoutVars>
          <dgm:dir/>
          <dgm:animLvl val="lvl"/>
          <dgm:resizeHandles val="exact"/>
        </dgm:presLayoutVars>
      </dgm:prSet>
      <dgm:spPr/>
      <dgm:t>
        <a:bodyPr/>
        <a:lstStyle/>
        <a:p>
          <a:endParaRPr lang="en-GB"/>
        </a:p>
      </dgm:t>
    </dgm:pt>
  </dgm:ptLst>
  <dgm:cxnLst>
    <dgm:cxn modelId="{7406003D-56BA-4FB9-BE47-46791247F9CC}" type="presOf" srcId="{7F3A057C-0976-4112-BF78-8ABFAA2D27FB}" destId="{D4694276-EA59-4FBB-A4F2-0053FF6A7004}" srcOrd="0" destOrd="0" presId="urn:microsoft.com/office/officeart/2005/8/layout/vList5"/>
  </dgm:cxnLst>
  <dgm:bg>
    <a:noFill/>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33.xml><?xml version="1.0" encoding="utf-8"?>
<dgm:dataModel xmlns:dgm="http://schemas.openxmlformats.org/drawingml/2006/diagram" xmlns:a="http://schemas.openxmlformats.org/drawingml/2006/main">
  <dgm:ptLst>
    <dgm:pt modelId="{7F3A057C-0976-4112-BF78-8ABFAA2D27FB}"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GB"/>
        </a:p>
      </dgm:t>
    </dgm:pt>
    <dgm:pt modelId="{D4694276-EA59-4FBB-A4F2-0053FF6A7004}" type="pres">
      <dgm:prSet presAssocID="{7F3A057C-0976-4112-BF78-8ABFAA2D27FB}" presName="Name0" presStyleCnt="0">
        <dgm:presLayoutVars>
          <dgm:dir/>
          <dgm:animLvl val="lvl"/>
          <dgm:resizeHandles val="exact"/>
        </dgm:presLayoutVars>
      </dgm:prSet>
      <dgm:spPr/>
      <dgm:t>
        <a:bodyPr/>
        <a:lstStyle/>
        <a:p>
          <a:endParaRPr lang="en-GB"/>
        </a:p>
      </dgm:t>
    </dgm:pt>
  </dgm:ptLst>
  <dgm:cxnLst>
    <dgm:cxn modelId="{A608E149-AAEC-4577-886B-C76C8207D723}" type="presOf" srcId="{7F3A057C-0976-4112-BF78-8ABFAA2D27FB}" destId="{D4694276-EA59-4FBB-A4F2-0053FF6A7004}" srcOrd="0" destOrd="0" presId="urn:microsoft.com/office/officeart/2005/8/layout/vList5"/>
  </dgm:cxnLst>
  <dgm:bg>
    <a:noFill/>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34.xml><?xml version="1.0" encoding="utf-8"?>
<dgm:dataModel xmlns:dgm="http://schemas.openxmlformats.org/drawingml/2006/diagram" xmlns:a="http://schemas.openxmlformats.org/drawingml/2006/main">
  <dgm:ptLst>
    <dgm:pt modelId="{7F3A057C-0976-4112-BF78-8ABFAA2D27FB}"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GB"/>
        </a:p>
      </dgm:t>
    </dgm:pt>
    <dgm:pt modelId="{D4694276-EA59-4FBB-A4F2-0053FF6A7004}" type="pres">
      <dgm:prSet presAssocID="{7F3A057C-0976-4112-BF78-8ABFAA2D27FB}" presName="Name0" presStyleCnt="0">
        <dgm:presLayoutVars>
          <dgm:dir/>
          <dgm:animLvl val="lvl"/>
          <dgm:resizeHandles val="exact"/>
        </dgm:presLayoutVars>
      </dgm:prSet>
      <dgm:spPr/>
      <dgm:t>
        <a:bodyPr/>
        <a:lstStyle/>
        <a:p>
          <a:endParaRPr lang="en-GB"/>
        </a:p>
      </dgm:t>
    </dgm:pt>
  </dgm:ptLst>
  <dgm:cxnLst>
    <dgm:cxn modelId="{D87A94EF-3A8E-4EB4-B3DC-915D2467ED98}" type="presOf" srcId="{7F3A057C-0976-4112-BF78-8ABFAA2D27FB}" destId="{D4694276-EA59-4FBB-A4F2-0053FF6A7004}" srcOrd="0" destOrd="0" presId="urn:microsoft.com/office/officeart/2005/8/layout/vList5"/>
  </dgm:cxnLst>
  <dgm:bg>
    <a:noFill/>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35.xml><?xml version="1.0" encoding="utf-8"?>
<dgm:dataModel xmlns:dgm="http://schemas.openxmlformats.org/drawingml/2006/diagram" xmlns:a="http://schemas.openxmlformats.org/drawingml/2006/main">
  <dgm:ptLst>
    <dgm:pt modelId="{7F3A057C-0976-4112-BF78-8ABFAA2D27FB}"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GB"/>
        </a:p>
      </dgm:t>
    </dgm:pt>
    <dgm:pt modelId="{D4694276-EA59-4FBB-A4F2-0053FF6A7004}" type="pres">
      <dgm:prSet presAssocID="{7F3A057C-0976-4112-BF78-8ABFAA2D27FB}" presName="Name0" presStyleCnt="0">
        <dgm:presLayoutVars>
          <dgm:dir/>
          <dgm:animLvl val="lvl"/>
          <dgm:resizeHandles val="exact"/>
        </dgm:presLayoutVars>
      </dgm:prSet>
      <dgm:spPr/>
      <dgm:t>
        <a:bodyPr/>
        <a:lstStyle/>
        <a:p>
          <a:endParaRPr lang="en-GB"/>
        </a:p>
      </dgm:t>
    </dgm:pt>
  </dgm:ptLst>
  <dgm:cxnLst>
    <dgm:cxn modelId="{9744BB3B-C80A-48C2-8E68-503194078945}" type="presOf" srcId="{7F3A057C-0976-4112-BF78-8ABFAA2D27FB}" destId="{D4694276-EA59-4FBB-A4F2-0053FF6A7004}" srcOrd="0" destOrd="0" presId="urn:microsoft.com/office/officeart/2005/8/layout/vList5"/>
  </dgm:cxnLst>
  <dgm:bg>
    <a:noFill/>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36.xml><?xml version="1.0" encoding="utf-8"?>
<dgm:dataModel xmlns:dgm="http://schemas.openxmlformats.org/drawingml/2006/diagram" xmlns:a="http://schemas.openxmlformats.org/drawingml/2006/main">
  <dgm:ptLst>
    <dgm:pt modelId="{7F3A057C-0976-4112-BF78-8ABFAA2D27FB}"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GB"/>
        </a:p>
      </dgm:t>
    </dgm:pt>
    <dgm:pt modelId="{D4694276-EA59-4FBB-A4F2-0053FF6A7004}" type="pres">
      <dgm:prSet presAssocID="{7F3A057C-0976-4112-BF78-8ABFAA2D27FB}" presName="Name0" presStyleCnt="0">
        <dgm:presLayoutVars>
          <dgm:dir/>
          <dgm:animLvl val="lvl"/>
          <dgm:resizeHandles val="exact"/>
        </dgm:presLayoutVars>
      </dgm:prSet>
      <dgm:spPr/>
      <dgm:t>
        <a:bodyPr/>
        <a:lstStyle/>
        <a:p>
          <a:endParaRPr lang="en-GB"/>
        </a:p>
      </dgm:t>
    </dgm:pt>
  </dgm:ptLst>
  <dgm:cxnLst>
    <dgm:cxn modelId="{FEF9079B-93BC-4EC0-A221-FFE2E66C6574}" type="presOf" srcId="{7F3A057C-0976-4112-BF78-8ABFAA2D27FB}" destId="{D4694276-EA59-4FBB-A4F2-0053FF6A7004}" srcOrd="0" destOrd="0" presId="urn:microsoft.com/office/officeart/2005/8/layout/vList5"/>
  </dgm:cxnLst>
  <dgm:bg>
    <a:noFill/>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37.xml><?xml version="1.0" encoding="utf-8"?>
<dgm:dataModel xmlns:dgm="http://schemas.openxmlformats.org/drawingml/2006/diagram" xmlns:a="http://schemas.openxmlformats.org/drawingml/2006/main">
  <dgm:ptLst>
    <dgm:pt modelId="{7F3A057C-0976-4112-BF78-8ABFAA2D27FB}"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GB"/>
        </a:p>
      </dgm:t>
    </dgm:pt>
    <dgm:pt modelId="{D4694276-EA59-4FBB-A4F2-0053FF6A7004}" type="pres">
      <dgm:prSet presAssocID="{7F3A057C-0976-4112-BF78-8ABFAA2D27FB}" presName="Name0" presStyleCnt="0">
        <dgm:presLayoutVars>
          <dgm:dir/>
          <dgm:animLvl val="lvl"/>
          <dgm:resizeHandles val="exact"/>
        </dgm:presLayoutVars>
      </dgm:prSet>
      <dgm:spPr/>
      <dgm:t>
        <a:bodyPr/>
        <a:lstStyle/>
        <a:p>
          <a:endParaRPr lang="en-GB"/>
        </a:p>
      </dgm:t>
    </dgm:pt>
  </dgm:ptLst>
  <dgm:cxnLst>
    <dgm:cxn modelId="{02233016-D1AE-4A1A-81FC-85460574381D}" type="presOf" srcId="{7F3A057C-0976-4112-BF78-8ABFAA2D27FB}" destId="{D4694276-EA59-4FBB-A4F2-0053FF6A7004}" srcOrd="0" destOrd="0" presId="urn:microsoft.com/office/officeart/2005/8/layout/vList5"/>
  </dgm:cxnLst>
  <dgm:bg>
    <a:noFill/>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38.xml><?xml version="1.0" encoding="utf-8"?>
<dgm:dataModel xmlns:dgm="http://schemas.openxmlformats.org/drawingml/2006/diagram" xmlns:a="http://schemas.openxmlformats.org/drawingml/2006/main">
  <dgm:ptLst>
    <dgm:pt modelId="{7F3A057C-0976-4112-BF78-8ABFAA2D27FB}"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GB"/>
        </a:p>
      </dgm:t>
    </dgm:pt>
    <dgm:pt modelId="{D4694276-EA59-4FBB-A4F2-0053FF6A7004}" type="pres">
      <dgm:prSet presAssocID="{7F3A057C-0976-4112-BF78-8ABFAA2D27FB}" presName="Name0" presStyleCnt="0">
        <dgm:presLayoutVars>
          <dgm:dir/>
          <dgm:animLvl val="lvl"/>
          <dgm:resizeHandles val="exact"/>
        </dgm:presLayoutVars>
      </dgm:prSet>
      <dgm:spPr/>
      <dgm:t>
        <a:bodyPr/>
        <a:lstStyle/>
        <a:p>
          <a:endParaRPr lang="en-GB"/>
        </a:p>
      </dgm:t>
    </dgm:pt>
  </dgm:ptLst>
  <dgm:cxnLst>
    <dgm:cxn modelId="{51B6FE78-D0B3-49CB-ABE7-9FED2B88062C}" type="presOf" srcId="{7F3A057C-0976-4112-BF78-8ABFAA2D27FB}" destId="{D4694276-EA59-4FBB-A4F2-0053FF6A7004}" srcOrd="0" destOrd="0" presId="urn:microsoft.com/office/officeart/2005/8/layout/vList5"/>
  </dgm:cxnLst>
  <dgm:bg>
    <a:noFill/>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39.xml><?xml version="1.0" encoding="utf-8"?>
<dgm:dataModel xmlns:dgm="http://schemas.openxmlformats.org/drawingml/2006/diagram" xmlns:a="http://schemas.openxmlformats.org/drawingml/2006/main">
  <dgm:ptLst>
    <dgm:pt modelId="{7F3A057C-0976-4112-BF78-8ABFAA2D27FB}"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GB"/>
        </a:p>
      </dgm:t>
    </dgm:pt>
    <dgm:pt modelId="{D4694276-EA59-4FBB-A4F2-0053FF6A7004}" type="pres">
      <dgm:prSet presAssocID="{7F3A057C-0976-4112-BF78-8ABFAA2D27FB}" presName="Name0" presStyleCnt="0">
        <dgm:presLayoutVars>
          <dgm:dir/>
          <dgm:animLvl val="lvl"/>
          <dgm:resizeHandles val="exact"/>
        </dgm:presLayoutVars>
      </dgm:prSet>
      <dgm:spPr/>
      <dgm:t>
        <a:bodyPr/>
        <a:lstStyle/>
        <a:p>
          <a:endParaRPr lang="en-GB"/>
        </a:p>
      </dgm:t>
    </dgm:pt>
  </dgm:ptLst>
  <dgm:cxnLst>
    <dgm:cxn modelId="{526CF5D9-7EA9-4DB3-AA32-27FA3517F055}" type="presOf" srcId="{7F3A057C-0976-4112-BF78-8ABFAA2D27FB}" destId="{D4694276-EA59-4FBB-A4F2-0053FF6A7004}" srcOrd="0" destOrd="0" presId="urn:microsoft.com/office/officeart/2005/8/layout/vList5"/>
  </dgm:cxnLst>
  <dgm:bg>
    <a:noFill/>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F3A057C-0976-4112-BF78-8ABFAA2D27FB}"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GB"/>
        </a:p>
      </dgm:t>
    </dgm:pt>
    <dgm:pt modelId="{D4694276-EA59-4FBB-A4F2-0053FF6A7004}" type="pres">
      <dgm:prSet presAssocID="{7F3A057C-0976-4112-BF78-8ABFAA2D27FB}" presName="Name0" presStyleCnt="0">
        <dgm:presLayoutVars>
          <dgm:dir/>
          <dgm:animLvl val="lvl"/>
          <dgm:resizeHandles val="exact"/>
        </dgm:presLayoutVars>
      </dgm:prSet>
      <dgm:spPr/>
      <dgm:t>
        <a:bodyPr/>
        <a:lstStyle/>
        <a:p>
          <a:endParaRPr lang="en-GB"/>
        </a:p>
      </dgm:t>
    </dgm:pt>
  </dgm:ptLst>
  <dgm:cxnLst>
    <dgm:cxn modelId="{04596CFE-036E-4D39-A658-3C4117B38190}" type="presOf" srcId="{7F3A057C-0976-4112-BF78-8ABFAA2D27FB}" destId="{D4694276-EA59-4FBB-A4F2-0053FF6A7004}" srcOrd="0" destOrd="0" presId="urn:microsoft.com/office/officeart/2005/8/layout/vList5"/>
  </dgm:cxnLst>
  <dgm:bg>
    <a:noFill/>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40.xml><?xml version="1.0" encoding="utf-8"?>
<dgm:dataModel xmlns:dgm="http://schemas.openxmlformats.org/drawingml/2006/diagram" xmlns:a="http://schemas.openxmlformats.org/drawingml/2006/main">
  <dgm:ptLst>
    <dgm:pt modelId="{7F3A057C-0976-4112-BF78-8ABFAA2D27FB}"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GB"/>
        </a:p>
      </dgm:t>
    </dgm:pt>
    <dgm:pt modelId="{D4694276-EA59-4FBB-A4F2-0053FF6A7004}" type="pres">
      <dgm:prSet presAssocID="{7F3A057C-0976-4112-BF78-8ABFAA2D27FB}" presName="Name0" presStyleCnt="0">
        <dgm:presLayoutVars>
          <dgm:dir/>
          <dgm:animLvl val="lvl"/>
          <dgm:resizeHandles val="exact"/>
        </dgm:presLayoutVars>
      </dgm:prSet>
      <dgm:spPr/>
      <dgm:t>
        <a:bodyPr/>
        <a:lstStyle/>
        <a:p>
          <a:endParaRPr lang="en-GB"/>
        </a:p>
      </dgm:t>
    </dgm:pt>
  </dgm:ptLst>
  <dgm:cxnLst>
    <dgm:cxn modelId="{9416A903-4FAF-4690-8F24-FB7ED0F5C7D8}" type="presOf" srcId="{7F3A057C-0976-4112-BF78-8ABFAA2D27FB}" destId="{D4694276-EA59-4FBB-A4F2-0053FF6A7004}" srcOrd="0" destOrd="0" presId="urn:microsoft.com/office/officeart/2005/8/layout/vList5"/>
  </dgm:cxnLst>
  <dgm:bg>
    <a:noFill/>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F3A057C-0976-4112-BF78-8ABFAA2D27FB}"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GB"/>
        </a:p>
      </dgm:t>
    </dgm:pt>
    <dgm:pt modelId="{D4694276-EA59-4FBB-A4F2-0053FF6A7004}" type="pres">
      <dgm:prSet presAssocID="{7F3A057C-0976-4112-BF78-8ABFAA2D27FB}" presName="Name0" presStyleCnt="0">
        <dgm:presLayoutVars>
          <dgm:dir/>
          <dgm:animLvl val="lvl"/>
          <dgm:resizeHandles val="exact"/>
        </dgm:presLayoutVars>
      </dgm:prSet>
      <dgm:spPr/>
      <dgm:t>
        <a:bodyPr/>
        <a:lstStyle/>
        <a:p>
          <a:endParaRPr lang="en-GB"/>
        </a:p>
      </dgm:t>
    </dgm:pt>
  </dgm:ptLst>
  <dgm:cxnLst>
    <dgm:cxn modelId="{303988E0-DC09-4A92-9F3D-D4B80C0EB57E}" type="presOf" srcId="{7F3A057C-0976-4112-BF78-8ABFAA2D27FB}" destId="{D4694276-EA59-4FBB-A4F2-0053FF6A7004}" srcOrd="0" destOrd="0" presId="urn:microsoft.com/office/officeart/2005/8/layout/vList5"/>
  </dgm:cxnLst>
  <dgm:bg>
    <a:noFill/>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F3A057C-0976-4112-BF78-8ABFAA2D27FB}"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GB"/>
        </a:p>
      </dgm:t>
    </dgm:pt>
    <dgm:pt modelId="{D4694276-EA59-4FBB-A4F2-0053FF6A7004}" type="pres">
      <dgm:prSet presAssocID="{7F3A057C-0976-4112-BF78-8ABFAA2D27FB}" presName="Name0" presStyleCnt="0">
        <dgm:presLayoutVars>
          <dgm:dir/>
          <dgm:animLvl val="lvl"/>
          <dgm:resizeHandles val="exact"/>
        </dgm:presLayoutVars>
      </dgm:prSet>
      <dgm:spPr/>
      <dgm:t>
        <a:bodyPr/>
        <a:lstStyle/>
        <a:p>
          <a:endParaRPr lang="en-GB"/>
        </a:p>
      </dgm:t>
    </dgm:pt>
  </dgm:ptLst>
  <dgm:cxnLst>
    <dgm:cxn modelId="{470E5E7C-9BE0-4683-A251-F45792A402A6}" type="presOf" srcId="{7F3A057C-0976-4112-BF78-8ABFAA2D27FB}" destId="{D4694276-EA59-4FBB-A4F2-0053FF6A7004}" srcOrd="0" destOrd="0" presId="urn:microsoft.com/office/officeart/2005/8/layout/vList5"/>
  </dgm:cxnLst>
  <dgm:bg>
    <a:noFill/>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7F3A057C-0976-4112-BF78-8ABFAA2D27FB}"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GB"/>
        </a:p>
      </dgm:t>
    </dgm:pt>
    <dgm:pt modelId="{D4694276-EA59-4FBB-A4F2-0053FF6A7004}" type="pres">
      <dgm:prSet presAssocID="{7F3A057C-0976-4112-BF78-8ABFAA2D27FB}" presName="Name0" presStyleCnt="0">
        <dgm:presLayoutVars>
          <dgm:dir/>
          <dgm:animLvl val="lvl"/>
          <dgm:resizeHandles val="exact"/>
        </dgm:presLayoutVars>
      </dgm:prSet>
      <dgm:spPr/>
      <dgm:t>
        <a:bodyPr/>
        <a:lstStyle/>
        <a:p>
          <a:endParaRPr lang="en-GB"/>
        </a:p>
      </dgm:t>
    </dgm:pt>
  </dgm:ptLst>
  <dgm:cxnLst>
    <dgm:cxn modelId="{D78421EA-EDE6-4F86-A444-5A36F609D976}" type="presOf" srcId="{7F3A057C-0976-4112-BF78-8ABFAA2D27FB}" destId="{D4694276-EA59-4FBB-A4F2-0053FF6A7004}" srcOrd="0" destOrd="0" presId="urn:microsoft.com/office/officeart/2005/8/layout/vList5"/>
  </dgm:cxnLst>
  <dgm:bg>
    <a:noFill/>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7F3A057C-0976-4112-BF78-8ABFAA2D27FB}"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GB"/>
        </a:p>
      </dgm:t>
    </dgm:pt>
    <dgm:pt modelId="{D4694276-EA59-4FBB-A4F2-0053FF6A7004}" type="pres">
      <dgm:prSet presAssocID="{7F3A057C-0976-4112-BF78-8ABFAA2D27FB}" presName="Name0" presStyleCnt="0">
        <dgm:presLayoutVars>
          <dgm:dir/>
          <dgm:animLvl val="lvl"/>
          <dgm:resizeHandles val="exact"/>
        </dgm:presLayoutVars>
      </dgm:prSet>
      <dgm:spPr/>
      <dgm:t>
        <a:bodyPr/>
        <a:lstStyle/>
        <a:p>
          <a:endParaRPr lang="en-GB"/>
        </a:p>
      </dgm:t>
    </dgm:pt>
  </dgm:ptLst>
  <dgm:cxnLst>
    <dgm:cxn modelId="{EC2F0E85-9FB2-4FFF-97C2-D7528CB402F9}" type="presOf" srcId="{7F3A057C-0976-4112-BF78-8ABFAA2D27FB}" destId="{D4694276-EA59-4FBB-A4F2-0053FF6A7004}" srcOrd="0" destOrd="0" presId="urn:microsoft.com/office/officeart/2005/8/layout/vList5"/>
  </dgm:cxnLst>
  <dgm:bg>
    <a:noFill/>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7F3A057C-0976-4112-BF78-8ABFAA2D27FB}"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GB"/>
        </a:p>
      </dgm:t>
    </dgm:pt>
    <dgm:pt modelId="{D4694276-EA59-4FBB-A4F2-0053FF6A7004}" type="pres">
      <dgm:prSet presAssocID="{7F3A057C-0976-4112-BF78-8ABFAA2D27FB}" presName="Name0" presStyleCnt="0">
        <dgm:presLayoutVars>
          <dgm:dir/>
          <dgm:animLvl val="lvl"/>
          <dgm:resizeHandles val="exact"/>
        </dgm:presLayoutVars>
      </dgm:prSet>
      <dgm:spPr/>
      <dgm:t>
        <a:bodyPr/>
        <a:lstStyle/>
        <a:p>
          <a:endParaRPr lang="en-GB"/>
        </a:p>
      </dgm:t>
    </dgm:pt>
  </dgm:ptLst>
  <dgm:cxnLst>
    <dgm:cxn modelId="{1D9C3445-2B9F-4EC3-8E7B-5674D24298F0}" type="presOf" srcId="{7F3A057C-0976-4112-BF78-8ABFAA2D27FB}" destId="{D4694276-EA59-4FBB-A4F2-0053FF6A7004}" srcOrd="0" destOrd="0" presId="urn:microsoft.com/office/officeart/2005/8/layout/vList5"/>
  </dgm:cxnLst>
  <dgm:bg>
    <a:noFill/>
  </dgm:bg>
  <dgm:whole/>
  <dgm:extLst>
    <a:ext uri="http://schemas.microsoft.com/office/drawing/2008/diagram">
      <dsp:dataModelExt xmlns=""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1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1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1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1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1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1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1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1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1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1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3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3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3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3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3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3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3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3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3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3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4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7.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8.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9.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0.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7.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8.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9.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0.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7.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8.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9.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0.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0.75339</cdr:x>
      <cdr:y>0.19311</cdr:y>
    </cdr:from>
    <cdr:to>
      <cdr:x>0.75339</cdr:x>
      <cdr:y>0.38521</cdr:y>
    </cdr:to>
    <cdr:cxnSp macro="">
      <cdr:nvCxnSpPr>
        <cdr:cNvPr id="12" name="Straight Arrow Connector 11">
          <a:extLst xmlns:a="http://schemas.openxmlformats.org/drawingml/2006/main">
            <a:ext uri="{FF2B5EF4-FFF2-40B4-BE49-F238E27FC236}">
              <a16:creationId xmlns:a16="http://schemas.microsoft.com/office/drawing/2014/main" xmlns="" id="{1F67AFDC-D822-425D-84FC-307D0AB9A803}"/>
            </a:ext>
          </a:extLst>
        </cdr:cNvPr>
        <cdr:cNvCxnSpPr/>
      </cdr:nvCxnSpPr>
      <cdr:spPr>
        <a:xfrm xmlns:a="http://schemas.openxmlformats.org/drawingml/2006/main">
          <a:off x="5936694" y="953166"/>
          <a:ext cx="0" cy="948159"/>
        </a:xfrm>
        <a:prstGeom xmlns:a="http://schemas.openxmlformats.org/drawingml/2006/main" prst="straightConnector1">
          <a:avLst/>
        </a:prstGeom>
        <a:ln xmlns:a="http://schemas.openxmlformats.org/drawingml/2006/main">
          <a:solidFill>
            <a:schemeClr val="tx1"/>
          </a:solidFill>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0.44374</cdr:x>
      <cdr:y>0.37303</cdr:y>
    </cdr:from>
    <cdr:to>
      <cdr:x>0.44422</cdr:x>
      <cdr:y>0.43865</cdr:y>
    </cdr:to>
    <cdr:cxnSp macro="">
      <cdr:nvCxnSpPr>
        <cdr:cNvPr id="33" name="Straight Arrow Connector 32">
          <a:extLst xmlns:a="http://schemas.openxmlformats.org/drawingml/2006/main">
            <a:ext uri="{FF2B5EF4-FFF2-40B4-BE49-F238E27FC236}">
              <a16:creationId xmlns:a16="http://schemas.microsoft.com/office/drawing/2014/main" xmlns="" id="{B1A312D0-58CB-4379-9F21-F4B3BC617571}"/>
            </a:ext>
          </a:extLst>
        </cdr:cNvPr>
        <cdr:cNvCxnSpPr/>
      </cdr:nvCxnSpPr>
      <cdr:spPr>
        <a:xfrm xmlns:a="http://schemas.openxmlformats.org/drawingml/2006/main" flipH="1" flipV="1">
          <a:off x="4261838" y="2599049"/>
          <a:ext cx="4610" cy="457200"/>
        </a:xfrm>
        <a:prstGeom xmlns:a="http://schemas.openxmlformats.org/drawingml/2006/main" prst="straightConnector1">
          <a:avLst/>
        </a:prstGeom>
        <a:ln xmlns:a="http://schemas.openxmlformats.org/drawingml/2006/main">
          <a:solidFill>
            <a:schemeClr val="tx1"/>
          </a:solidFill>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0.85819</cdr:x>
      <cdr:y>0.10307</cdr:y>
    </cdr:from>
    <cdr:to>
      <cdr:x>0.85819</cdr:x>
      <cdr:y>0.40229</cdr:y>
    </cdr:to>
    <cdr:cxnSp macro="">
      <cdr:nvCxnSpPr>
        <cdr:cNvPr id="23" name="Straight Arrow Connector 22">
          <a:extLst xmlns:a="http://schemas.openxmlformats.org/drawingml/2006/main">
            <a:ext uri="{FF2B5EF4-FFF2-40B4-BE49-F238E27FC236}">
              <a16:creationId xmlns:a16="http://schemas.microsoft.com/office/drawing/2014/main" xmlns="" id="{AC93FEB0-ACE3-440E-9D9B-50966CB160A2}"/>
            </a:ext>
          </a:extLst>
        </cdr:cNvPr>
        <cdr:cNvCxnSpPr/>
      </cdr:nvCxnSpPr>
      <cdr:spPr>
        <a:xfrm xmlns:a="http://schemas.openxmlformats.org/drawingml/2006/main">
          <a:off x="6762480" y="508747"/>
          <a:ext cx="0" cy="1476877"/>
        </a:xfrm>
        <a:prstGeom xmlns:a="http://schemas.openxmlformats.org/drawingml/2006/main" prst="straightConnector1">
          <a:avLst/>
        </a:prstGeom>
        <a:ln xmlns:a="http://schemas.openxmlformats.org/drawingml/2006/main">
          <a:solidFill>
            <a:schemeClr val="tx1"/>
          </a:solidFill>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0.6473</cdr:x>
      <cdr:y>0.27055</cdr:y>
    </cdr:from>
    <cdr:to>
      <cdr:x>0.6473</cdr:x>
      <cdr:y>0.41492</cdr:y>
    </cdr:to>
    <cdr:cxnSp macro="">
      <cdr:nvCxnSpPr>
        <cdr:cNvPr id="24" name="Straight Arrow Connector 23">
          <a:extLst xmlns:a="http://schemas.openxmlformats.org/drawingml/2006/main">
            <a:ext uri="{FF2B5EF4-FFF2-40B4-BE49-F238E27FC236}">
              <a16:creationId xmlns:a16="http://schemas.microsoft.com/office/drawing/2014/main" xmlns="" id="{33C7938F-8DE2-4899-BB8B-641DE45123CE}"/>
            </a:ext>
          </a:extLst>
        </cdr:cNvPr>
        <cdr:cNvCxnSpPr/>
      </cdr:nvCxnSpPr>
      <cdr:spPr>
        <a:xfrm xmlns:a="http://schemas.openxmlformats.org/drawingml/2006/main">
          <a:off x="5100734" y="1335362"/>
          <a:ext cx="0" cy="712575"/>
        </a:xfrm>
        <a:prstGeom xmlns:a="http://schemas.openxmlformats.org/drawingml/2006/main" prst="straightConnector1">
          <a:avLst/>
        </a:prstGeom>
        <a:ln xmlns:a="http://schemas.openxmlformats.org/drawingml/2006/main">
          <a:solidFill>
            <a:schemeClr val="tx1"/>
          </a:solidFill>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0.69212</cdr:x>
      <cdr:y>0.24745</cdr:y>
    </cdr:from>
    <cdr:to>
      <cdr:x>0.69281</cdr:x>
      <cdr:y>0.56243</cdr:y>
    </cdr:to>
    <cdr:cxnSp macro="">
      <cdr:nvCxnSpPr>
        <cdr:cNvPr id="25" name="Straight Arrow Connector 24">
          <a:extLst xmlns:a="http://schemas.openxmlformats.org/drawingml/2006/main">
            <a:ext uri="{FF2B5EF4-FFF2-40B4-BE49-F238E27FC236}">
              <a16:creationId xmlns:a16="http://schemas.microsoft.com/office/drawing/2014/main" xmlns="" id="{128D949E-9D5E-4F54-A07A-941FAEDF7ED8}"/>
            </a:ext>
          </a:extLst>
        </cdr:cNvPr>
        <cdr:cNvCxnSpPr/>
      </cdr:nvCxnSpPr>
      <cdr:spPr>
        <a:xfrm xmlns:a="http://schemas.openxmlformats.org/drawingml/2006/main" flipH="1">
          <a:off x="5453854" y="1221372"/>
          <a:ext cx="5437" cy="1554664"/>
        </a:xfrm>
        <a:prstGeom xmlns:a="http://schemas.openxmlformats.org/drawingml/2006/main" prst="straightConnector1">
          <a:avLst/>
        </a:prstGeom>
        <a:ln xmlns:a="http://schemas.openxmlformats.org/drawingml/2006/main">
          <a:solidFill>
            <a:schemeClr val="tx1"/>
          </a:solidFill>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0.47074</cdr:x>
      <cdr:y>0.40598</cdr:y>
    </cdr:from>
    <cdr:to>
      <cdr:x>0.47074</cdr:x>
      <cdr:y>0.61596</cdr:y>
    </cdr:to>
    <cdr:cxnSp macro="">
      <cdr:nvCxnSpPr>
        <cdr:cNvPr id="26" name="Straight Arrow Connector 25">
          <a:extLst xmlns:a="http://schemas.openxmlformats.org/drawingml/2006/main">
            <a:ext uri="{FF2B5EF4-FFF2-40B4-BE49-F238E27FC236}">
              <a16:creationId xmlns:a16="http://schemas.microsoft.com/office/drawing/2014/main" xmlns="" id="{20C0D077-C0F4-4B3D-AB76-91ACA065B89E}"/>
            </a:ext>
          </a:extLst>
        </cdr:cNvPr>
        <cdr:cNvCxnSpPr/>
      </cdr:nvCxnSpPr>
      <cdr:spPr>
        <a:xfrm xmlns:a="http://schemas.openxmlformats.org/drawingml/2006/main">
          <a:off x="3709385" y="2003815"/>
          <a:ext cx="0" cy="1036410"/>
        </a:xfrm>
        <a:prstGeom xmlns:a="http://schemas.openxmlformats.org/drawingml/2006/main" prst="straightConnector1">
          <a:avLst/>
        </a:prstGeom>
        <a:ln xmlns:a="http://schemas.openxmlformats.org/drawingml/2006/main">
          <a:solidFill>
            <a:schemeClr val="tx1"/>
          </a:solidFill>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0.25725</cdr:x>
      <cdr:y>0.56804</cdr:y>
    </cdr:from>
    <cdr:to>
      <cdr:x>0.25725</cdr:x>
      <cdr:y>0.7649</cdr:y>
    </cdr:to>
    <cdr:cxnSp macro="">
      <cdr:nvCxnSpPr>
        <cdr:cNvPr id="27" name="Straight Arrow Connector 26">
          <a:extLst xmlns:a="http://schemas.openxmlformats.org/drawingml/2006/main">
            <a:ext uri="{FF2B5EF4-FFF2-40B4-BE49-F238E27FC236}">
              <a16:creationId xmlns:a16="http://schemas.microsoft.com/office/drawing/2014/main" xmlns="" id="{757D6B49-EE41-4D58-AC95-48FD19EB4785}"/>
            </a:ext>
          </a:extLst>
        </cdr:cNvPr>
        <cdr:cNvCxnSpPr/>
      </cdr:nvCxnSpPr>
      <cdr:spPr>
        <a:xfrm xmlns:a="http://schemas.openxmlformats.org/drawingml/2006/main">
          <a:off x="2027107" y="2803715"/>
          <a:ext cx="0" cy="971652"/>
        </a:xfrm>
        <a:prstGeom xmlns:a="http://schemas.openxmlformats.org/drawingml/2006/main" prst="straightConnector1">
          <a:avLst/>
        </a:prstGeom>
        <a:noFill xmlns:a="http://schemas.openxmlformats.org/drawingml/2006/main"/>
        <a:ln xmlns:a="http://schemas.openxmlformats.org/drawingml/2006/main" w="6350" cap="flat" cmpd="sng" algn="ctr">
          <a:solidFill>
            <a:sysClr val="windowText" lastClr="000000"/>
          </a:solidFill>
          <a:prstDash val="solid"/>
          <a:miter lim="800000"/>
          <a:tailEnd type="arrow"/>
        </a:ln>
        <a:effectLst xmlns:a="http://schemas.openxmlformats.org/drawingml/2006/mai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0.38368</cdr:x>
      <cdr:y>0.40822</cdr:y>
    </cdr:from>
    <cdr:to>
      <cdr:x>0.38368</cdr:x>
      <cdr:y>0.47384</cdr:y>
    </cdr:to>
    <cdr:cxnSp macro="">
      <cdr:nvCxnSpPr>
        <cdr:cNvPr id="13" name="Straight Arrow Connector 12">
          <a:extLst xmlns:a="http://schemas.openxmlformats.org/drawingml/2006/main">
            <a:ext uri="{FF2B5EF4-FFF2-40B4-BE49-F238E27FC236}">
              <a16:creationId xmlns:a16="http://schemas.microsoft.com/office/drawing/2014/main" xmlns="" id="{4D6E2FA2-1283-4207-ADCD-3ADF5A9F758B}"/>
            </a:ext>
          </a:extLst>
        </cdr:cNvPr>
        <cdr:cNvCxnSpPr/>
      </cdr:nvCxnSpPr>
      <cdr:spPr>
        <a:xfrm xmlns:a="http://schemas.openxmlformats.org/drawingml/2006/main" flipH="1" flipV="1">
          <a:off x="3023356" y="2014882"/>
          <a:ext cx="0" cy="323884"/>
        </a:xfrm>
        <a:prstGeom xmlns:a="http://schemas.openxmlformats.org/drawingml/2006/main" prst="straightConnector1">
          <a:avLst/>
        </a:prstGeom>
        <a:noFill xmlns:a="http://schemas.openxmlformats.org/drawingml/2006/main"/>
        <a:ln xmlns:a="http://schemas.openxmlformats.org/drawingml/2006/main" w="6350" cap="flat" cmpd="sng" algn="ctr">
          <a:solidFill>
            <a:sysClr val="windowText" lastClr="000000"/>
          </a:solidFill>
          <a:prstDash val="solid"/>
          <a:miter lim="800000"/>
          <a:tailEnd type="arrow"/>
        </a:ln>
        <a:effectLst xmlns:a="http://schemas.openxmlformats.org/drawingml/2006/mai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0.26127</cdr:x>
      <cdr:y>0.53329</cdr:y>
    </cdr:from>
    <cdr:to>
      <cdr:x>0.26127</cdr:x>
      <cdr:y>0.56418</cdr:y>
    </cdr:to>
    <cdr:cxnSp macro="">
      <cdr:nvCxnSpPr>
        <cdr:cNvPr id="14" name="Straight Arrow Connector 13">
          <a:extLst xmlns:a="http://schemas.openxmlformats.org/drawingml/2006/main">
            <a:ext uri="{FF2B5EF4-FFF2-40B4-BE49-F238E27FC236}">
              <a16:creationId xmlns:a16="http://schemas.microsoft.com/office/drawing/2014/main" xmlns="" id="{6EFAE273-7698-4AA3-A78B-2CC443E1A1D1}"/>
            </a:ext>
          </a:extLst>
        </cdr:cNvPr>
        <cdr:cNvCxnSpPr/>
      </cdr:nvCxnSpPr>
      <cdr:spPr>
        <a:xfrm xmlns:a="http://schemas.openxmlformats.org/drawingml/2006/main" flipH="1" flipV="1">
          <a:off x="2058784" y="2632186"/>
          <a:ext cx="0" cy="152465"/>
        </a:xfrm>
        <a:prstGeom xmlns:a="http://schemas.openxmlformats.org/drawingml/2006/main" prst="straightConnector1">
          <a:avLst/>
        </a:prstGeom>
        <a:noFill xmlns:a="http://schemas.openxmlformats.org/drawingml/2006/main"/>
        <a:ln xmlns:a="http://schemas.openxmlformats.org/drawingml/2006/main" w="6350" cap="flat" cmpd="sng" algn="ctr">
          <a:solidFill>
            <a:sysClr val="windowText" lastClr="000000"/>
          </a:solidFill>
          <a:prstDash val="solid"/>
          <a:miter lim="800000"/>
          <a:tailEnd type="arrow"/>
        </a:ln>
        <a:effectLst xmlns:a="http://schemas.openxmlformats.org/drawingml/2006/mai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0.37946</cdr:x>
      <cdr:y>0.47533</cdr:y>
    </cdr:from>
    <cdr:to>
      <cdr:x>0.37946</cdr:x>
      <cdr:y>0.69618</cdr:y>
    </cdr:to>
    <cdr:cxnSp macro="">
      <cdr:nvCxnSpPr>
        <cdr:cNvPr id="15" name="Straight Arrow Connector 14">
          <a:extLst xmlns:a="http://schemas.openxmlformats.org/drawingml/2006/main">
            <a:ext uri="{FF2B5EF4-FFF2-40B4-BE49-F238E27FC236}">
              <a16:creationId xmlns:a16="http://schemas.microsoft.com/office/drawing/2014/main" xmlns="" id="{6C1C62F0-FFB4-46C1-81CC-CA00ACE999B0}"/>
            </a:ext>
          </a:extLst>
        </cdr:cNvPr>
        <cdr:cNvCxnSpPr/>
      </cdr:nvCxnSpPr>
      <cdr:spPr>
        <a:xfrm xmlns:a="http://schemas.openxmlformats.org/drawingml/2006/main">
          <a:off x="2990145" y="2346109"/>
          <a:ext cx="0" cy="1090062"/>
        </a:xfrm>
        <a:prstGeom xmlns:a="http://schemas.openxmlformats.org/drawingml/2006/main" prst="straightConnector1">
          <a:avLst/>
        </a:prstGeom>
        <a:ln xmlns:a="http://schemas.openxmlformats.org/drawingml/2006/main">
          <a:solidFill>
            <a:schemeClr val="tx1"/>
          </a:solidFill>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0.39618</cdr:x>
      <cdr:y>0.46286</cdr:y>
    </cdr:from>
    <cdr:to>
      <cdr:x>0.39618</cdr:x>
      <cdr:y>0.71222</cdr:y>
    </cdr:to>
    <cdr:cxnSp macro="">
      <cdr:nvCxnSpPr>
        <cdr:cNvPr id="18" name="Straight Arrow Connector 17">
          <a:extLst xmlns:a="http://schemas.openxmlformats.org/drawingml/2006/main">
            <a:ext uri="{FF2B5EF4-FFF2-40B4-BE49-F238E27FC236}">
              <a16:creationId xmlns:a16="http://schemas.microsoft.com/office/drawing/2014/main" xmlns="" id="{AFAA8A20-28CD-4FF0-8BCB-567423605BB4}"/>
            </a:ext>
          </a:extLst>
        </cdr:cNvPr>
        <cdr:cNvCxnSpPr/>
      </cdr:nvCxnSpPr>
      <cdr:spPr>
        <a:xfrm xmlns:a="http://schemas.openxmlformats.org/drawingml/2006/main">
          <a:off x="3121897" y="2284541"/>
          <a:ext cx="0" cy="1230780"/>
        </a:xfrm>
        <a:prstGeom xmlns:a="http://schemas.openxmlformats.org/drawingml/2006/main" prst="straightConnector1">
          <a:avLst/>
        </a:prstGeom>
        <a:noFill xmlns:a="http://schemas.openxmlformats.org/drawingml/2006/main"/>
        <a:ln xmlns:a="http://schemas.openxmlformats.org/drawingml/2006/main" w="6350" cap="flat" cmpd="sng" algn="ctr">
          <a:solidFill>
            <a:sysClr val="windowText" lastClr="000000"/>
          </a:solidFill>
          <a:prstDash val="solid"/>
          <a:miter lim="800000"/>
          <a:tailEnd type="arrow"/>
        </a:ln>
        <a:effectLst xmlns:a="http://schemas.openxmlformats.org/drawingml/2006/mai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0.17074</cdr:x>
      <cdr:y>0.50516</cdr:y>
    </cdr:from>
    <cdr:to>
      <cdr:x>0.17074</cdr:x>
      <cdr:y>0.6364</cdr:y>
    </cdr:to>
    <cdr:cxnSp macro="">
      <cdr:nvCxnSpPr>
        <cdr:cNvPr id="19" name="Straight Arrow Connector 18">
          <a:extLst xmlns:a="http://schemas.openxmlformats.org/drawingml/2006/main">
            <a:ext uri="{FF2B5EF4-FFF2-40B4-BE49-F238E27FC236}">
              <a16:creationId xmlns:a16="http://schemas.microsoft.com/office/drawing/2014/main" xmlns="" id="{1C66C00A-BA2C-4833-BC9F-79733493351F}"/>
            </a:ext>
          </a:extLst>
        </cdr:cNvPr>
        <cdr:cNvCxnSpPr/>
      </cdr:nvCxnSpPr>
      <cdr:spPr>
        <a:xfrm xmlns:a="http://schemas.openxmlformats.org/drawingml/2006/main" flipH="1" flipV="1">
          <a:off x="1345461" y="2493368"/>
          <a:ext cx="0" cy="647769"/>
        </a:xfrm>
        <a:prstGeom xmlns:a="http://schemas.openxmlformats.org/drawingml/2006/main" prst="straightConnector1">
          <a:avLst/>
        </a:prstGeom>
        <a:noFill xmlns:a="http://schemas.openxmlformats.org/drawingml/2006/main"/>
        <a:ln xmlns:a="http://schemas.openxmlformats.org/drawingml/2006/main" w="6350" cap="flat" cmpd="sng" algn="ctr">
          <a:solidFill>
            <a:sysClr val="windowText" lastClr="000000"/>
          </a:solidFill>
          <a:prstDash val="solid"/>
          <a:miter lim="800000"/>
          <a:tailEnd type="arrow"/>
        </a:ln>
        <a:effectLst xmlns:a="http://schemas.openxmlformats.org/drawingml/2006/mai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0.33835</cdr:x>
      <cdr:y>0.42403</cdr:y>
    </cdr:from>
    <cdr:to>
      <cdr:x>0.33835</cdr:x>
      <cdr:y>0.51344</cdr:y>
    </cdr:to>
    <cdr:cxnSp macro="">
      <cdr:nvCxnSpPr>
        <cdr:cNvPr id="22" name="Straight Arrow Connector 21">
          <a:extLst xmlns:a="http://schemas.openxmlformats.org/drawingml/2006/main">
            <a:ext uri="{FF2B5EF4-FFF2-40B4-BE49-F238E27FC236}">
              <a16:creationId xmlns:a16="http://schemas.microsoft.com/office/drawing/2014/main" xmlns="" id="{6262825F-428C-44B9-B707-A40947B06940}"/>
            </a:ext>
          </a:extLst>
        </cdr:cNvPr>
        <cdr:cNvCxnSpPr/>
      </cdr:nvCxnSpPr>
      <cdr:spPr>
        <a:xfrm xmlns:a="http://schemas.openxmlformats.org/drawingml/2006/main" flipH="1" flipV="1">
          <a:off x="2666158" y="2092902"/>
          <a:ext cx="0" cy="441306"/>
        </a:xfrm>
        <a:prstGeom xmlns:a="http://schemas.openxmlformats.org/drawingml/2006/main" prst="straightConnector1">
          <a:avLst/>
        </a:prstGeom>
        <a:noFill xmlns:a="http://schemas.openxmlformats.org/drawingml/2006/main"/>
        <a:ln xmlns:a="http://schemas.openxmlformats.org/drawingml/2006/main" w="6350" cap="flat" cmpd="sng" algn="ctr">
          <a:solidFill>
            <a:sysClr val="windowText" lastClr="000000"/>
          </a:solidFill>
          <a:prstDash val="solid"/>
          <a:miter lim="800000"/>
          <a:tailEnd type="arrow"/>
        </a:ln>
        <a:effectLst xmlns:a="http://schemas.openxmlformats.org/drawingml/2006/mai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0.26656</cdr:x>
      <cdr:y>0.57252</cdr:y>
    </cdr:from>
    <cdr:to>
      <cdr:x>0.26656</cdr:x>
      <cdr:y>0.73</cdr:y>
    </cdr:to>
    <cdr:cxnSp macro="">
      <cdr:nvCxnSpPr>
        <cdr:cNvPr id="34" name="Straight Arrow Connector 33">
          <a:extLst xmlns:a="http://schemas.openxmlformats.org/drawingml/2006/main">
            <a:ext uri="{FF2B5EF4-FFF2-40B4-BE49-F238E27FC236}">
              <a16:creationId xmlns:a16="http://schemas.microsoft.com/office/drawing/2014/main" xmlns="" id="{F2EEF1FD-5F72-4310-A563-DEE1B4F662A3}"/>
            </a:ext>
          </a:extLst>
        </cdr:cNvPr>
        <cdr:cNvCxnSpPr/>
      </cdr:nvCxnSpPr>
      <cdr:spPr>
        <a:xfrm xmlns:a="http://schemas.openxmlformats.org/drawingml/2006/main" flipH="1">
          <a:off x="2100514" y="2825831"/>
          <a:ext cx="0" cy="777283"/>
        </a:xfrm>
        <a:prstGeom xmlns:a="http://schemas.openxmlformats.org/drawingml/2006/main" prst="straightConnector1">
          <a:avLst/>
        </a:prstGeom>
        <a:noFill xmlns:a="http://schemas.openxmlformats.org/drawingml/2006/main"/>
        <a:ln xmlns:a="http://schemas.openxmlformats.org/drawingml/2006/main" w="6350" cap="flat" cmpd="sng" algn="ctr">
          <a:solidFill>
            <a:sysClr val="windowText" lastClr="000000"/>
          </a:solidFill>
          <a:prstDash val="solid"/>
          <a:miter lim="800000"/>
          <a:tailEnd type="arrow"/>
        </a:ln>
        <a:effectLst xmlns:a="http://schemas.openxmlformats.org/drawingml/2006/mai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0.27455</cdr:x>
      <cdr:y>0</cdr:y>
    </cdr:from>
    <cdr:to>
      <cdr:x>0.27455</cdr:x>
      <cdr:y>0.88086</cdr:y>
    </cdr:to>
    <cdr:cxnSp macro="">
      <cdr:nvCxnSpPr>
        <cdr:cNvPr id="21" name="Straight Connector 20"/>
        <cdr:cNvCxnSpPr/>
      </cdr:nvCxnSpPr>
      <cdr:spPr>
        <a:xfrm xmlns:a="http://schemas.openxmlformats.org/drawingml/2006/main">
          <a:off x="2636877" y="0"/>
          <a:ext cx="0" cy="6137273"/>
        </a:xfrm>
        <a:prstGeom xmlns:a="http://schemas.openxmlformats.org/drawingml/2006/main" prst="line">
          <a:avLst/>
        </a:prstGeom>
        <a:ln xmlns:a="http://schemas.openxmlformats.org/drawingml/2006/main" w="28575"/>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dr:relSizeAnchor xmlns:cdr="http://schemas.openxmlformats.org/drawingml/2006/chartDrawing">
    <cdr:from>
      <cdr:x>0.33835</cdr:x>
      <cdr:y>0.42403</cdr:y>
    </cdr:from>
    <cdr:to>
      <cdr:x>0.33835</cdr:x>
      <cdr:y>0.51344</cdr:y>
    </cdr:to>
    <cdr:cxnSp macro="">
      <cdr:nvCxnSpPr>
        <cdr:cNvPr id="17" name="Straight Arrow Connector 16">
          <a:extLst xmlns:a="http://schemas.openxmlformats.org/drawingml/2006/main">
            <a:ext uri="{FF2B5EF4-FFF2-40B4-BE49-F238E27FC236}">
              <a16:creationId xmlns="" xmlns:a16="http://schemas.microsoft.com/office/drawing/2014/main" xmlns:lc="http://schemas.openxmlformats.org/drawingml/2006/lockedCanvas" id="{6262825F-428C-44B9-B707-A40947B06940}"/>
            </a:ext>
          </a:extLst>
        </cdr:cNvPr>
        <cdr:cNvCxnSpPr/>
      </cdr:nvCxnSpPr>
      <cdr:spPr>
        <a:xfrm xmlns:a="http://schemas.openxmlformats.org/drawingml/2006/main" flipH="1" flipV="1">
          <a:off x="2666158" y="2092902"/>
          <a:ext cx="0" cy="441306"/>
        </a:xfrm>
        <a:prstGeom xmlns:a="http://schemas.openxmlformats.org/drawingml/2006/main" prst="straightConnector1">
          <a:avLst/>
        </a:prstGeom>
        <a:noFill xmlns:a="http://schemas.openxmlformats.org/drawingml/2006/main"/>
        <a:ln xmlns:a="http://schemas.openxmlformats.org/drawingml/2006/main" w="6350" cap="flat" cmpd="sng" algn="ctr">
          <a:solidFill>
            <a:sysClr val="windowText" lastClr="000000"/>
          </a:solidFill>
          <a:prstDash val="solid"/>
          <a:miter lim="800000"/>
          <a:tailEnd type="arrow"/>
        </a:ln>
        <a:effectLst xmlns:a="http://schemas.openxmlformats.org/drawingml/2006/mai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0.2223</cdr:x>
      <cdr:y>0.48921</cdr:y>
    </cdr:from>
    <cdr:to>
      <cdr:x>0.2223</cdr:x>
      <cdr:y>0.58403</cdr:y>
    </cdr:to>
    <cdr:cxnSp macro="">
      <cdr:nvCxnSpPr>
        <cdr:cNvPr id="20" name="Straight Arrow Connector 19">
          <a:extLst xmlns:a="http://schemas.openxmlformats.org/drawingml/2006/main">
            <a:ext uri="{FF2B5EF4-FFF2-40B4-BE49-F238E27FC236}">
              <a16:creationId xmlns:a16="http://schemas.microsoft.com/office/drawing/2014/main" xmlns="" xmlns:lc="http://schemas.openxmlformats.org/drawingml/2006/lockedCanvas" id="{6262825F-428C-44B9-B707-A40947B06940}"/>
            </a:ext>
          </a:extLst>
        </cdr:cNvPr>
        <cdr:cNvCxnSpPr/>
      </cdr:nvCxnSpPr>
      <cdr:spPr>
        <a:xfrm xmlns:a="http://schemas.openxmlformats.org/drawingml/2006/main" flipH="1" flipV="1">
          <a:off x="1751758" y="2414635"/>
          <a:ext cx="0" cy="468000"/>
        </a:xfrm>
        <a:prstGeom xmlns:a="http://schemas.openxmlformats.org/drawingml/2006/main" prst="straightConnector1">
          <a:avLst/>
        </a:prstGeom>
        <a:noFill xmlns:a="http://schemas.openxmlformats.org/drawingml/2006/main"/>
        <a:ln xmlns:a="http://schemas.openxmlformats.org/drawingml/2006/main" w="6350" cap="flat" cmpd="sng" algn="ctr">
          <a:solidFill>
            <a:sysClr val="windowText" lastClr="000000"/>
          </a:solidFill>
          <a:prstDash val="solid"/>
          <a:miter lim="800000"/>
          <a:tailEnd type="arrow"/>
        </a:ln>
        <a:effectLst xmlns:a="http://schemas.openxmlformats.org/drawingml/2006/mai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B4EFA79-EC17-4CFB-A0D2-0053AAB3C2CB}" type="datetimeFigureOut">
              <a:rPr lang="en-GB" smtClean="0"/>
              <a:pPr/>
              <a:t>09/10/2017</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882C1CA-8B2F-40FD-A4BE-938FFB9F2B13}" type="slidenum">
              <a:rPr lang="en-GB" smtClean="0"/>
              <a:pPr/>
              <a:t>‹#›</a:t>
            </a:fld>
            <a:endParaRPr lang="en-GB"/>
          </a:p>
        </p:txBody>
      </p:sp>
    </p:spTree>
    <p:extLst>
      <p:ext uri="{BB962C8B-B14F-4D97-AF65-F5344CB8AC3E}">
        <p14:creationId xmlns="" xmlns:p14="http://schemas.microsoft.com/office/powerpoint/2010/main" val="412534001"/>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912FB7E-DC2B-4277-9FA0-D5F0B9FC9B3F}" type="datetimeFigureOut">
              <a:rPr lang="en-GB" smtClean="0"/>
              <a:pPr/>
              <a:t>09/10/2017</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E2E88AD-2E96-42B1-97C3-21068C5C4B4B}" type="slidenum">
              <a:rPr lang="en-GB" smtClean="0"/>
              <a:pPr/>
              <a:t>‹#›</a:t>
            </a:fld>
            <a:endParaRPr lang="en-GB"/>
          </a:p>
        </p:txBody>
      </p:sp>
    </p:spTree>
    <p:extLst>
      <p:ext uri="{BB962C8B-B14F-4D97-AF65-F5344CB8AC3E}">
        <p14:creationId xmlns="" xmlns:p14="http://schemas.microsoft.com/office/powerpoint/2010/main" val="3151786427"/>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E2E88AD-2E96-42B1-97C3-21068C5C4B4B}" type="slidenum">
              <a:rPr lang="en-GB" smtClean="0"/>
              <a:pPr/>
              <a:t>3</a:t>
            </a:fld>
            <a:endParaRPr lang="en-GB"/>
          </a:p>
        </p:txBody>
      </p:sp>
      <p:sp>
        <p:nvSpPr>
          <p:cNvPr id="5" name="Header Placeholder 4"/>
          <p:cNvSpPr>
            <a:spLocks noGrp="1"/>
          </p:cNvSpPr>
          <p:nvPr>
            <p:ph type="hdr" sz="quarter" idx="11"/>
          </p:nvPr>
        </p:nvSpPr>
        <p:spPr/>
        <p:txBody>
          <a:bodyPr/>
          <a:lstStyle/>
          <a:p>
            <a:endParaRPr lang="en-GB"/>
          </a:p>
        </p:txBody>
      </p:sp>
    </p:spTree>
    <p:extLst>
      <p:ext uri="{BB962C8B-B14F-4D97-AF65-F5344CB8AC3E}">
        <p14:creationId xmlns="" xmlns:p14="http://schemas.microsoft.com/office/powerpoint/2010/main" val="39443737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E2E88AD-2E96-42B1-97C3-21068C5C4B4B}" type="slidenum">
              <a:rPr lang="en-GB" smtClean="0"/>
              <a:pPr/>
              <a:t>13</a:t>
            </a:fld>
            <a:endParaRPr lang="en-GB"/>
          </a:p>
        </p:txBody>
      </p:sp>
      <p:sp>
        <p:nvSpPr>
          <p:cNvPr id="5" name="Header Placeholder 4"/>
          <p:cNvSpPr>
            <a:spLocks noGrp="1"/>
          </p:cNvSpPr>
          <p:nvPr>
            <p:ph type="hdr" sz="quarter" idx="11"/>
          </p:nvPr>
        </p:nvSpPr>
        <p:spPr/>
        <p:txBody>
          <a:bodyPr/>
          <a:lstStyle/>
          <a:p>
            <a:endParaRPr lang="en-GB"/>
          </a:p>
        </p:txBody>
      </p:sp>
    </p:spTree>
    <p:extLst>
      <p:ext uri="{BB962C8B-B14F-4D97-AF65-F5344CB8AC3E}">
        <p14:creationId xmlns="" xmlns:p14="http://schemas.microsoft.com/office/powerpoint/2010/main" val="39443737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E2E88AD-2E96-42B1-97C3-21068C5C4B4B}" type="slidenum">
              <a:rPr lang="en-GB" smtClean="0"/>
              <a:pPr/>
              <a:t>14</a:t>
            </a:fld>
            <a:endParaRPr lang="en-GB" dirty="0"/>
          </a:p>
        </p:txBody>
      </p:sp>
      <p:sp>
        <p:nvSpPr>
          <p:cNvPr id="5" name="Header Placeholder 4"/>
          <p:cNvSpPr>
            <a:spLocks noGrp="1"/>
          </p:cNvSpPr>
          <p:nvPr>
            <p:ph type="hdr" sz="quarter" idx="11"/>
          </p:nvPr>
        </p:nvSpPr>
        <p:spPr/>
        <p:txBody>
          <a:bodyPr/>
          <a:lstStyle/>
          <a:p>
            <a:endParaRPr lang="en-GB" dirty="0"/>
          </a:p>
        </p:txBody>
      </p:sp>
    </p:spTree>
    <p:extLst>
      <p:ext uri="{BB962C8B-B14F-4D97-AF65-F5344CB8AC3E}">
        <p14:creationId xmlns="" xmlns:p14="http://schemas.microsoft.com/office/powerpoint/2010/main" val="39443737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E2E88AD-2E96-42B1-97C3-21068C5C4B4B}" type="slidenum">
              <a:rPr lang="en-GB" smtClean="0"/>
              <a:pPr/>
              <a:t>15</a:t>
            </a:fld>
            <a:endParaRPr lang="en-GB"/>
          </a:p>
        </p:txBody>
      </p:sp>
      <p:sp>
        <p:nvSpPr>
          <p:cNvPr id="5" name="Header Placeholder 4"/>
          <p:cNvSpPr>
            <a:spLocks noGrp="1"/>
          </p:cNvSpPr>
          <p:nvPr>
            <p:ph type="hdr" sz="quarter" idx="11"/>
          </p:nvPr>
        </p:nvSpPr>
        <p:spPr/>
        <p:txBody>
          <a:bodyPr/>
          <a:lstStyle/>
          <a:p>
            <a:endParaRPr lang="en-GB"/>
          </a:p>
        </p:txBody>
      </p:sp>
    </p:spTree>
    <p:extLst>
      <p:ext uri="{BB962C8B-B14F-4D97-AF65-F5344CB8AC3E}">
        <p14:creationId xmlns="" xmlns:p14="http://schemas.microsoft.com/office/powerpoint/2010/main" val="39443737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E2E88AD-2E96-42B1-97C3-21068C5C4B4B}" type="slidenum">
              <a:rPr lang="en-GB" smtClean="0"/>
              <a:pPr/>
              <a:t>16</a:t>
            </a:fld>
            <a:endParaRPr lang="en-GB"/>
          </a:p>
        </p:txBody>
      </p:sp>
      <p:sp>
        <p:nvSpPr>
          <p:cNvPr id="5" name="Header Placeholder 4"/>
          <p:cNvSpPr>
            <a:spLocks noGrp="1"/>
          </p:cNvSpPr>
          <p:nvPr>
            <p:ph type="hdr" sz="quarter" idx="11"/>
          </p:nvPr>
        </p:nvSpPr>
        <p:spPr/>
        <p:txBody>
          <a:bodyPr/>
          <a:lstStyle/>
          <a:p>
            <a:endParaRPr lang="en-GB"/>
          </a:p>
        </p:txBody>
      </p:sp>
    </p:spTree>
    <p:extLst>
      <p:ext uri="{BB962C8B-B14F-4D97-AF65-F5344CB8AC3E}">
        <p14:creationId xmlns="" xmlns:p14="http://schemas.microsoft.com/office/powerpoint/2010/main" val="39443737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E2E88AD-2E96-42B1-97C3-21068C5C4B4B}" type="slidenum">
              <a:rPr lang="en-GB" smtClean="0"/>
              <a:pPr/>
              <a:t>17</a:t>
            </a:fld>
            <a:endParaRPr lang="en-GB"/>
          </a:p>
        </p:txBody>
      </p:sp>
      <p:sp>
        <p:nvSpPr>
          <p:cNvPr id="5" name="Header Placeholder 4"/>
          <p:cNvSpPr>
            <a:spLocks noGrp="1"/>
          </p:cNvSpPr>
          <p:nvPr>
            <p:ph type="hdr" sz="quarter" idx="11"/>
          </p:nvPr>
        </p:nvSpPr>
        <p:spPr/>
        <p:txBody>
          <a:bodyPr/>
          <a:lstStyle/>
          <a:p>
            <a:endParaRPr lang="en-GB"/>
          </a:p>
        </p:txBody>
      </p:sp>
    </p:spTree>
    <p:extLst>
      <p:ext uri="{BB962C8B-B14F-4D97-AF65-F5344CB8AC3E}">
        <p14:creationId xmlns="" xmlns:p14="http://schemas.microsoft.com/office/powerpoint/2010/main" val="39443737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E2E88AD-2E96-42B1-97C3-21068C5C4B4B}" type="slidenum">
              <a:rPr lang="en-GB" smtClean="0"/>
              <a:pPr/>
              <a:t>18</a:t>
            </a:fld>
            <a:endParaRPr lang="en-GB"/>
          </a:p>
        </p:txBody>
      </p:sp>
      <p:sp>
        <p:nvSpPr>
          <p:cNvPr id="5" name="Header Placeholder 4"/>
          <p:cNvSpPr>
            <a:spLocks noGrp="1"/>
          </p:cNvSpPr>
          <p:nvPr>
            <p:ph type="hdr" sz="quarter" idx="11"/>
          </p:nvPr>
        </p:nvSpPr>
        <p:spPr/>
        <p:txBody>
          <a:bodyPr/>
          <a:lstStyle/>
          <a:p>
            <a:endParaRPr lang="en-GB"/>
          </a:p>
        </p:txBody>
      </p:sp>
    </p:spTree>
    <p:extLst>
      <p:ext uri="{BB962C8B-B14F-4D97-AF65-F5344CB8AC3E}">
        <p14:creationId xmlns="" xmlns:p14="http://schemas.microsoft.com/office/powerpoint/2010/main" val="39443737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E2E88AD-2E96-42B1-97C3-21068C5C4B4B}" type="slidenum">
              <a:rPr lang="en-GB" smtClean="0"/>
              <a:pPr/>
              <a:t>19</a:t>
            </a:fld>
            <a:endParaRPr lang="en-GB"/>
          </a:p>
        </p:txBody>
      </p:sp>
      <p:sp>
        <p:nvSpPr>
          <p:cNvPr id="5" name="Header Placeholder 4"/>
          <p:cNvSpPr>
            <a:spLocks noGrp="1"/>
          </p:cNvSpPr>
          <p:nvPr>
            <p:ph type="hdr" sz="quarter" idx="11"/>
          </p:nvPr>
        </p:nvSpPr>
        <p:spPr/>
        <p:txBody>
          <a:bodyPr/>
          <a:lstStyle/>
          <a:p>
            <a:endParaRPr lang="en-GB"/>
          </a:p>
        </p:txBody>
      </p:sp>
    </p:spTree>
    <p:extLst>
      <p:ext uri="{BB962C8B-B14F-4D97-AF65-F5344CB8AC3E}">
        <p14:creationId xmlns="" xmlns:p14="http://schemas.microsoft.com/office/powerpoint/2010/main" val="394437378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E2E88AD-2E96-42B1-97C3-21068C5C4B4B}" type="slidenum">
              <a:rPr lang="en-GB" smtClean="0"/>
              <a:pPr/>
              <a:t>20</a:t>
            </a:fld>
            <a:endParaRPr lang="en-GB"/>
          </a:p>
        </p:txBody>
      </p:sp>
      <p:sp>
        <p:nvSpPr>
          <p:cNvPr id="5" name="Header Placeholder 4"/>
          <p:cNvSpPr>
            <a:spLocks noGrp="1"/>
          </p:cNvSpPr>
          <p:nvPr>
            <p:ph type="hdr" sz="quarter" idx="11"/>
          </p:nvPr>
        </p:nvSpPr>
        <p:spPr/>
        <p:txBody>
          <a:bodyPr/>
          <a:lstStyle/>
          <a:p>
            <a:endParaRPr lang="en-GB"/>
          </a:p>
        </p:txBody>
      </p:sp>
    </p:spTree>
    <p:extLst>
      <p:ext uri="{BB962C8B-B14F-4D97-AF65-F5344CB8AC3E}">
        <p14:creationId xmlns="" xmlns:p14="http://schemas.microsoft.com/office/powerpoint/2010/main" val="394437378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E2E88AD-2E96-42B1-97C3-21068C5C4B4B}" type="slidenum">
              <a:rPr lang="en-GB" smtClean="0"/>
              <a:pPr/>
              <a:t>21</a:t>
            </a:fld>
            <a:endParaRPr lang="en-GB"/>
          </a:p>
        </p:txBody>
      </p:sp>
      <p:sp>
        <p:nvSpPr>
          <p:cNvPr id="5" name="Header Placeholder 4"/>
          <p:cNvSpPr>
            <a:spLocks noGrp="1"/>
          </p:cNvSpPr>
          <p:nvPr>
            <p:ph type="hdr" sz="quarter" idx="11"/>
          </p:nvPr>
        </p:nvSpPr>
        <p:spPr/>
        <p:txBody>
          <a:bodyPr/>
          <a:lstStyle/>
          <a:p>
            <a:endParaRPr lang="en-GB"/>
          </a:p>
        </p:txBody>
      </p:sp>
    </p:spTree>
    <p:extLst>
      <p:ext uri="{BB962C8B-B14F-4D97-AF65-F5344CB8AC3E}">
        <p14:creationId xmlns="" xmlns:p14="http://schemas.microsoft.com/office/powerpoint/2010/main" val="394437378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E2E88AD-2E96-42B1-97C3-21068C5C4B4B}" type="slidenum">
              <a:rPr lang="en-GB" smtClean="0"/>
              <a:pPr/>
              <a:t>22</a:t>
            </a:fld>
            <a:endParaRPr lang="en-GB"/>
          </a:p>
        </p:txBody>
      </p:sp>
      <p:sp>
        <p:nvSpPr>
          <p:cNvPr id="5" name="Header Placeholder 4"/>
          <p:cNvSpPr>
            <a:spLocks noGrp="1"/>
          </p:cNvSpPr>
          <p:nvPr>
            <p:ph type="hdr" sz="quarter" idx="11"/>
          </p:nvPr>
        </p:nvSpPr>
        <p:spPr/>
        <p:txBody>
          <a:bodyPr/>
          <a:lstStyle/>
          <a:p>
            <a:endParaRPr lang="en-GB"/>
          </a:p>
        </p:txBody>
      </p:sp>
    </p:spTree>
    <p:extLst>
      <p:ext uri="{BB962C8B-B14F-4D97-AF65-F5344CB8AC3E}">
        <p14:creationId xmlns="" xmlns:p14="http://schemas.microsoft.com/office/powerpoint/2010/main" val="39443737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E2E88AD-2E96-42B1-97C3-21068C5C4B4B}" type="slidenum">
              <a:rPr lang="en-GB" smtClean="0"/>
              <a:pPr/>
              <a:t>4</a:t>
            </a:fld>
            <a:endParaRPr lang="en-GB"/>
          </a:p>
        </p:txBody>
      </p:sp>
      <p:sp>
        <p:nvSpPr>
          <p:cNvPr id="5" name="Header Placeholder 4"/>
          <p:cNvSpPr>
            <a:spLocks noGrp="1"/>
          </p:cNvSpPr>
          <p:nvPr>
            <p:ph type="hdr" sz="quarter" idx="11"/>
          </p:nvPr>
        </p:nvSpPr>
        <p:spPr/>
        <p:txBody>
          <a:bodyPr/>
          <a:lstStyle/>
          <a:p>
            <a:endParaRPr lang="en-GB"/>
          </a:p>
        </p:txBody>
      </p:sp>
    </p:spTree>
    <p:extLst>
      <p:ext uri="{BB962C8B-B14F-4D97-AF65-F5344CB8AC3E}">
        <p14:creationId xmlns="" xmlns:p14="http://schemas.microsoft.com/office/powerpoint/2010/main" val="394437378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E2E88AD-2E96-42B1-97C3-21068C5C4B4B}" type="slidenum">
              <a:rPr lang="en-GB" smtClean="0"/>
              <a:pPr/>
              <a:t>24</a:t>
            </a:fld>
            <a:endParaRPr lang="en-GB"/>
          </a:p>
        </p:txBody>
      </p:sp>
      <p:sp>
        <p:nvSpPr>
          <p:cNvPr id="5" name="Header Placeholder 4"/>
          <p:cNvSpPr>
            <a:spLocks noGrp="1"/>
          </p:cNvSpPr>
          <p:nvPr>
            <p:ph type="hdr" sz="quarter" idx="11"/>
          </p:nvPr>
        </p:nvSpPr>
        <p:spPr/>
        <p:txBody>
          <a:bodyPr/>
          <a:lstStyle/>
          <a:p>
            <a:endParaRPr lang="en-GB"/>
          </a:p>
        </p:txBody>
      </p:sp>
    </p:spTree>
    <p:extLst>
      <p:ext uri="{BB962C8B-B14F-4D97-AF65-F5344CB8AC3E}">
        <p14:creationId xmlns="" xmlns:p14="http://schemas.microsoft.com/office/powerpoint/2010/main" val="394437378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E2E88AD-2E96-42B1-97C3-21068C5C4B4B}" type="slidenum">
              <a:rPr lang="en-GB" smtClean="0"/>
              <a:pPr/>
              <a:t>25</a:t>
            </a:fld>
            <a:endParaRPr lang="en-GB"/>
          </a:p>
        </p:txBody>
      </p:sp>
      <p:sp>
        <p:nvSpPr>
          <p:cNvPr id="5" name="Header Placeholder 4"/>
          <p:cNvSpPr>
            <a:spLocks noGrp="1"/>
          </p:cNvSpPr>
          <p:nvPr>
            <p:ph type="hdr" sz="quarter" idx="11"/>
          </p:nvPr>
        </p:nvSpPr>
        <p:spPr/>
        <p:txBody>
          <a:bodyPr/>
          <a:lstStyle/>
          <a:p>
            <a:endParaRPr lang="en-GB"/>
          </a:p>
        </p:txBody>
      </p:sp>
    </p:spTree>
    <p:extLst>
      <p:ext uri="{BB962C8B-B14F-4D97-AF65-F5344CB8AC3E}">
        <p14:creationId xmlns="" xmlns:p14="http://schemas.microsoft.com/office/powerpoint/2010/main" val="394437378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E2E88AD-2E96-42B1-97C3-21068C5C4B4B}" type="slidenum">
              <a:rPr lang="en-GB" smtClean="0"/>
              <a:pPr/>
              <a:t>26</a:t>
            </a:fld>
            <a:endParaRPr lang="en-GB"/>
          </a:p>
        </p:txBody>
      </p:sp>
      <p:sp>
        <p:nvSpPr>
          <p:cNvPr id="5" name="Header Placeholder 4"/>
          <p:cNvSpPr>
            <a:spLocks noGrp="1"/>
          </p:cNvSpPr>
          <p:nvPr>
            <p:ph type="hdr" sz="quarter" idx="11"/>
          </p:nvPr>
        </p:nvSpPr>
        <p:spPr/>
        <p:txBody>
          <a:bodyPr/>
          <a:lstStyle/>
          <a:p>
            <a:endParaRPr lang="en-GB"/>
          </a:p>
        </p:txBody>
      </p:sp>
    </p:spTree>
    <p:extLst>
      <p:ext uri="{BB962C8B-B14F-4D97-AF65-F5344CB8AC3E}">
        <p14:creationId xmlns="" xmlns:p14="http://schemas.microsoft.com/office/powerpoint/2010/main" val="394437378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E2E88AD-2E96-42B1-97C3-21068C5C4B4B}" type="slidenum">
              <a:rPr lang="en-GB" smtClean="0"/>
              <a:pPr/>
              <a:t>27</a:t>
            </a:fld>
            <a:endParaRPr lang="en-GB"/>
          </a:p>
        </p:txBody>
      </p:sp>
      <p:sp>
        <p:nvSpPr>
          <p:cNvPr id="5" name="Header Placeholder 4"/>
          <p:cNvSpPr>
            <a:spLocks noGrp="1"/>
          </p:cNvSpPr>
          <p:nvPr>
            <p:ph type="hdr" sz="quarter" idx="11"/>
          </p:nvPr>
        </p:nvSpPr>
        <p:spPr/>
        <p:txBody>
          <a:bodyPr/>
          <a:lstStyle/>
          <a:p>
            <a:endParaRPr lang="en-GB"/>
          </a:p>
        </p:txBody>
      </p:sp>
    </p:spTree>
    <p:extLst>
      <p:ext uri="{BB962C8B-B14F-4D97-AF65-F5344CB8AC3E}">
        <p14:creationId xmlns="" xmlns:p14="http://schemas.microsoft.com/office/powerpoint/2010/main" val="394437378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E2E88AD-2E96-42B1-97C3-21068C5C4B4B}" type="slidenum">
              <a:rPr lang="en-GB" smtClean="0"/>
              <a:pPr/>
              <a:t>28</a:t>
            </a:fld>
            <a:endParaRPr lang="en-GB"/>
          </a:p>
        </p:txBody>
      </p:sp>
      <p:sp>
        <p:nvSpPr>
          <p:cNvPr id="5" name="Header Placeholder 4"/>
          <p:cNvSpPr>
            <a:spLocks noGrp="1"/>
          </p:cNvSpPr>
          <p:nvPr>
            <p:ph type="hdr" sz="quarter" idx="11"/>
          </p:nvPr>
        </p:nvSpPr>
        <p:spPr/>
        <p:txBody>
          <a:bodyPr/>
          <a:lstStyle/>
          <a:p>
            <a:endParaRPr lang="en-GB"/>
          </a:p>
        </p:txBody>
      </p:sp>
    </p:spTree>
    <p:extLst>
      <p:ext uri="{BB962C8B-B14F-4D97-AF65-F5344CB8AC3E}">
        <p14:creationId xmlns="" xmlns:p14="http://schemas.microsoft.com/office/powerpoint/2010/main" val="394437378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E2E88AD-2E96-42B1-97C3-21068C5C4B4B}" type="slidenum">
              <a:rPr lang="en-GB" smtClean="0"/>
              <a:pPr/>
              <a:t>29</a:t>
            </a:fld>
            <a:endParaRPr lang="en-GB"/>
          </a:p>
        </p:txBody>
      </p:sp>
      <p:sp>
        <p:nvSpPr>
          <p:cNvPr id="5" name="Header Placeholder 4"/>
          <p:cNvSpPr>
            <a:spLocks noGrp="1"/>
          </p:cNvSpPr>
          <p:nvPr>
            <p:ph type="hdr" sz="quarter" idx="11"/>
          </p:nvPr>
        </p:nvSpPr>
        <p:spPr/>
        <p:txBody>
          <a:bodyPr/>
          <a:lstStyle/>
          <a:p>
            <a:endParaRPr lang="en-GB"/>
          </a:p>
        </p:txBody>
      </p:sp>
    </p:spTree>
    <p:extLst>
      <p:ext uri="{BB962C8B-B14F-4D97-AF65-F5344CB8AC3E}">
        <p14:creationId xmlns="" xmlns:p14="http://schemas.microsoft.com/office/powerpoint/2010/main" val="394437378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E2E88AD-2E96-42B1-97C3-21068C5C4B4B}" type="slidenum">
              <a:rPr lang="en-GB" smtClean="0"/>
              <a:pPr/>
              <a:t>30</a:t>
            </a:fld>
            <a:endParaRPr lang="en-GB"/>
          </a:p>
        </p:txBody>
      </p:sp>
      <p:sp>
        <p:nvSpPr>
          <p:cNvPr id="5" name="Header Placeholder 4"/>
          <p:cNvSpPr>
            <a:spLocks noGrp="1"/>
          </p:cNvSpPr>
          <p:nvPr>
            <p:ph type="hdr" sz="quarter" idx="11"/>
          </p:nvPr>
        </p:nvSpPr>
        <p:spPr/>
        <p:txBody>
          <a:bodyPr/>
          <a:lstStyle/>
          <a:p>
            <a:endParaRPr lang="en-GB"/>
          </a:p>
        </p:txBody>
      </p:sp>
    </p:spTree>
    <p:extLst>
      <p:ext uri="{BB962C8B-B14F-4D97-AF65-F5344CB8AC3E}">
        <p14:creationId xmlns="" xmlns:p14="http://schemas.microsoft.com/office/powerpoint/2010/main" val="394437378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E2E88AD-2E96-42B1-97C3-21068C5C4B4B}" type="slidenum">
              <a:rPr lang="en-GB" smtClean="0"/>
              <a:pPr/>
              <a:t>31</a:t>
            </a:fld>
            <a:endParaRPr lang="en-GB"/>
          </a:p>
        </p:txBody>
      </p:sp>
      <p:sp>
        <p:nvSpPr>
          <p:cNvPr id="5" name="Header Placeholder 4"/>
          <p:cNvSpPr>
            <a:spLocks noGrp="1"/>
          </p:cNvSpPr>
          <p:nvPr>
            <p:ph type="hdr" sz="quarter" idx="11"/>
          </p:nvPr>
        </p:nvSpPr>
        <p:spPr/>
        <p:txBody>
          <a:bodyPr/>
          <a:lstStyle/>
          <a:p>
            <a:endParaRPr lang="en-GB"/>
          </a:p>
        </p:txBody>
      </p:sp>
    </p:spTree>
    <p:extLst>
      <p:ext uri="{BB962C8B-B14F-4D97-AF65-F5344CB8AC3E}">
        <p14:creationId xmlns="" xmlns:p14="http://schemas.microsoft.com/office/powerpoint/2010/main" val="394437378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E2E88AD-2E96-42B1-97C3-21068C5C4B4B}" type="slidenum">
              <a:rPr lang="en-GB" smtClean="0"/>
              <a:pPr/>
              <a:t>32</a:t>
            </a:fld>
            <a:endParaRPr lang="en-GB"/>
          </a:p>
        </p:txBody>
      </p:sp>
      <p:sp>
        <p:nvSpPr>
          <p:cNvPr id="5" name="Header Placeholder 4"/>
          <p:cNvSpPr>
            <a:spLocks noGrp="1"/>
          </p:cNvSpPr>
          <p:nvPr>
            <p:ph type="hdr" sz="quarter" idx="11"/>
          </p:nvPr>
        </p:nvSpPr>
        <p:spPr/>
        <p:txBody>
          <a:bodyPr/>
          <a:lstStyle/>
          <a:p>
            <a:endParaRPr lang="en-GB"/>
          </a:p>
        </p:txBody>
      </p:sp>
    </p:spTree>
    <p:extLst>
      <p:ext uri="{BB962C8B-B14F-4D97-AF65-F5344CB8AC3E}">
        <p14:creationId xmlns="" xmlns:p14="http://schemas.microsoft.com/office/powerpoint/2010/main" val="394437378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E2E88AD-2E96-42B1-97C3-21068C5C4B4B}" type="slidenum">
              <a:rPr lang="en-GB" smtClean="0"/>
              <a:pPr/>
              <a:t>33</a:t>
            </a:fld>
            <a:endParaRPr lang="en-GB"/>
          </a:p>
        </p:txBody>
      </p:sp>
      <p:sp>
        <p:nvSpPr>
          <p:cNvPr id="5" name="Header Placeholder 4"/>
          <p:cNvSpPr>
            <a:spLocks noGrp="1"/>
          </p:cNvSpPr>
          <p:nvPr>
            <p:ph type="hdr" sz="quarter" idx="11"/>
          </p:nvPr>
        </p:nvSpPr>
        <p:spPr/>
        <p:txBody>
          <a:bodyPr/>
          <a:lstStyle/>
          <a:p>
            <a:endParaRPr lang="en-GB"/>
          </a:p>
        </p:txBody>
      </p:sp>
    </p:spTree>
    <p:extLst>
      <p:ext uri="{BB962C8B-B14F-4D97-AF65-F5344CB8AC3E}">
        <p14:creationId xmlns="" xmlns:p14="http://schemas.microsoft.com/office/powerpoint/2010/main" val="39443737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E2E88AD-2E96-42B1-97C3-21068C5C4B4B}" type="slidenum">
              <a:rPr lang="en-GB" smtClean="0"/>
              <a:pPr/>
              <a:t>5</a:t>
            </a:fld>
            <a:endParaRPr lang="en-GB"/>
          </a:p>
        </p:txBody>
      </p:sp>
      <p:sp>
        <p:nvSpPr>
          <p:cNvPr id="5" name="Header Placeholder 4"/>
          <p:cNvSpPr>
            <a:spLocks noGrp="1"/>
          </p:cNvSpPr>
          <p:nvPr>
            <p:ph type="hdr" sz="quarter" idx="11"/>
          </p:nvPr>
        </p:nvSpPr>
        <p:spPr/>
        <p:txBody>
          <a:bodyPr/>
          <a:lstStyle/>
          <a:p>
            <a:endParaRPr lang="en-GB"/>
          </a:p>
        </p:txBody>
      </p:sp>
    </p:spTree>
    <p:extLst>
      <p:ext uri="{BB962C8B-B14F-4D97-AF65-F5344CB8AC3E}">
        <p14:creationId xmlns="" xmlns:p14="http://schemas.microsoft.com/office/powerpoint/2010/main" val="394437378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E2E88AD-2E96-42B1-97C3-21068C5C4B4B}" type="slidenum">
              <a:rPr lang="en-GB" smtClean="0"/>
              <a:pPr/>
              <a:t>34</a:t>
            </a:fld>
            <a:endParaRPr lang="en-GB"/>
          </a:p>
        </p:txBody>
      </p:sp>
      <p:sp>
        <p:nvSpPr>
          <p:cNvPr id="5" name="Header Placeholder 4"/>
          <p:cNvSpPr>
            <a:spLocks noGrp="1"/>
          </p:cNvSpPr>
          <p:nvPr>
            <p:ph type="hdr" sz="quarter" idx="11"/>
          </p:nvPr>
        </p:nvSpPr>
        <p:spPr/>
        <p:txBody>
          <a:bodyPr/>
          <a:lstStyle/>
          <a:p>
            <a:endParaRPr lang="en-GB"/>
          </a:p>
        </p:txBody>
      </p:sp>
    </p:spTree>
    <p:extLst>
      <p:ext uri="{BB962C8B-B14F-4D97-AF65-F5344CB8AC3E}">
        <p14:creationId xmlns="" xmlns:p14="http://schemas.microsoft.com/office/powerpoint/2010/main" val="394437378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E2E88AD-2E96-42B1-97C3-21068C5C4B4B}" type="slidenum">
              <a:rPr lang="en-GB" smtClean="0"/>
              <a:pPr/>
              <a:t>35</a:t>
            </a:fld>
            <a:endParaRPr lang="en-GB"/>
          </a:p>
        </p:txBody>
      </p:sp>
      <p:sp>
        <p:nvSpPr>
          <p:cNvPr id="5" name="Header Placeholder 4"/>
          <p:cNvSpPr>
            <a:spLocks noGrp="1"/>
          </p:cNvSpPr>
          <p:nvPr>
            <p:ph type="hdr" sz="quarter" idx="11"/>
          </p:nvPr>
        </p:nvSpPr>
        <p:spPr/>
        <p:txBody>
          <a:bodyPr/>
          <a:lstStyle/>
          <a:p>
            <a:endParaRPr lang="en-GB"/>
          </a:p>
        </p:txBody>
      </p:sp>
    </p:spTree>
    <p:extLst>
      <p:ext uri="{BB962C8B-B14F-4D97-AF65-F5344CB8AC3E}">
        <p14:creationId xmlns="" xmlns:p14="http://schemas.microsoft.com/office/powerpoint/2010/main" val="394437378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E2E88AD-2E96-42B1-97C3-21068C5C4B4B}" type="slidenum">
              <a:rPr lang="en-GB" smtClean="0"/>
              <a:pPr/>
              <a:t>37</a:t>
            </a:fld>
            <a:endParaRPr lang="en-GB"/>
          </a:p>
        </p:txBody>
      </p:sp>
      <p:sp>
        <p:nvSpPr>
          <p:cNvPr id="5" name="Header Placeholder 4"/>
          <p:cNvSpPr>
            <a:spLocks noGrp="1"/>
          </p:cNvSpPr>
          <p:nvPr>
            <p:ph type="hdr" sz="quarter" idx="11"/>
          </p:nvPr>
        </p:nvSpPr>
        <p:spPr/>
        <p:txBody>
          <a:bodyPr/>
          <a:lstStyle/>
          <a:p>
            <a:endParaRPr lang="en-GB"/>
          </a:p>
        </p:txBody>
      </p:sp>
    </p:spTree>
    <p:extLst>
      <p:ext uri="{BB962C8B-B14F-4D97-AF65-F5344CB8AC3E}">
        <p14:creationId xmlns="" xmlns:p14="http://schemas.microsoft.com/office/powerpoint/2010/main" val="394437378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E2E88AD-2E96-42B1-97C3-21068C5C4B4B}" type="slidenum">
              <a:rPr lang="en-GB" smtClean="0"/>
              <a:pPr/>
              <a:t>38</a:t>
            </a:fld>
            <a:endParaRPr lang="en-GB"/>
          </a:p>
        </p:txBody>
      </p:sp>
      <p:sp>
        <p:nvSpPr>
          <p:cNvPr id="5" name="Header Placeholder 4"/>
          <p:cNvSpPr>
            <a:spLocks noGrp="1"/>
          </p:cNvSpPr>
          <p:nvPr>
            <p:ph type="hdr" sz="quarter" idx="11"/>
          </p:nvPr>
        </p:nvSpPr>
        <p:spPr/>
        <p:txBody>
          <a:bodyPr/>
          <a:lstStyle/>
          <a:p>
            <a:endParaRPr lang="en-GB"/>
          </a:p>
        </p:txBody>
      </p:sp>
    </p:spTree>
    <p:extLst>
      <p:ext uri="{BB962C8B-B14F-4D97-AF65-F5344CB8AC3E}">
        <p14:creationId xmlns="" xmlns:p14="http://schemas.microsoft.com/office/powerpoint/2010/main" val="394437378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E2E88AD-2E96-42B1-97C3-21068C5C4B4B}" type="slidenum">
              <a:rPr lang="en-GB" smtClean="0"/>
              <a:pPr/>
              <a:t>39</a:t>
            </a:fld>
            <a:endParaRPr lang="en-GB"/>
          </a:p>
        </p:txBody>
      </p:sp>
      <p:sp>
        <p:nvSpPr>
          <p:cNvPr id="5" name="Header Placeholder 4"/>
          <p:cNvSpPr>
            <a:spLocks noGrp="1"/>
          </p:cNvSpPr>
          <p:nvPr>
            <p:ph type="hdr" sz="quarter" idx="11"/>
          </p:nvPr>
        </p:nvSpPr>
        <p:spPr/>
        <p:txBody>
          <a:bodyPr/>
          <a:lstStyle/>
          <a:p>
            <a:endParaRPr lang="en-GB"/>
          </a:p>
        </p:txBody>
      </p:sp>
    </p:spTree>
    <p:extLst>
      <p:ext uri="{BB962C8B-B14F-4D97-AF65-F5344CB8AC3E}">
        <p14:creationId xmlns="" xmlns:p14="http://schemas.microsoft.com/office/powerpoint/2010/main" val="394437378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E2E88AD-2E96-42B1-97C3-21068C5C4B4B}" type="slidenum">
              <a:rPr lang="en-GB" smtClean="0"/>
              <a:pPr/>
              <a:t>41</a:t>
            </a:fld>
            <a:endParaRPr lang="en-GB"/>
          </a:p>
        </p:txBody>
      </p:sp>
      <p:sp>
        <p:nvSpPr>
          <p:cNvPr id="5" name="Header Placeholder 4"/>
          <p:cNvSpPr>
            <a:spLocks noGrp="1"/>
          </p:cNvSpPr>
          <p:nvPr>
            <p:ph type="hdr" sz="quarter" idx="11"/>
          </p:nvPr>
        </p:nvSpPr>
        <p:spPr/>
        <p:txBody>
          <a:bodyPr/>
          <a:lstStyle/>
          <a:p>
            <a:endParaRPr lang="en-GB"/>
          </a:p>
        </p:txBody>
      </p:sp>
    </p:spTree>
    <p:extLst>
      <p:ext uri="{BB962C8B-B14F-4D97-AF65-F5344CB8AC3E}">
        <p14:creationId xmlns="" xmlns:p14="http://schemas.microsoft.com/office/powerpoint/2010/main" val="394437378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E2E88AD-2E96-42B1-97C3-21068C5C4B4B}" type="slidenum">
              <a:rPr lang="en-GB" smtClean="0"/>
              <a:pPr/>
              <a:t>42</a:t>
            </a:fld>
            <a:endParaRPr lang="en-GB"/>
          </a:p>
        </p:txBody>
      </p:sp>
      <p:sp>
        <p:nvSpPr>
          <p:cNvPr id="5" name="Header Placeholder 4"/>
          <p:cNvSpPr>
            <a:spLocks noGrp="1"/>
          </p:cNvSpPr>
          <p:nvPr>
            <p:ph type="hdr" sz="quarter" idx="11"/>
          </p:nvPr>
        </p:nvSpPr>
        <p:spPr/>
        <p:txBody>
          <a:bodyPr/>
          <a:lstStyle/>
          <a:p>
            <a:endParaRPr lang="en-GB"/>
          </a:p>
        </p:txBody>
      </p:sp>
    </p:spTree>
    <p:extLst>
      <p:ext uri="{BB962C8B-B14F-4D97-AF65-F5344CB8AC3E}">
        <p14:creationId xmlns="" xmlns:p14="http://schemas.microsoft.com/office/powerpoint/2010/main" val="394437378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E2E88AD-2E96-42B1-97C3-21068C5C4B4B}" type="slidenum">
              <a:rPr lang="en-GB" smtClean="0"/>
              <a:pPr/>
              <a:t>43</a:t>
            </a:fld>
            <a:endParaRPr lang="en-GB"/>
          </a:p>
        </p:txBody>
      </p:sp>
      <p:sp>
        <p:nvSpPr>
          <p:cNvPr id="5" name="Header Placeholder 4"/>
          <p:cNvSpPr>
            <a:spLocks noGrp="1"/>
          </p:cNvSpPr>
          <p:nvPr>
            <p:ph type="hdr" sz="quarter" idx="11"/>
          </p:nvPr>
        </p:nvSpPr>
        <p:spPr/>
        <p:txBody>
          <a:bodyPr/>
          <a:lstStyle/>
          <a:p>
            <a:endParaRPr lang="en-GB"/>
          </a:p>
        </p:txBody>
      </p:sp>
    </p:spTree>
    <p:extLst>
      <p:ext uri="{BB962C8B-B14F-4D97-AF65-F5344CB8AC3E}">
        <p14:creationId xmlns="" xmlns:p14="http://schemas.microsoft.com/office/powerpoint/2010/main" val="394437378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E2E88AD-2E96-42B1-97C3-21068C5C4B4B}" type="slidenum">
              <a:rPr lang="en-GB" smtClean="0"/>
              <a:pPr/>
              <a:t>45</a:t>
            </a:fld>
            <a:endParaRPr lang="en-GB"/>
          </a:p>
        </p:txBody>
      </p:sp>
      <p:sp>
        <p:nvSpPr>
          <p:cNvPr id="5" name="Header Placeholder 4"/>
          <p:cNvSpPr>
            <a:spLocks noGrp="1"/>
          </p:cNvSpPr>
          <p:nvPr>
            <p:ph type="hdr" sz="quarter" idx="11"/>
          </p:nvPr>
        </p:nvSpPr>
        <p:spPr/>
        <p:txBody>
          <a:bodyPr/>
          <a:lstStyle/>
          <a:p>
            <a:endParaRPr lang="en-GB"/>
          </a:p>
        </p:txBody>
      </p:sp>
    </p:spTree>
    <p:extLst>
      <p:ext uri="{BB962C8B-B14F-4D97-AF65-F5344CB8AC3E}">
        <p14:creationId xmlns="" xmlns:p14="http://schemas.microsoft.com/office/powerpoint/2010/main" val="394437378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E2E88AD-2E96-42B1-97C3-21068C5C4B4B}" type="slidenum">
              <a:rPr lang="en-GB" smtClean="0"/>
              <a:pPr/>
              <a:t>46</a:t>
            </a:fld>
            <a:endParaRPr lang="en-GB"/>
          </a:p>
        </p:txBody>
      </p:sp>
      <p:sp>
        <p:nvSpPr>
          <p:cNvPr id="5" name="Header Placeholder 4"/>
          <p:cNvSpPr>
            <a:spLocks noGrp="1"/>
          </p:cNvSpPr>
          <p:nvPr>
            <p:ph type="hdr" sz="quarter" idx="11"/>
          </p:nvPr>
        </p:nvSpPr>
        <p:spPr/>
        <p:txBody>
          <a:bodyPr/>
          <a:lstStyle/>
          <a:p>
            <a:endParaRPr lang="en-GB"/>
          </a:p>
        </p:txBody>
      </p:sp>
    </p:spTree>
    <p:extLst>
      <p:ext uri="{BB962C8B-B14F-4D97-AF65-F5344CB8AC3E}">
        <p14:creationId xmlns="" xmlns:p14="http://schemas.microsoft.com/office/powerpoint/2010/main" val="39443737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E2E88AD-2E96-42B1-97C3-21068C5C4B4B}" type="slidenum">
              <a:rPr lang="en-GB" smtClean="0"/>
              <a:pPr/>
              <a:t>6</a:t>
            </a:fld>
            <a:endParaRPr lang="en-GB"/>
          </a:p>
        </p:txBody>
      </p:sp>
      <p:sp>
        <p:nvSpPr>
          <p:cNvPr id="5" name="Header Placeholder 4"/>
          <p:cNvSpPr>
            <a:spLocks noGrp="1"/>
          </p:cNvSpPr>
          <p:nvPr>
            <p:ph type="hdr" sz="quarter" idx="11"/>
          </p:nvPr>
        </p:nvSpPr>
        <p:spPr/>
        <p:txBody>
          <a:bodyPr/>
          <a:lstStyle/>
          <a:p>
            <a:endParaRPr lang="en-GB"/>
          </a:p>
        </p:txBody>
      </p:sp>
    </p:spTree>
    <p:extLst>
      <p:ext uri="{BB962C8B-B14F-4D97-AF65-F5344CB8AC3E}">
        <p14:creationId xmlns="" xmlns:p14="http://schemas.microsoft.com/office/powerpoint/2010/main" val="394437378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E2E88AD-2E96-42B1-97C3-21068C5C4B4B}" type="slidenum">
              <a:rPr lang="en-GB" smtClean="0"/>
              <a:pPr/>
              <a:t>47</a:t>
            </a:fld>
            <a:endParaRPr lang="en-GB"/>
          </a:p>
        </p:txBody>
      </p:sp>
      <p:sp>
        <p:nvSpPr>
          <p:cNvPr id="5" name="Header Placeholder 4"/>
          <p:cNvSpPr>
            <a:spLocks noGrp="1"/>
          </p:cNvSpPr>
          <p:nvPr>
            <p:ph type="hdr" sz="quarter" idx="11"/>
          </p:nvPr>
        </p:nvSpPr>
        <p:spPr/>
        <p:txBody>
          <a:bodyPr/>
          <a:lstStyle/>
          <a:p>
            <a:endParaRPr lang="en-GB"/>
          </a:p>
        </p:txBody>
      </p:sp>
    </p:spTree>
    <p:extLst>
      <p:ext uri="{BB962C8B-B14F-4D97-AF65-F5344CB8AC3E}">
        <p14:creationId xmlns="" xmlns:p14="http://schemas.microsoft.com/office/powerpoint/2010/main" val="394437378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E2E88AD-2E96-42B1-97C3-21068C5C4B4B}" type="slidenum">
              <a:rPr lang="en-GB" smtClean="0"/>
              <a:pPr/>
              <a:t>48</a:t>
            </a:fld>
            <a:endParaRPr lang="en-GB"/>
          </a:p>
        </p:txBody>
      </p:sp>
      <p:sp>
        <p:nvSpPr>
          <p:cNvPr id="5" name="Header Placeholder 4"/>
          <p:cNvSpPr>
            <a:spLocks noGrp="1"/>
          </p:cNvSpPr>
          <p:nvPr>
            <p:ph type="hdr" sz="quarter" idx="11"/>
          </p:nvPr>
        </p:nvSpPr>
        <p:spPr/>
        <p:txBody>
          <a:bodyPr/>
          <a:lstStyle/>
          <a:p>
            <a:endParaRPr lang="en-GB"/>
          </a:p>
        </p:txBody>
      </p:sp>
    </p:spTree>
    <p:extLst>
      <p:ext uri="{BB962C8B-B14F-4D97-AF65-F5344CB8AC3E}">
        <p14:creationId xmlns="" xmlns:p14="http://schemas.microsoft.com/office/powerpoint/2010/main" val="39443737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E2E88AD-2E96-42B1-97C3-21068C5C4B4B}" type="slidenum">
              <a:rPr lang="en-GB" smtClean="0"/>
              <a:pPr/>
              <a:t>8</a:t>
            </a:fld>
            <a:endParaRPr lang="en-GB"/>
          </a:p>
        </p:txBody>
      </p:sp>
      <p:sp>
        <p:nvSpPr>
          <p:cNvPr id="5" name="Header Placeholder 4"/>
          <p:cNvSpPr>
            <a:spLocks noGrp="1"/>
          </p:cNvSpPr>
          <p:nvPr>
            <p:ph type="hdr" sz="quarter" idx="11"/>
          </p:nvPr>
        </p:nvSpPr>
        <p:spPr/>
        <p:txBody>
          <a:bodyPr/>
          <a:lstStyle/>
          <a:p>
            <a:endParaRPr lang="en-GB"/>
          </a:p>
        </p:txBody>
      </p:sp>
    </p:spTree>
    <p:extLst>
      <p:ext uri="{BB962C8B-B14F-4D97-AF65-F5344CB8AC3E}">
        <p14:creationId xmlns="" xmlns:p14="http://schemas.microsoft.com/office/powerpoint/2010/main" val="39443737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E2E88AD-2E96-42B1-97C3-21068C5C4B4B}" type="slidenum">
              <a:rPr lang="en-GB" smtClean="0"/>
              <a:pPr/>
              <a:t>9</a:t>
            </a:fld>
            <a:endParaRPr lang="en-GB"/>
          </a:p>
        </p:txBody>
      </p:sp>
      <p:sp>
        <p:nvSpPr>
          <p:cNvPr id="5" name="Header Placeholder 4"/>
          <p:cNvSpPr>
            <a:spLocks noGrp="1"/>
          </p:cNvSpPr>
          <p:nvPr>
            <p:ph type="hdr" sz="quarter" idx="11"/>
          </p:nvPr>
        </p:nvSpPr>
        <p:spPr/>
        <p:txBody>
          <a:bodyPr/>
          <a:lstStyle/>
          <a:p>
            <a:endParaRPr lang="en-GB"/>
          </a:p>
        </p:txBody>
      </p:sp>
    </p:spTree>
    <p:extLst>
      <p:ext uri="{BB962C8B-B14F-4D97-AF65-F5344CB8AC3E}">
        <p14:creationId xmlns="" xmlns:p14="http://schemas.microsoft.com/office/powerpoint/2010/main" val="39443737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E2E88AD-2E96-42B1-97C3-21068C5C4B4B}" type="slidenum">
              <a:rPr lang="en-GB" smtClean="0"/>
              <a:pPr/>
              <a:t>10</a:t>
            </a:fld>
            <a:endParaRPr lang="en-GB"/>
          </a:p>
        </p:txBody>
      </p:sp>
      <p:sp>
        <p:nvSpPr>
          <p:cNvPr id="5" name="Header Placeholder 4"/>
          <p:cNvSpPr>
            <a:spLocks noGrp="1"/>
          </p:cNvSpPr>
          <p:nvPr>
            <p:ph type="hdr" sz="quarter" idx="11"/>
          </p:nvPr>
        </p:nvSpPr>
        <p:spPr/>
        <p:txBody>
          <a:bodyPr/>
          <a:lstStyle/>
          <a:p>
            <a:endParaRPr lang="en-GB"/>
          </a:p>
        </p:txBody>
      </p:sp>
    </p:spTree>
    <p:extLst>
      <p:ext uri="{BB962C8B-B14F-4D97-AF65-F5344CB8AC3E}">
        <p14:creationId xmlns="" xmlns:p14="http://schemas.microsoft.com/office/powerpoint/2010/main" val="39443737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E2E88AD-2E96-42B1-97C3-21068C5C4B4B}" type="slidenum">
              <a:rPr lang="en-GB" smtClean="0"/>
              <a:pPr/>
              <a:t>11</a:t>
            </a:fld>
            <a:endParaRPr lang="en-GB"/>
          </a:p>
        </p:txBody>
      </p:sp>
      <p:sp>
        <p:nvSpPr>
          <p:cNvPr id="5" name="Header Placeholder 4"/>
          <p:cNvSpPr>
            <a:spLocks noGrp="1"/>
          </p:cNvSpPr>
          <p:nvPr>
            <p:ph type="hdr" sz="quarter" idx="11"/>
          </p:nvPr>
        </p:nvSpPr>
        <p:spPr/>
        <p:txBody>
          <a:bodyPr/>
          <a:lstStyle/>
          <a:p>
            <a:endParaRPr lang="en-GB"/>
          </a:p>
        </p:txBody>
      </p:sp>
    </p:spTree>
    <p:extLst>
      <p:ext uri="{BB962C8B-B14F-4D97-AF65-F5344CB8AC3E}">
        <p14:creationId xmlns="" xmlns:p14="http://schemas.microsoft.com/office/powerpoint/2010/main" val="39443737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E2E88AD-2E96-42B1-97C3-21068C5C4B4B}" type="slidenum">
              <a:rPr lang="en-GB" smtClean="0"/>
              <a:pPr/>
              <a:t>12</a:t>
            </a:fld>
            <a:endParaRPr lang="en-GB"/>
          </a:p>
        </p:txBody>
      </p:sp>
      <p:sp>
        <p:nvSpPr>
          <p:cNvPr id="5" name="Header Placeholder 4"/>
          <p:cNvSpPr>
            <a:spLocks noGrp="1"/>
          </p:cNvSpPr>
          <p:nvPr>
            <p:ph type="hdr" sz="quarter" idx="11"/>
          </p:nvPr>
        </p:nvSpPr>
        <p:spPr/>
        <p:txBody>
          <a:bodyPr/>
          <a:lstStyle/>
          <a:p>
            <a:endParaRPr lang="en-GB"/>
          </a:p>
        </p:txBody>
      </p:sp>
    </p:spTree>
    <p:extLst>
      <p:ext uri="{BB962C8B-B14F-4D97-AF65-F5344CB8AC3E}">
        <p14:creationId xmlns="" xmlns:p14="http://schemas.microsoft.com/office/powerpoint/2010/main" val="394437378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2" cstate="print">
            <a:extLst>
              <a:ext uri="{28A0092B-C50C-407E-A947-70E740481C1C}">
                <a14:useLocalDpi xmlns="" xmlns:a14="http://schemas.microsoft.com/office/drawing/2010/main" val="0"/>
              </a:ext>
            </a:extLst>
          </a:blip>
          <a:srcRect l="13538" t="32346" r="13538" b="31563"/>
          <a:stretch/>
        </p:blipFill>
        <p:spPr>
          <a:xfrm>
            <a:off x="628650" y="5628833"/>
            <a:ext cx="3615398" cy="762742"/>
          </a:xfrm>
          <a:prstGeom prst="rect">
            <a:avLst/>
          </a:prstGeom>
        </p:spPr>
      </p:pic>
      <p:sp>
        <p:nvSpPr>
          <p:cNvPr id="2" name="Title 1"/>
          <p:cNvSpPr>
            <a:spLocks noGrp="1"/>
          </p:cNvSpPr>
          <p:nvPr>
            <p:ph type="ctrTitle" hasCustomPrompt="1"/>
          </p:nvPr>
        </p:nvSpPr>
        <p:spPr>
          <a:xfrm>
            <a:off x="685801" y="1362993"/>
            <a:ext cx="4816642" cy="1909595"/>
          </a:xfrm>
          <a:prstGeom prst="rect">
            <a:avLst/>
          </a:prstGeom>
        </p:spPr>
        <p:txBody>
          <a:bodyPr lIns="0" anchor="ctr" anchorCtr="0">
            <a:normAutofit/>
          </a:bodyPr>
          <a:lstStyle>
            <a:lvl1pPr algn="l">
              <a:defRPr sz="5400" b="0">
                <a:solidFill>
                  <a:schemeClr val="bg1"/>
                </a:solidFill>
                <a:latin typeface="Trebuchet MS" panose="020B0603020202020204" pitchFamily="34" charset="0"/>
                <a:cs typeface="Arial" panose="020B0604020202020204" pitchFamily="34" charset="0"/>
              </a:defRPr>
            </a:lvl1pPr>
          </a:lstStyle>
          <a:p>
            <a:r>
              <a:rPr lang="en-US" dirty="0" smtClean="0"/>
              <a:t>Presentation Title Here</a:t>
            </a:r>
            <a:endParaRPr lang="en-US" dirty="0"/>
          </a:p>
        </p:txBody>
      </p:sp>
      <p:sp>
        <p:nvSpPr>
          <p:cNvPr id="3" name="Subtitle 2"/>
          <p:cNvSpPr>
            <a:spLocks noGrp="1"/>
          </p:cNvSpPr>
          <p:nvPr>
            <p:ph type="subTitle" idx="1" hasCustomPrompt="1"/>
          </p:nvPr>
        </p:nvSpPr>
        <p:spPr>
          <a:xfrm>
            <a:off x="685800" y="3441117"/>
            <a:ext cx="6858000" cy="697246"/>
          </a:xfrm>
          <a:prstGeom prst="rect">
            <a:avLst/>
          </a:prstGeom>
        </p:spPr>
        <p:txBody>
          <a:bodyPr lIns="0" anchor="ctr" anchorCtr="0">
            <a:normAutofit/>
          </a:bodyPr>
          <a:lstStyle>
            <a:lvl1pPr marL="0" indent="0" algn="l">
              <a:buNone/>
              <a:defRPr sz="2200" baseline="0">
                <a:solidFill>
                  <a:schemeClr val="bg1"/>
                </a:solidFill>
                <a:latin typeface="Trebuchet MS" panose="020B0603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Date here</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77E883B4-8B5E-44D3-ABDB-C124AEA1A96F}" type="datetime1">
              <a:rPr lang="en-GB" smtClean="0"/>
              <a:pPr/>
              <a:t>09/10/2017</a:t>
            </a:fld>
            <a:endParaRPr lang="en-GB"/>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GB"/>
          </a:p>
        </p:txBody>
      </p:sp>
      <p:cxnSp>
        <p:nvCxnSpPr>
          <p:cNvPr id="10" name="Straight Connector 9"/>
          <p:cNvCxnSpPr/>
          <p:nvPr userDrawn="1"/>
        </p:nvCxnSpPr>
        <p:spPr>
          <a:xfrm>
            <a:off x="685800" y="1315453"/>
            <a:ext cx="84582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56767080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Closing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1362993"/>
            <a:ext cx="6857999" cy="1909595"/>
          </a:xfrm>
          <a:prstGeom prst="rect">
            <a:avLst/>
          </a:prstGeom>
        </p:spPr>
        <p:txBody>
          <a:bodyPr lIns="0" anchor="ctr" anchorCtr="0">
            <a:normAutofit/>
          </a:bodyPr>
          <a:lstStyle>
            <a:lvl1pPr algn="l">
              <a:tabLst>
                <a:tab pos="2328863" algn="l"/>
              </a:tabLst>
              <a:defRPr sz="2800" b="0" baseline="0">
                <a:solidFill>
                  <a:schemeClr val="bg1"/>
                </a:solidFill>
                <a:latin typeface="Trebuchet MS" panose="020B0603020202020204" pitchFamily="34" charset="0"/>
                <a:cs typeface="Arial" panose="020B0604020202020204" pitchFamily="34" charset="0"/>
              </a:defRPr>
            </a:lvl1pPr>
          </a:lstStyle>
          <a:p>
            <a:r>
              <a:rPr lang="en-US" dirty="0" smtClean="0"/>
              <a:t>Presented by:	</a:t>
            </a:r>
            <a:r>
              <a:rPr lang="en-US" dirty="0" err="1" smtClean="0"/>
              <a:t>Lino</a:t>
            </a:r>
            <a:r>
              <a:rPr lang="en-US" dirty="0" smtClean="0"/>
              <a:t> </a:t>
            </a:r>
            <a:r>
              <a:rPr lang="en-US" dirty="0" err="1" smtClean="0"/>
              <a:t>Briguglio</a:t>
            </a:r>
            <a:r>
              <a:rPr lang="en-US" dirty="0" smtClean="0"/>
              <a:t/>
            </a:r>
            <a:br>
              <a:rPr lang="en-US" dirty="0" smtClean="0"/>
            </a:br>
            <a:r>
              <a:rPr lang="en-US" dirty="0" smtClean="0"/>
              <a:t/>
            </a:r>
            <a:br>
              <a:rPr lang="en-US" dirty="0" smtClean="0"/>
            </a:br>
            <a:r>
              <a:rPr lang="en-US" dirty="0" smtClean="0"/>
              <a:t>Email:	lino.briguglio@um.edu.mt</a:t>
            </a:r>
            <a:br>
              <a:rPr lang="en-US" dirty="0" smtClean="0"/>
            </a:br>
            <a:r>
              <a:rPr lang="en-US" dirty="0" smtClean="0"/>
              <a:t>Tel:	+356 99262141</a:t>
            </a:r>
            <a:endParaRPr lang="en-US" dirty="0"/>
          </a:p>
        </p:txBody>
      </p:sp>
      <p:sp>
        <p:nvSpPr>
          <p:cNvPr id="3" name="Subtitle 2"/>
          <p:cNvSpPr>
            <a:spLocks noGrp="1"/>
          </p:cNvSpPr>
          <p:nvPr>
            <p:ph type="subTitle" idx="1" hasCustomPrompt="1"/>
          </p:nvPr>
        </p:nvSpPr>
        <p:spPr>
          <a:xfrm>
            <a:off x="685800" y="3441117"/>
            <a:ext cx="6858000" cy="697246"/>
          </a:xfrm>
          <a:prstGeom prst="rect">
            <a:avLst/>
          </a:prstGeom>
        </p:spPr>
        <p:txBody>
          <a:bodyPr lIns="0" anchor="ctr" anchorCtr="0">
            <a:normAutofit/>
          </a:bodyPr>
          <a:lstStyle>
            <a:lvl1pPr marL="0" indent="0" algn="l">
              <a:buNone/>
              <a:defRPr sz="2200" baseline="0">
                <a:solidFill>
                  <a:schemeClr val="bg1"/>
                </a:solidFill>
                <a:latin typeface="Trebuchet MS" panose="020B0603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26th March 2014</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35B77205-2C0A-4703-AC78-FC2F1A938475}" type="datetime1">
              <a:rPr lang="en-GB" smtClean="0"/>
              <a:pPr/>
              <a:t>09/10/2017</a:t>
            </a:fld>
            <a:endParaRPr lang="en-GB"/>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GB"/>
          </a:p>
        </p:txBody>
      </p:sp>
      <p:cxnSp>
        <p:nvCxnSpPr>
          <p:cNvPr id="10" name="Straight Connector 9"/>
          <p:cNvCxnSpPr/>
          <p:nvPr userDrawn="1"/>
        </p:nvCxnSpPr>
        <p:spPr>
          <a:xfrm>
            <a:off x="685800" y="1315453"/>
            <a:ext cx="84582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pic>
        <p:nvPicPr>
          <p:cNvPr id="13" name="Picture 12"/>
          <p:cNvPicPr>
            <a:picLocks noChangeAspect="1"/>
          </p:cNvPicPr>
          <p:nvPr userDrawn="1"/>
        </p:nvPicPr>
        <p:blipFill rotWithShape="1">
          <a:blip r:embed="rId2" cstate="print">
            <a:extLst>
              <a:ext uri="{28A0092B-C50C-407E-A947-70E740481C1C}">
                <a14:useLocalDpi xmlns="" xmlns:a14="http://schemas.microsoft.com/office/drawing/2010/main" val="0"/>
              </a:ext>
            </a:extLst>
          </a:blip>
          <a:srcRect l="13538" t="32346" r="13538" b="31563"/>
          <a:stretch/>
        </p:blipFill>
        <p:spPr>
          <a:xfrm>
            <a:off x="628650" y="5628833"/>
            <a:ext cx="3615398" cy="762742"/>
          </a:xfrm>
          <a:prstGeom prst="rect">
            <a:avLst/>
          </a:prstGeom>
        </p:spPr>
      </p:pic>
    </p:spTree>
    <p:extLst>
      <p:ext uri="{BB962C8B-B14F-4D97-AF65-F5344CB8AC3E}">
        <p14:creationId xmlns="" xmlns:p14="http://schemas.microsoft.com/office/powerpoint/2010/main" val="134851282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no bulle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8650" y="994611"/>
            <a:ext cx="7886700" cy="792331"/>
          </a:xfrm>
          <a:prstGeom prst="rect">
            <a:avLst/>
          </a:prstGeom>
        </p:spPr>
        <p:txBody>
          <a:bodyPr/>
          <a:lstStyle>
            <a:lvl1pPr>
              <a:defRPr>
                <a:latin typeface="Trebuchet MS" panose="020B0603020202020204" pitchFamily="34" charset="0"/>
              </a:defRPr>
            </a:lvl1pPr>
          </a:lstStyle>
          <a:p>
            <a:r>
              <a:rPr lang="en-US" dirty="0" smtClean="0"/>
              <a:t>Slide Title Here</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E080AF06-FD64-45BE-9C21-5479D1F9FEB0}" type="datetime1">
              <a:rPr lang="en-GB" smtClean="0"/>
              <a:pPr/>
              <a:t>09/10/2017</a:t>
            </a:fld>
            <a:endParaRPr lang="en-GB"/>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GB"/>
          </a:p>
        </p:txBody>
      </p:sp>
    </p:spTree>
    <p:extLst>
      <p:ext uri="{BB962C8B-B14F-4D97-AF65-F5344CB8AC3E}">
        <p14:creationId xmlns="" xmlns:p14="http://schemas.microsoft.com/office/powerpoint/2010/main" val="143286105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994611"/>
            <a:ext cx="7886700" cy="792331"/>
          </a:xfrm>
          <a:prstGeom prst="rect">
            <a:avLst/>
          </a:prstGeom>
        </p:spPr>
        <p:txBody>
          <a:bodyPr/>
          <a:lstStyle>
            <a:lvl1pPr>
              <a:defRPr>
                <a:latin typeface="Trebuchet MS" panose="020B0603020202020204" pitchFamily="34" charset="0"/>
              </a:defRPr>
            </a:lvl1pPr>
          </a:lstStyle>
          <a:p>
            <a:r>
              <a:rPr lang="en-US" dirty="0" smtClean="0"/>
              <a:t>Click to edit Master title style</a:t>
            </a:r>
            <a:endParaRPr lang="en-US" dirty="0"/>
          </a:p>
        </p:txBody>
      </p:sp>
      <p:sp>
        <p:nvSpPr>
          <p:cNvPr id="3" name="Date Placeholder 2"/>
          <p:cNvSpPr>
            <a:spLocks noGrp="1"/>
          </p:cNvSpPr>
          <p:nvPr>
            <p:ph type="dt" sz="half" idx="10"/>
          </p:nvPr>
        </p:nvSpPr>
        <p:spPr>
          <a:xfrm>
            <a:off x="628650" y="6356351"/>
            <a:ext cx="2057400" cy="365125"/>
          </a:xfrm>
          <a:prstGeom prst="rect">
            <a:avLst/>
          </a:prstGeom>
        </p:spPr>
        <p:txBody>
          <a:bodyPr/>
          <a:lstStyle/>
          <a:p>
            <a:fld id="{0019CEAC-BC4F-4758-AE55-8E4173611CCD}" type="datetime1">
              <a:rPr lang="en-GB" smtClean="0"/>
              <a:pPr/>
              <a:t>09/10/2017</a:t>
            </a:fld>
            <a:endParaRPr lang="en-GB"/>
          </a:p>
        </p:txBody>
      </p:sp>
      <p:sp>
        <p:nvSpPr>
          <p:cNvPr id="4" name="Footer Placeholder 3"/>
          <p:cNvSpPr>
            <a:spLocks noGrp="1"/>
          </p:cNvSpPr>
          <p:nvPr>
            <p:ph type="ftr" sz="quarter" idx="11"/>
          </p:nvPr>
        </p:nvSpPr>
        <p:spPr>
          <a:xfrm>
            <a:off x="3028950" y="6356351"/>
            <a:ext cx="3086100" cy="365125"/>
          </a:xfrm>
          <a:prstGeom prst="rect">
            <a:avLst/>
          </a:prstGeom>
        </p:spPr>
        <p:txBody>
          <a:bodyPr/>
          <a:lstStyle/>
          <a:p>
            <a:endParaRPr lang="en-GB"/>
          </a:p>
        </p:txBody>
      </p:sp>
      <p:sp>
        <p:nvSpPr>
          <p:cNvPr id="5" name="Slide Number Placeholder 4"/>
          <p:cNvSpPr>
            <a:spLocks noGrp="1"/>
          </p:cNvSpPr>
          <p:nvPr>
            <p:ph type="sldNum" sz="quarter" idx="12"/>
          </p:nvPr>
        </p:nvSpPr>
        <p:spPr>
          <a:xfrm>
            <a:off x="6457950" y="355934"/>
            <a:ext cx="2057400" cy="365125"/>
          </a:xfrm>
          <a:prstGeom prst="rect">
            <a:avLst/>
          </a:prstGeom>
        </p:spPr>
        <p:txBody>
          <a:bodyPr/>
          <a:lstStyle/>
          <a:p>
            <a:fld id="{ACF34D92-1F3A-472D-85CE-E6DD218884AD}" type="slidenum">
              <a:rPr lang="en-GB" smtClean="0"/>
              <a:pPr/>
              <a:t>‹#›</a:t>
            </a:fld>
            <a:endParaRPr lang="en-GB"/>
          </a:p>
        </p:txBody>
      </p:sp>
    </p:spTree>
    <p:extLst>
      <p:ext uri="{BB962C8B-B14F-4D97-AF65-F5344CB8AC3E}">
        <p14:creationId xmlns="" xmlns:p14="http://schemas.microsoft.com/office/powerpoint/2010/main" val="4035231808"/>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1"/>
            <a:ext cx="2057400" cy="365125"/>
          </a:xfrm>
          <a:prstGeom prst="rect">
            <a:avLst/>
          </a:prstGeom>
        </p:spPr>
        <p:txBody>
          <a:bodyPr/>
          <a:lstStyle/>
          <a:p>
            <a:fld id="{B57714F6-335C-4866-A1CC-01B7046EBC2F}" type="datetime1">
              <a:rPr lang="en-GB" smtClean="0"/>
              <a:pPr/>
              <a:t>09/10/2017</a:t>
            </a:fld>
            <a:endParaRPr lang="en-GB"/>
          </a:p>
        </p:txBody>
      </p:sp>
      <p:sp>
        <p:nvSpPr>
          <p:cNvPr id="3" name="Footer Placeholder 2"/>
          <p:cNvSpPr>
            <a:spLocks noGrp="1"/>
          </p:cNvSpPr>
          <p:nvPr>
            <p:ph type="ftr" sz="quarter" idx="11"/>
          </p:nvPr>
        </p:nvSpPr>
        <p:spPr>
          <a:xfrm>
            <a:off x="3028950" y="6356351"/>
            <a:ext cx="3086100" cy="365125"/>
          </a:xfrm>
          <a:prstGeom prst="rect">
            <a:avLst/>
          </a:prstGeom>
        </p:spPr>
        <p:txBody>
          <a:bodyPr/>
          <a:lstStyle/>
          <a:p>
            <a:endParaRPr lang="en-GB"/>
          </a:p>
        </p:txBody>
      </p:sp>
      <p:sp>
        <p:nvSpPr>
          <p:cNvPr id="4" name="Slide Number Placeholder 3"/>
          <p:cNvSpPr>
            <a:spLocks noGrp="1"/>
          </p:cNvSpPr>
          <p:nvPr>
            <p:ph type="sldNum" sz="quarter" idx="12"/>
          </p:nvPr>
        </p:nvSpPr>
        <p:spPr>
          <a:xfrm>
            <a:off x="6457950" y="355934"/>
            <a:ext cx="2057400" cy="365125"/>
          </a:xfrm>
          <a:prstGeom prst="rect">
            <a:avLst/>
          </a:prstGeom>
        </p:spPr>
        <p:txBody>
          <a:bodyPr/>
          <a:lstStyle/>
          <a:p>
            <a:fld id="{ACF34D92-1F3A-472D-85CE-E6DD218884AD}" type="slidenum">
              <a:rPr lang="en-GB" smtClean="0"/>
              <a:pPr/>
              <a:t>‹#›</a:t>
            </a:fld>
            <a:endParaRPr lang="en-GB"/>
          </a:p>
        </p:txBody>
      </p:sp>
    </p:spTree>
    <p:extLst>
      <p:ext uri="{BB962C8B-B14F-4D97-AF65-F5344CB8AC3E}">
        <p14:creationId xmlns="" xmlns:p14="http://schemas.microsoft.com/office/powerpoint/2010/main" val="255475061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28650" y="994611"/>
            <a:ext cx="7886700" cy="792331"/>
          </a:xfrm>
          <a:prstGeom prst="rect">
            <a:avLst/>
          </a:prstGeom>
        </p:spPr>
        <p:txBody>
          <a:bodyPr/>
          <a:lstStyle>
            <a:lvl1pPr>
              <a:defRPr>
                <a:latin typeface="Trebuchet MS" panose="020B0603020202020204" pitchFamily="34" charset="0"/>
              </a:defRPr>
            </a:lvl1pPr>
          </a:lstStyle>
          <a:p>
            <a:r>
              <a:rPr lang="en-US" dirty="0" smtClean="0"/>
              <a:t>Click to edit Master title style</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B93B41BB-B2FA-46BE-9E12-8909C88C6C28}" type="datetime1">
              <a:rPr lang="en-GB" smtClean="0"/>
              <a:pPr/>
              <a:t>09/10/2017</a:t>
            </a:fld>
            <a:endParaRPr lang="en-GB"/>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457950" y="355934"/>
            <a:ext cx="2057400" cy="365125"/>
          </a:xfrm>
          <a:prstGeom prst="rect">
            <a:avLst/>
          </a:prstGeom>
        </p:spPr>
        <p:txBody>
          <a:bodyPr/>
          <a:lstStyle/>
          <a:p>
            <a:fld id="{ACF34D92-1F3A-472D-85CE-E6DD218884AD}" type="slidenum">
              <a:rPr lang="en-GB" smtClean="0"/>
              <a:pPr/>
              <a:t>‹#›</a:t>
            </a:fld>
            <a:endParaRPr lang="en-GB"/>
          </a:p>
        </p:txBody>
      </p:sp>
    </p:spTree>
    <p:extLst>
      <p:ext uri="{BB962C8B-B14F-4D97-AF65-F5344CB8AC3E}">
        <p14:creationId xmlns="" xmlns:p14="http://schemas.microsoft.com/office/powerpoint/2010/main" val="377348457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8" name="Straight Connector 7"/>
          <p:cNvCxnSpPr/>
          <p:nvPr userDrawn="1"/>
        </p:nvCxnSpPr>
        <p:spPr>
          <a:xfrm>
            <a:off x="0" y="946960"/>
            <a:ext cx="91440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3434448368"/>
      </p:ext>
    </p:extLst>
  </p:cSld>
  <p:clrMap bg1="lt1" tx1="dk1" bg2="lt2" tx2="dk2" accent1="accent1" accent2="accent2" accent3="accent3" accent4="accent4" accent5="accent5" accent6="accent6" hlink="hlink" folHlink="folHlink"/>
  <p:sldLayoutIdLst>
    <p:sldLayoutId id="2147483685" r:id="rId1"/>
    <p:sldLayoutId id="2147483699" r:id="rId2"/>
    <p:sldLayoutId id="2147483696" r:id="rId3"/>
    <p:sldLayoutId id="2147483690" r:id="rId4"/>
    <p:sldLayoutId id="2147483691" r:id="rId5"/>
    <p:sldLayoutId id="2147483694" r:id="rId6"/>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2800" kern="1200">
          <a:solidFill>
            <a:srgbClr val="37377D"/>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
          <a:srgbClr val="37377D"/>
        </a:buClr>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7.xml"/><Relationship Id="rId1" Type="http://schemas.openxmlformats.org/officeDocument/2006/relationships/slideLayout" Target="../slideLayouts/slideLayout3.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8.xml"/><Relationship Id="rId1" Type="http://schemas.openxmlformats.org/officeDocument/2006/relationships/slideLayout" Target="../slideLayouts/slideLayout3.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9.xml"/><Relationship Id="rId1" Type="http://schemas.openxmlformats.org/officeDocument/2006/relationships/slideLayout" Target="../slideLayouts/slideLayout3.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10.xml"/><Relationship Id="rId1" Type="http://schemas.openxmlformats.org/officeDocument/2006/relationships/slideLayout" Target="../slideLayouts/slideLayout3.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11.xml"/><Relationship Id="rId1" Type="http://schemas.openxmlformats.org/officeDocument/2006/relationships/slideLayout" Target="../slideLayouts/slideLayout3.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12.xml"/><Relationship Id="rId1" Type="http://schemas.openxmlformats.org/officeDocument/2006/relationships/slideLayout" Target="../slideLayouts/slideLayout3.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notesSlide" Target="../notesSlides/notesSlide13.xml"/><Relationship Id="rId1" Type="http://schemas.openxmlformats.org/officeDocument/2006/relationships/slideLayout" Target="../slideLayouts/slideLayout3.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14.xml"/><Relationship Id="rId7" Type="http://schemas.microsoft.com/office/2007/relationships/diagramDrawing" Target="../diagrams/drawing14.xml"/><Relationship Id="rId2" Type="http://schemas.openxmlformats.org/officeDocument/2006/relationships/notesSlide" Target="../notesSlides/notesSlide14.xml"/><Relationship Id="rId1" Type="http://schemas.openxmlformats.org/officeDocument/2006/relationships/slideLayout" Target="../slideLayouts/slideLayout3.xml"/><Relationship Id="rId6" Type="http://schemas.openxmlformats.org/officeDocument/2006/relationships/diagramColors" Target="../diagrams/colors14.xml"/><Relationship Id="rId5" Type="http://schemas.openxmlformats.org/officeDocument/2006/relationships/diagramQuickStyle" Target="../diagrams/quickStyle14.xml"/><Relationship Id="rId4" Type="http://schemas.openxmlformats.org/officeDocument/2006/relationships/diagramLayout" Target="../diagrams/layout14.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15.xml"/><Relationship Id="rId7" Type="http://schemas.microsoft.com/office/2007/relationships/diagramDrawing" Target="../diagrams/drawing15.xml"/><Relationship Id="rId2" Type="http://schemas.openxmlformats.org/officeDocument/2006/relationships/notesSlide" Target="../notesSlides/notesSlide15.xml"/><Relationship Id="rId1" Type="http://schemas.openxmlformats.org/officeDocument/2006/relationships/slideLayout" Target="../slideLayouts/slideLayout3.xml"/><Relationship Id="rId6" Type="http://schemas.openxmlformats.org/officeDocument/2006/relationships/diagramColors" Target="../diagrams/colors15.xml"/><Relationship Id="rId5" Type="http://schemas.openxmlformats.org/officeDocument/2006/relationships/diagramQuickStyle" Target="../diagrams/quickStyle15.xml"/><Relationship Id="rId4" Type="http://schemas.openxmlformats.org/officeDocument/2006/relationships/diagramLayout" Target="../diagrams/layout15.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16.xml"/><Relationship Id="rId7" Type="http://schemas.microsoft.com/office/2007/relationships/diagramDrawing" Target="../diagrams/drawing16.xml"/><Relationship Id="rId2" Type="http://schemas.openxmlformats.org/officeDocument/2006/relationships/notesSlide" Target="../notesSlides/notesSlide16.xml"/><Relationship Id="rId1" Type="http://schemas.openxmlformats.org/officeDocument/2006/relationships/slideLayout" Target="../slideLayouts/slideLayout3.xml"/><Relationship Id="rId6" Type="http://schemas.openxmlformats.org/officeDocument/2006/relationships/diagramColors" Target="../diagrams/colors16.xml"/><Relationship Id="rId5" Type="http://schemas.openxmlformats.org/officeDocument/2006/relationships/diagramQuickStyle" Target="../diagrams/quickStyle16.xml"/><Relationship Id="rId4" Type="http://schemas.openxmlformats.org/officeDocument/2006/relationships/diagramLayout" Target="../diagrams/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17.xml"/><Relationship Id="rId7" Type="http://schemas.microsoft.com/office/2007/relationships/diagramDrawing" Target="../diagrams/drawing17.xml"/><Relationship Id="rId2" Type="http://schemas.openxmlformats.org/officeDocument/2006/relationships/notesSlide" Target="../notesSlides/notesSlide17.xml"/><Relationship Id="rId1" Type="http://schemas.openxmlformats.org/officeDocument/2006/relationships/slideLayout" Target="../slideLayouts/slideLayout3.xml"/><Relationship Id="rId6" Type="http://schemas.openxmlformats.org/officeDocument/2006/relationships/diagramColors" Target="../diagrams/colors17.xml"/><Relationship Id="rId5" Type="http://schemas.openxmlformats.org/officeDocument/2006/relationships/diagramQuickStyle" Target="../diagrams/quickStyle17.xml"/><Relationship Id="rId4" Type="http://schemas.openxmlformats.org/officeDocument/2006/relationships/diagramLayout" Target="../diagrams/layout17.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18.xml"/><Relationship Id="rId7" Type="http://schemas.microsoft.com/office/2007/relationships/diagramDrawing" Target="../diagrams/drawing18.xml"/><Relationship Id="rId2" Type="http://schemas.openxmlformats.org/officeDocument/2006/relationships/notesSlide" Target="../notesSlides/notesSlide18.xml"/><Relationship Id="rId1" Type="http://schemas.openxmlformats.org/officeDocument/2006/relationships/slideLayout" Target="../slideLayouts/slideLayout3.xml"/><Relationship Id="rId6" Type="http://schemas.openxmlformats.org/officeDocument/2006/relationships/diagramColors" Target="../diagrams/colors18.xml"/><Relationship Id="rId5" Type="http://schemas.openxmlformats.org/officeDocument/2006/relationships/diagramQuickStyle" Target="../diagrams/quickStyle18.xml"/><Relationship Id="rId4" Type="http://schemas.openxmlformats.org/officeDocument/2006/relationships/diagramLayout" Target="../diagrams/layout18.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19.xml"/><Relationship Id="rId7" Type="http://schemas.microsoft.com/office/2007/relationships/diagramDrawing" Target="../diagrams/drawing19.xml"/><Relationship Id="rId2" Type="http://schemas.openxmlformats.org/officeDocument/2006/relationships/notesSlide" Target="../notesSlides/notesSlide19.xml"/><Relationship Id="rId1" Type="http://schemas.openxmlformats.org/officeDocument/2006/relationships/slideLayout" Target="../slideLayouts/slideLayout3.xml"/><Relationship Id="rId6" Type="http://schemas.openxmlformats.org/officeDocument/2006/relationships/diagramColors" Target="../diagrams/colors19.xml"/><Relationship Id="rId5" Type="http://schemas.openxmlformats.org/officeDocument/2006/relationships/diagramQuickStyle" Target="../diagrams/quickStyle19.xml"/><Relationship Id="rId4" Type="http://schemas.openxmlformats.org/officeDocument/2006/relationships/diagramLayout" Target="../diagrams/layout1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20.xml"/><Relationship Id="rId7" Type="http://schemas.microsoft.com/office/2007/relationships/diagramDrawing" Target="../diagrams/drawing20.xml"/><Relationship Id="rId2" Type="http://schemas.openxmlformats.org/officeDocument/2006/relationships/notesSlide" Target="../notesSlides/notesSlide20.xml"/><Relationship Id="rId1" Type="http://schemas.openxmlformats.org/officeDocument/2006/relationships/slideLayout" Target="../slideLayouts/slideLayout3.xml"/><Relationship Id="rId6" Type="http://schemas.openxmlformats.org/officeDocument/2006/relationships/diagramColors" Target="../diagrams/colors20.xml"/><Relationship Id="rId5" Type="http://schemas.openxmlformats.org/officeDocument/2006/relationships/diagramQuickStyle" Target="../diagrams/quickStyle20.xml"/><Relationship Id="rId4" Type="http://schemas.openxmlformats.org/officeDocument/2006/relationships/diagramLayout" Target="../diagrams/layout20.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21.xml"/><Relationship Id="rId7" Type="http://schemas.microsoft.com/office/2007/relationships/diagramDrawing" Target="../diagrams/drawing21.xml"/><Relationship Id="rId2" Type="http://schemas.openxmlformats.org/officeDocument/2006/relationships/notesSlide" Target="../notesSlides/notesSlide21.xml"/><Relationship Id="rId1" Type="http://schemas.openxmlformats.org/officeDocument/2006/relationships/slideLayout" Target="../slideLayouts/slideLayout3.xml"/><Relationship Id="rId6" Type="http://schemas.openxmlformats.org/officeDocument/2006/relationships/diagramColors" Target="../diagrams/colors21.xml"/><Relationship Id="rId5" Type="http://schemas.openxmlformats.org/officeDocument/2006/relationships/diagramQuickStyle" Target="../diagrams/quickStyle21.xml"/><Relationship Id="rId4" Type="http://schemas.openxmlformats.org/officeDocument/2006/relationships/diagramLayout" Target="../diagrams/layout21.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22.xml"/><Relationship Id="rId7" Type="http://schemas.microsoft.com/office/2007/relationships/diagramDrawing" Target="../diagrams/drawing22.xml"/><Relationship Id="rId2" Type="http://schemas.openxmlformats.org/officeDocument/2006/relationships/notesSlide" Target="../notesSlides/notesSlide22.xml"/><Relationship Id="rId1" Type="http://schemas.openxmlformats.org/officeDocument/2006/relationships/slideLayout" Target="../slideLayouts/slideLayout3.xml"/><Relationship Id="rId6" Type="http://schemas.openxmlformats.org/officeDocument/2006/relationships/diagramColors" Target="../diagrams/colors22.xml"/><Relationship Id="rId5" Type="http://schemas.openxmlformats.org/officeDocument/2006/relationships/diagramQuickStyle" Target="../diagrams/quickStyle22.xml"/><Relationship Id="rId4" Type="http://schemas.openxmlformats.org/officeDocument/2006/relationships/diagramLayout" Target="../diagrams/layout22.xml"/></Relationships>
</file>

<file path=ppt/slides/_rels/slide27.xml.rels><?xml version="1.0" encoding="UTF-8" standalone="yes"?>
<Relationships xmlns="http://schemas.openxmlformats.org/package/2006/relationships"><Relationship Id="rId3" Type="http://schemas.openxmlformats.org/officeDocument/2006/relationships/diagramData" Target="../diagrams/data23.xml"/><Relationship Id="rId7" Type="http://schemas.microsoft.com/office/2007/relationships/diagramDrawing" Target="../diagrams/drawing23.xml"/><Relationship Id="rId2" Type="http://schemas.openxmlformats.org/officeDocument/2006/relationships/notesSlide" Target="../notesSlides/notesSlide23.xml"/><Relationship Id="rId1" Type="http://schemas.openxmlformats.org/officeDocument/2006/relationships/slideLayout" Target="../slideLayouts/slideLayout3.xml"/><Relationship Id="rId6" Type="http://schemas.openxmlformats.org/officeDocument/2006/relationships/diagramColors" Target="../diagrams/colors23.xml"/><Relationship Id="rId5" Type="http://schemas.openxmlformats.org/officeDocument/2006/relationships/diagramQuickStyle" Target="../diagrams/quickStyle23.xml"/><Relationship Id="rId4" Type="http://schemas.openxmlformats.org/officeDocument/2006/relationships/diagramLayout" Target="../diagrams/layout23.xml"/></Relationships>
</file>

<file path=ppt/slides/_rels/slide28.xml.rels><?xml version="1.0" encoding="UTF-8" standalone="yes"?>
<Relationships xmlns="http://schemas.openxmlformats.org/package/2006/relationships"><Relationship Id="rId3" Type="http://schemas.openxmlformats.org/officeDocument/2006/relationships/diagramData" Target="../diagrams/data24.xml"/><Relationship Id="rId7" Type="http://schemas.microsoft.com/office/2007/relationships/diagramDrawing" Target="../diagrams/drawing24.xml"/><Relationship Id="rId2" Type="http://schemas.openxmlformats.org/officeDocument/2006/relationships/notesSlide" Target="../notesSlides/notesSlide24.xml"/><Relationship Id="rId1" Type="http://schemas.openxmlformats.org/officeDocument/2006/relationships/slideLayout" Target="../slideLayouts/slideLayout3.xml"/><Relationship Id="rId6" Type="http://schemas.openxmlformats.org/officeDocument/2006/relationships/diagramColors" Target="../diagrams/colors24.xml"/><Relationship Id="rId5" Type="http://schemas.openxmlformats.org/officeDocument/2006/relationships/diagramQuickStyle" Target="../diagrams/quickStyle24.xml"/><Relationship Id="rId4" Type="http://schemas.openxmlformats.org/officeDocument/2006/relationships/diagramLayout" Target="../diagrams/layout24.xml"/></Relationships>
</file>

<file path=ppt/slides/_rels/slide29.xml.rels><?xml version="1.0" encoding="UTF-8" standalone="yes"?>
<Relationships xmlns="http://schemas.openxmlformats.org/package/2006/relationships"><Relationship Id="rId8" Type="http://schemas.microsoft.com/office/2007/relationships/diagramDrawing" Target="../diagrams/drawing25.xml"/><Relationship Id="rId3" Type="http://schemas.openxmlformats.org/officeDocument/2006/relationships/diagramData" Target="../diagrams/data25.xml"/><Relationship Id="rId7" Type="http://schemas.openxmlformats.org/officeDocument/2006/relationships/chart" Target="../charts/chart1.xml"/><Relationship Id="rId2" Type="http://schemas.openxmlformats.org/officeDocument/2006/relationships/notesSlide" Target="../notesSlides/notesSlide25.xml"/><Relationship Id="rId1" Type="http://schemas.openxmlformats.org/officeDocument/2006/relationships/slideLayout" Target="../slideLayouts/slideLayout3.xml"/><Relationship Id="rId6" Type="http://schemas.openxmlformats.org/officeDocument/2006/relationships/diagramColors" Target="../diagrams/colors25.xml"/><Relationship Id="rId5" Type="http://schemas.openxmlformats.org/officeDocument/2006/relationships/diagramQuickStyle" Target="../diagrams/quickStyle25.xml"/><Relationship Id="rId4" Type="http://schemas.openxmlformats.org/officeDocument/2006/relationships/diagramLayout" Target="../diagrams/layout25.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0.xml.rels><?xml version="1.0" encoding="UTF-8" standalone="yes"?>
<Relationships xmlns="http://schemas.openxmlformats.org/package/2006/relationships"><Relationship Id="rId3" Type="http://schemas.openxmlformats.org/officeDocument/2006/relationships/diagramData" Target="../diagrams/data26.xml"/><Relationship Id="rId7" Type="http://schemas.microsoft.com/office/2007/relationships/diagramDrawing" Target="../diagrams/drawing26.xml"/><Relationship Id="rId2" Type="http://schemas.openxmlformats.org/officeDocument/2006/relationships/notesSlide" Target="../notesSlides/notesSlide26.xml"/><Relationship Id="rId1" Type="http://schemas.openxmlformats.org/officeDocument/2006/relationships/slideLayout" Target="../slideLayouts/slideLayout3.xml"/><Relationship Id="rId6" Type="http://schemas.openxmlformats.org/officeDocument/2006/relationships/diagramColors" Target="../diagrams/colors26.xml"/><Relationship Id="rId5" Type="http://schemas.openxmlformats.org/officeDocument/2006/relationships/diagramQuickStyle" Target="../diagrams/quickStyle26.xml"/><Relationship Id="rId4" Type="http://schemas.openxmlformats.org/officeDocument/2006/relationships/diagramLayout" Target="../diagrams/layout26.xml"/></Relationships>
</file>

<file path=ppt/slides/_rels/slide31.xml.rels><?xml version="1.0" encoding="UTF-8" standalone="yes"?>
<Relationships xmlns="http://schemas.openxmlformats.org/package/2006/relationships"><Relationship Id="rId3" Type="http://schemas.openxmlformats.org/officeDocument/2006/relationships/diagramData" Target="../diagrams/data27.xml"/><Relationship Id="rId7" Type="http://schemas.microsoft.com/office/2007/relationships/diagramDrawing" Target="../diagrams/drawing27.xml"/><Relationship Id="rId2" Type="http://schemas.openxmlformats.org/officeDocument/2006/relationships/notesSlide" Target="../notesSlides/notesSlide27.xml"/><Relationship Id="rId1" Type="http://schemas.openxmlformats.org/officeDocument/2006/relationships/slideLayout" Target="../slideLayouts/slideLayout3.xml"/><Relationship Id="rId6" Type="http://schemas.openxmlformats.org/officeDocument/2006/relationships/diagramColors" Target="../diagrams/colors27.xml"/><Relationship Id="rId5" Type="http://schemas.openxmlformats.org/officeDocument/2006/relationships/diagramQuickStyle" Target="../diagrams/quickStyle27.xml"/><Relationship Id="rId4" Type="http://schemas.openxmlformats.org/officeDocument/2006/relationships/diagramLayout" Target="../diagrams/layout27.xml"/></Relationships>
</file>

<file path=ppt/slides/_rels/slide32.xml.rels><?xml version="1.0" encoding="UTF-8" standalone="yes"?>
<Relationships xmlns="http://schemas.openxmlformats.org/package/2006/relationships"><Relationship Id="rId3" Type="http://schemas.openxmlformats.org/officeDocument/2006/relationships/diagramData" Target="../diagrams/data28.xml"/><Relationship Id="rId7" Type="http://schemas.microsoft.com/office/2007/relationships/diagramDrawing" Target="../diagrams/drawing28.xml"/><Relationship Id="rId2" Type="http://schemas.openxmlformats.org/officeDocument/2006/relationships/notesSlide" Target="../notesSlides/notesSlide28.xml"/><Relationship Id="rId1" Type="http://schemas.openxmlformats.org/officeDocument/2006/relationships/slideLayout" Target="../slideLayouts/slideLayout3.xml"/><Relationship Id="rId6" Type="http://schemas.openxmlformats.org/officeDocument/2006/relationships/diagramColors" Target="../diagrams/colors28.xml"/><Relationship Id="rId5" Type="http://schemas.openxmlformats.org/officeDocument/2006/relationships/diagramQuickStyle" Target="../diagrams/quickStyle28.xml"/><Relationship Id="rId4" Type="http://schemas.openxmlformats.org/officeDocument/2006/relationships/diagramLayout" Target="../diagrams/layout28.xml"/></Relationships>
</file>

<file path=ppt/slides/_rels/slide33.xml.rels><?xml version="1.0" encoding="UTF-8" standalone="yes"?>
<Relationships xmlns="http://schemas.openxmlformats.org/package/2006/relationships"><Relationship Id="rId3" Type="http://schemas.openxmlformats.org/officeDocument/2006/relationships/diagramData" Target="../diagrams/data29.xml"/><Relationship Id="rId7" Type="http://schemas.microsoft.com/office/2007/relationships/diagramDrawing" Target="../diagrams/drawing29.xml"/><Relationship Id="rId2" Type="http://schemas.openxmlformats.org/officeDocument/2006/relationships/notesSlide" Target="../notesSlides/notesSlide29.xml"/><Relationship Id="rId1" Type="http://schemas.openxmlformats.org/officeDocument/2006/relationships/slideLayout" Target="../slideLayouts/slideLayout3.xml"/><Relationship Id="rId6" Type="http://schemas.openxmlformats.org/officeDocument/2006/relationships/diagramColors" Target="../diagrams/colors29.xml"/><Relationship Id="rId5" Type="http://schemas.openxmlformats.org/officeDocument/2006/relationships/diagramQuickStyle" Target="../diagrams/quickStyle29.xml"/><Relationship Id="rId4" Type="http://schemas.openxmlformats.org/officeDocument/2006/relationships/diagramLayout" Target="../diagrams/layout29.xml"/></Relationships>
</file>

<file path=ppt/slides/_rels/slide34.xml.rels><?xml version="1.0" encoding="UTF-8" standalone="yes"?>
<Relationships xmlns="http://schemas.openxmlformats.org/package/2006/relationships"><Relationship Id="rId3" Type="http://schemas.openxmlformats.org/officeDocument/2006/relationships/diagramData" Target="../diagrams/data30.xml"/><Relationship Id="rId7" Type="http://schemas.microsoft.com/office/2007/relationships/diagramDrawing" Target="../diagrams/drawing30.xml"/><Relationship Id="rId2" Type="http://schemas.openxmlformats.org/officeDocument/2006/relationships/notesSlide" Target="../notesSlides/notesSlide30.xml"/><Relationship Id="rId1" Type="http://schemas.openxmlformats.org/officeDocument/2006/relationships/slideLayout" Target="../slideLayouts/slideLayout3.xml"/><Relationship Id="rId6" Type="http://schemas.openxmlformats.org/officeDocument/2006/relationships/diagramColors" Target="../diagrams/colors30.xml"/><Relationship Id="rId5" Type="http://schemas.openxmlformats.org/officeDocument/2006/relationships/diagramQuickStyle" Target="../diagrams/quickStyle30.xml"/><Relationship Id="rId4" Type="http://schemas.openxmlformats.org/officeDocument/2006/relationships/diagramLayout" Target="../diagrams/layout30.xml"/></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3" Type="http://schemas.openxmlformats.org/officeDocument/2006/relationships/diagramData" Target="../diagrams/data31.xml"/><Relationship Id="rId7" Type="http://schemas.microsoft.com/office/2007/relationships/diagramDrawing" Target="../diagrams/drawing31.xml"/><Relationship Id="rId2" Type="http://schemas.openxmlformats.org/officeDocument/2006/relationships/notesSlide" Target="../notesSlides/notesSlide32.xml"/><Relationship Id="rId1" Type="http://schemas.openxmlformats.org/officeDocument/2006/relationships/slideLayout" Target="../slideLayouts/slideLayout3.xml"/><Relationship Id="rId6" Type="http://schemas.openxmlformats.org/officeDocument/2006/relationships/diagramColors" Target="../diagrams/colors31.xml"/><Relationship Id="rId5" Type="http://schemas.openxmlformats.org/officeDocument/2006/relationships/diagramQuickStyle" Target="../diagrams/quickStyle31.xml"/><Relationship Id="rId4" Type="http://schemas.openxmlformats.org/officeDocument/2006/relationships/diagramLayout" Target="../diagrams/layout31.xml"/></Relationships>
</file>

<file path=ppt/slides/_rels/slide38.xml.rels><?xml version="1.0" encoding="UTF-8" standalone="yes"?>
<Relationships xmlns="http://schemas.openxmlformats.org/package/2006/relationships"><Relationship Id="rId3" Type="http://schemas.openxmlformats.org/officeDocument/2006/relationships/diagramData" Target="../diagrams/data32.xml"/><Relationship Id="rId7" Type="http://schemas.microsoft.com/office/2007/relationships/diagramDrawing" Target="../diagrams/drawing32.xml"/><Relationship Id="rId2" Type="http://schemas.openxmlformats.org/officeDocument/2006/relationships/notesSlide" Target="../notesSlides/notesSlide33.xml"/><Relationship Id="rId1" Type="http://schemas.openxmlformats.org/officeDocument/2006/relationships/slideLayout" Target="../slideLayouts/slideLayout3.xml"/><Relationship Id="rId6" Type="http://schemas.openxmlformats.org/officeDocument/2006/relationships/diagramColors" Target="../diagrams/colors32.xml"/><Relationship Id="rId5" Type="http://schemas.openxmlformats.org/officeDocument/2006/relationships/diagramQuickStyle" Target="../diagrams/quickStyle32.xml"/><Relationship Id="rId4" Type="http://schemas.openxmlformats.org/officeDocument/2006/relationships/diagramLayout" Target="../diagrams/layout32.xml"/></Relationships>
</file>

<file path=ppt/slides/_rels/slide39.xml.rels><?xml version="1.0" encoding="UTF-8" standalone="yes"?>
<Relationships xmlns="http://schemas.openxmlformats.org/package/2006/relationships"><Relationship Id="rId3" Type="http://schemas.openxmlformats.org/officeDocument/2006/relationships/diagramData" Target="../diagrams/data33.xml"/><Relationship Id="rId7" Type="http://schemas.microsoft.com/office/2007/relationships/diagramDrawing" Target="../diagrams/drawing33.xml"/><Relationship Id="rId2" Type="http://schemas.openxmlformats.org/officeDocument/2006/relationships/notesSlide" Target="../notesSlides/notesSlide34.xml"/><Relationship Id="rId1" Type="http://schemas.openxmlformats.org/officeDocument/2006/relationships/slideLayout" Target="../slideLayouts/slideLayout3.xml"/><Relationship Id="rId6" Type="http://schemas.openxmlformats.org/officeDocument/2006/relationships/diagramColors" Target="../diagrams/colors33.xml"/><Relationship Id="rId5" Type="http://schemas.openxmlformats.org/officeDocument/2006/relationships/diagramQuickStyle" Target="../diagrams/quickStyle33.xml"/><Relationship Id="rId4" Type="http://schemas.openxmlformats.org/officeDocument/2006/relationships/diagramLayout" Target="../diagrams/layout33.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3" Type="http://schemas.openxmlformats.org/officeDocument/2006/relationships/diagramData" Target="../diagrams/data34.xml"/><Relationship Id="rId7" Type="http://schemas.microsoft.com/office/2007/relationships/diagramDrawing" Target="../diagrams/drawing34.xml"/><Relationship Id="rId2" Type="http://schemas.openxmlformats.org/officeDocument/2006/relationships/notesSlide" Target="../notesSlides/notesSlide35.xml"/><Relationship Id="rId1" Type="http://schemas.openxmlformats.org/officeDocument/2006/relationships/slideLayout" Target="../slideLayouts/slideLayout3.xml"/><Relationship Id="rId6" Type="http://schemas.openxmlformats.org/officeDocument/2006/relationships/diagramColors" Target="../diagrams/colors34.xml"/><Relationship Id="rId5" Type="http://schemas.openxmlformats.org/officeDocument/2006/relationships/diagramQuickStyle" Target="../diagrams/quickStyle34.xml"/><Relationship Id="rId4" Type="http://schemas.openxmlformats.org/officeDocument/2006/relationships/diagramLayout" Target="../diagrams/layout34.xml"/></Relationships>
</file>

<file path=ppt/slides/_rels/slide42.xml.rels><?xml version="1.0" encoding="UTF-8" standalone="yes"?>
<Relationships xmlns="http://schemas.openxmlformats.org/package/2006/relationships"><Relationship Id="rId3" Type="http://schemas.openxmlformats.org/officeDocument/2006/relationships/diagramData" Target="../diagrams/data35.xml"/><Relationship Id="rId7" Type="http://schemas.microsoft.com/office/2007/relationships/diagramDrawing" Target="../diagrams/drawing35.xml"/><Relationship Id="rId2" Type="http://schemas.openxmlformats.org/officeDocument/2006/relationships/notesSlide" Target="../notesSlides/notesSlide36.xml"/><Relationship Id="rId1" Type="http://schemas.openxmlformats.org/officeDocument/2006/relationships/slideLayout" Target="../slideLayouts/slideLayout3.xml"/><Relationship Id="rId6" Type="http://schemas.openxmlformats.org/officeDocument/2006/relationships/diagramColors" Target="../diagrams/colors35.xml"/><Relationship Id="rId5" Type="http://schemas.openxmlformats.org/officeDocument/2006/relationships/diagramQuickStyle" Target="../diagrams/quickStyle35.xml"/><Relationship Id="rId4" Type="http://schemas.openxmlformats.org/officeDocument/2006/relationships/diagramLayout" Target="../diagrams/layout35.xml"/></Relationships>
</file>

<file path=ppt/slides/_rels/slide43.xml.rels><?xml version="1.0" encoding="UTF-8" standalone="yes"?>
<Relationships xmlns="http://schemas.openxmlformats.org/package/2006/relationships"><Relationship Id="rId3" Type="http://schemas.openxmlformats.org/officeDocument/2006/relationships/diagramData" Target="../diagrams/data36.xml"/><Relationship Id="rId7" Type="http://schemas.microsoft.com/office/2007/relationships/diagramDrawing" Target="../diagrams/drawing36.xml"/><Relationship Id="rId2" Type="http://schemas.openxmlformats.org/officeDocument/2006/relationships/notesSlide" Target="../notesSlides/notesSlide37.xml"/><Relationship Id="rId1" Type="http://schemas.openxmlformats.org/officeDocument/2006/relationships/slideLayout" Target="../slideLayouts/slideLayout3.xml"/><Relationship Id="rId6" Type="http://schemas.openxmlformats.org/officeDocument/2006/relationships/diagramColors" Target="../diagrams/colors36.xml"/><Relationship Id="rId5" Type="http://schemas.openxmlformats.org/officeDocument/2006/relationships/diagramQuickStyle" Target="../diagrams/quickStyle36.xml"/><Relationship Id="rId4" Type="http://schemas.openxmlformats.org/officeDocument/2006/relationships/diagramLayout" Target="../diagrams/layout3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3" Type="http://schemas.openxmlformats.org/officeDocument/2006/relationships/diagramData" Target="../diagrams/data37.xml"/><Relationship Id="rId7" Type="http://schemas.microsoft.com/office/2007/relationships/diagramDrawing" Target="../diagrams/drawing37.xml"/><Relationship Id="rId2" Type="http://schemas.openxmlformats.org/officeDocument/2006/relationships/notesSlide" Target="../notesSlides/notesSlide38.xml"/><Relationship Id="rId1" Type="http://schemas.openxmlformats.org/officeDocument/2006/relationships/slideLayout" Target="../slideLayouts/slideLayout3.xml"/><Relationship Id="rId6" Type="http://schemas.openxmlformats.org/officeDocument/2006/relationships/diagramColors" Target="../diagrams/colors37.xml"/><Relationship Id="rId5" Type="http://schemas.openxmlformats.org/officeDocument/2006/relationships/diagramQuickStyle" Target="../diagrams/quickStyle37.xml"/><Relationship Id="rId4" Type="http://schemas.openxmlformats.org/officeDocument/2006/relationships/diagramLayout" Target="../diagrams/layout37.xml"/></Relationships>
</file>

<file path=ppt/slides/_rels/slide46.xml.rels><?xml version="1.0" encoding="UTF-8" standalone="yes"?>
<Relationships xmlns="http://schemas.openxmlformats.org/package/2006/relationships"><Relationship Id="rId3" Type="http://schemas.openxmlformats.org/officeDocument/2006/relationships/diagramData" Target="../diagrams/data38.xml"/><Relationship Id="rId7" Type="http://schemas.microsoft.com/office/2007/relationships/diagramDrawing" Target="../diagrams/drawing38.xml"/><Relationship Id="rId2" Type="http://schemas.openxmlformats.org/officeDocument/2006/relationships/notesSlide" Target="../notesSlides/notesSlide39.xml"/><Relationship Id="rId1" Type="http://schemas.openxmlformats.org/officeDocument/2006/relationships/slideLayout" Target="../slideLayouts/slideLayout3.xml"/><Relationship Id="rId6" Type="http://schemas.openxmlformats.org/officeDocument/2006/relationships/diagramColors" Target="../diagrams/colors38.xml"/><Relationship Id="rId5" Type="http://schemas.openxmlformats.org/officeDocument/2006/relationships/diagramQuickStyle" Target="../diagrams/quickStyle38.xml"/><Relationship Id="rId4" Type="http://schemas.openxmlformats.org/officeDocument/2006/relationships/diagramLayout" Target="../diagrams/layout38.xml"/></Relationships>
</file>

<file path=ppt/slides/_rels/slide47.xml.rels><?xml version="1.0" encoding="UTF-8" standalone="yes"?>
<Relationships xmlns="http://schemas.openxmlformats.org/package/2006/relationships"><Relationship Id="rId3" Type="http://schemas.openxmlformats.org/officeDocument/2006/relationships/diagramData" Target="../diagrams/data39.xml"/><Relationship Id="rId7" Type="http://schemas.microsoft.com/office/2007/relationships/diagramDrawing" Target="../diagrams/drawing39.xml"/><Relationship Id="rId2" Type="http://schemas.openxmlformats.org/officeDocument/2006/relationships/notesSlide" Target="../notesSlides/notesSlide40.xml"/><Relationship Id="rId1" Type="http://schemas.openxmlformats.org/officeDocument/2006/relationships/slideLayout" Target="../slideLayouts/slideLayout3.xml"/><Relationship Id="rId6" Type="http://schemas.openxmlformats.org/officeDocument/2006/relationships/diagramColors" Target="../diagrams/colors39.xml"/><Relationship Id="rId5" Type="http://schemas.openxmlformats.org/officeDocument/2006/relationships/diagramQuickStyle" Target="../diagrams/quickStyle39.xml"/><Relationship Id="rId4" Type="http://schemas.openxmlformats.org/officeDocument/2006/relationships/diagramLayout" Target="../diagrams/layout39.xml"/></Relationships>
</file>

<file path=ppt/slides/_rels/slide48.xml.rels><?xml version="1.0" encoding="UTF-8" standalone="yes"?>
<Relationships xmlns="http://schemas.openxmlformats.org/package/2006/relationships"><Relationship Id="rId8" Type="http://schemas.openxmlformats.org/officeDocument/2006/relationships/hyperlink" Target="http://info.worldbank.org/governance/wgi/index.aspx" TargetMode="External"/><Relationship Id="rId3" Type="http://schemas.openxmlformats.org/officeDocument/2006/relationships/diagramData" Target="../diagrams/data40.xml"/><Relationship Id="rId7" Type="http://schemas.openxmlformats.org/officeDocument/2006/relationships/hyperlink" Target="http://unctadstat.unctad.org/wds/ReportFolders/reportFolders.aspx" TargetMode="External"/><Relationship Id="rId2" Type="http://schemas.openxmlformats.org/officeDocument/2006/relationships/notesSlide" Target="../notesSlides/notesSlide41.xml"/><Relationship Id="rId1" Type="http://schemas.openxmlformats.org/officeDocument/2006/relationships/slideLayout" Target="../slideLayouts/slideLayout3.xml"/><Relationship Id="rId6" Type="http://schemas.openxmlformats.org/officeDocument/2006/relationships/diagramColors" Target="../diagrams/colors40.xml"/><Relationship Id="rId5" Type="http://schemas.openxmlformats.org/officeDocument/2006/relationships/diagramQuickStyle" Target="../diagrams/quickStyle40.xml"/><Relationship Id="rId10" Type="http://schemas.microsoft.com/office/2007/relationships/diagramDrawing" Target="../diagrams/drawing40.xml"/><Relationship Id="rId4" Type="http://schemas.openxmlformats.org/officeDocument/2006/relationships/diagramLayout" Target="../diagrams/layout40.xml"/><Relationship Id="rId9" Type="http://schemas.openxmlformats.org/officeDocument/2006/relationships/hyperlink" Target="http://www.imf.org/external/pubs/ft/weo/2016/01/weodata/index.aspx" TargetMode="Externa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4.xml"/><Relationship Id="rId1" Type="http://schemas.openxmlformats.org/officeDocument/2006/relationships/slideLayout" Target="../slideLayouts/slideLayout3.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6.xml"/><Relationship Id="rId1" Type="http://schemas.openxmlformats.org/officeDocument/2006/relationships/slideLayout" Target="../slideLayouts/slideLayout3.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33718" y="976297"/>
            <a:ext cx="7180729" cy="5651335"/>
          </a:xfrm>
          <a:prstGeom prst="rect">
            <a:avLst/>
          </a:prstGeom>
        </p:spPr>
        <p:txBody>
          <a:bodyPr wrap="square" tIns="3600">
            <a:spAutoFit/>
          </a:bodyPr>
          <a:lstStyle/>
          <a:p>
            <a:endParaRPr lang="mt-MT" sz="4000" b="1" cap="all" dirty="0" smtClean="0">
              <a:solidFill>
                <a:srgbClr val="0000FF"/>
              </a:solidFill>
            </a:endParaRPr>
          </a:p>
          <a:p>
            <a:r>
              <a:rPr lang="en-GB" sz="4000" b="1" cap="all" dirty="0" smtClean="0">
                <a:solidFill>
                  <a:srgbClr val="0000FF"/>
                </a:solidFill>
              </a:rPr>
              <a:t>E</a:t>
            </a:r>
            <a:r>
              <a:rPr lang="mt-MT" sz="4000" b="1" cap="all" dirty="0" smtClean="0">
                <a:solidFill>
                  <a:srgbClr val="0000FF"/>
                </a:solidFill>
              </a:rPr>
              <a:t>CONOMIC OPENNESS AND GDP growth volatility</a:t>
            </a:r>
            <a:endParaRPr lang="en-GB" sz="4000" b="1" cap="all" dirty="0" smtClean="0">
              <a:solidFill>
                <a:srgbClr val="0000FF"/>
              </a:solidFill>
            </a:endParaRPr>
          </a:p>
          <a:p>
            <a:endParaRPr lang="en-GB" sz="3600" b="1" dirty="0" smtClean="0">
              <a:solidFill>
                <a:srgbClr val="37377D"/>
              </a:solidFill>
            </a:endParaRPr>
          </a:p>
          <a:p>
            <a:endParaRPr lang="en-GB" sz="3600" b="1" dirty="0" smtClean="0">
              <a:solidFill>
                <a:srgbClr val="37377D"/>
              </a:solidFill>
            </a:endParaRPr>
          </a:p>
          <a:p>
            <a:r>
              <a:rPr lang="en-GB" sz="3200" b="1" dirty="0" smtClean="0"/>
              <a:t>Lino </a:t>
            </a:r>
            <a:r>
              <a:rPr lang="en-GB" sz="3200" b="1" dirty="0" err="1" smtClean="0"/>
              <a:t>Briguglio</a:t>
            </a:r>
            <a:r>
              <a:rPr lang="mt-MT" sz="3200" b="1" dirty="0" smtClean="0"/>
              <a:t> and Melchior Vella</a:t>
            </a:r>
            <a:endParaRPr lang="en-GB" sz="3200" b="1" dirty="0" smtClean="0"/>
          </a:p>
          <a:p>
            <a:r>
              <a:rPr lang="en-GB" sz="2400" b="1" dirty="0" smtClean="0"/>
              <a:t>University of Malta</a:t>
            </a:r>
            <a:endParaRPr lang="mt-MT" sz="2400" b="1" dirty="0" smtClean="0"/>
          </a:p>
          <a:p>
            <a:endParaRPr lang="mt-MT" sz="2400" b="1" dirty="0" smtClean="0"/>
          </a:p>
          <a:p>
            <a:endParaRPr lang="mt-MT" sz="2400" b="1" dirty="0" smtClean="0"/>
          </a:p>
          <a:p>
            <a:r>
              <a:rPr lang="mt-MT" sz="2400" b="1" smtClean="0"/>
              <a:t>Delivered at the University </a:t>
            </a:r>
            <a:r>
              <a:rPr lang="mt-MT" sz="2400" b="1" dirty="0" smtClean="0"/>
              <a:t>of Mauritius</a:t>
            </a:r>
          </a:p>
          <a:p>
            <a:r>
              <a:rPr lang="mt-MT" sz="2400" b="1" dirty="0" smtClean="0"/>
              <a:t>September 2017</a:t>
            </a:r>
            <a:endParaRPr lang="en-GB" sz="2400" b="1" dirty="0" smtClean="0"/>
          </a:p>
          <a:p>
            <a:endParaRPr lang="en-GB" sz="2000" b="1" dirty="0" smtClean="0">
              <a:solidFill>
                <a:srgbClr val="0070C0"/>
              </a:solidFill>
            </a:endParaRPr>
          </a:p>
        </p:txBody>
      </p:sp>
      <p:sp>
        <p:nvSpPr>
          <p:cNvPr id="2" name="AutoShape 2" descr="Image result for malta"/>
          <p:cNvSpPr>
            <a:spLocks noChangeAspect="1" noChangeArrowheads="1"/>
          </p:cNvSpPr>
          <p:nvPr/>
        </p:nvSpPr>
        <p:spPr bwMode="auto">
          <a:xfrm>
            <a:off x="155575" y="-144463"/>
            <a:ext cx="304800" cy="304801"/>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4" descr="Image result for malta"/>
          <p:cNvSpPr>
            <a:spLocks noChangeAspect="1" noChangeArrowheads="1"/>
          </p:cNvSpPr>
          <p:nvPr/>
        </p:nvSpPr>
        <p:spPr bwMode="auto">
          <a:xfrm>
            <a:off x="307975" y="7937"/>
            <a:ext cx="304800" cy="304801"/>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 xmlns:p14="http://schemas.microsoft.com/office/powerpoint/2010/main" val="31245694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Diagram 13"/>
          <p:cNvGraphicFramePr/>
          <p:nvPr>
            <p:extLst>
              <p:ext uri="{D42A27DB-BD31-4B8C-83A1-F6EECF244321}">
                <p14:modId xmlns="" xmlns:p14="http://schemas.microsoft.com/office/powerpoint/2010/main" val="731970413"/>
              </p:ext>
            </p:extLst>
          </p:nvPr>
        </p:nvGraphicFramePr>
        <p:xfrm>
          <a:off x="576299" y="1775013"/>
          <a:ext cx="7874168" cy="45361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tle 3"/>
          <p:cNvSpPr>
            <a:spLocks noGrp="1"/>
          </p:cNvSpPr>
          <p:nvPr>
            <p:ph type="title"/>
          </p:nvPr>
        </p:nvSpPr>
        <p:spPr>
          <a:xfrm>
            <a:off x="628650" y="1357680"/>
            <a:ext cx="8515350" cy="5204483"/>
          </a:xfrm>
        </p:spPr>
        <p:txBody>
          <a:bodyPr/>
          <a:lstStyle/>
          <a:p>
            <a:pPr>
              <a:lnSpc>
                <a:spcPts val="2500"/>
              </a:lnSpc>
            </a:pPr>
            <a:r>
              <a:rPr lang="en-GB" sz="2400" dirty="0" smtClean="0">
                <a:solidFill>
                  <a:schemeClr val="tx1"/>
                </a:solidFill>
                <a:latin typeface="+mn-lt"/>
              </a:rPr>
              <a:t>Many authors associate openness with volatility, including </a:t>
            </a:r>
            <a:r>
              <a:rPr lang="en-GB" sz="2400" dirty="0" err="1" smtClean="0">
                <a:solidFill>
                  <a:schemeClr val="tx1"/>
                </a:solidFill>
                <a:latin typeface="+mn-lt"/>
              </a:rPr>
              <a:t>Loayza</a:t>
            </a:r>
            <a:r>
              <a:rPr lang="en-GB" sz="2400" dirty="0" smtClean="0">
                <a:solidFill>
                  <a:schemeClr val="tx1"/>
                </a:solidFill>
                <a:latin typeface="+mn-lt"/>
              </a:rPr>
              <a:t> &amp; </a:t>
            </a:r>
            <a:r>
              <a:rPr lang="en-GB" sz="2400" dirty="0" err="1" smtClean="0">
                <a:solidFill>
                  <a:schemeClr val="tx1"/>
                </a:solidFill>
                <a:latin typeface="+mn-lt"/>
              </a:rPr>
              <a:t>Raddatz</a:t>
            </a:r>
            <a:r>
              <a:rPr lang="en-GB" sz="2400" dirty="0" smtClean="0">
                <a:solidFill>
                  <a:schemeClr val="tx1"/>
                </a:solidFill>
                <a:latin typeface="+mn-lt"/>
              </a:rPr>
              <a:t> (2007),</a:t>
            </a:r>
            <a:r>
              <a:rPr lang="en-GB" sz="2400" dirty="0" smtClean="0">
                <a:solidFill>
                  <a:srgbClr val="FF0000"/>
                </a:solidFill>
                <a:latin typeface="+mn-lt"/>
              </a:rPr>
              <a:t> </a:t>
            </a:r>
            <a:r>
              <a:rPr lang="en-GB" sz="2400" dirty="0" err="1" smtClean="0">
                <a:solidFill>
                  <a:schemeClr val="tx1"/>
                </a:solidFill>
                <a:latin typeface="+mn-lt"/>
              </a:rPr>
              <a:t>Karras</a:t>
            </a:r>
            <a:r>
              <a:rPr lang="en-GB" sz="2400" dirty="0" smtClean="0">
                <a:solidFill>
                  <a:schemeClr val="tx1"/>
                </a:solidFill>
                <a:latin typeface="+mn-lt"/>
              </a:rPr>
              <a:t> &amp; Song  (1996), Easterly &amp; al. (2001), Di Giovanni &amp; </a:t>
            </a:r>
            <a:r>
              <a:rPr lang="en-GB" sz="2400" dirty="0" err="1" smtClean="0">
                <a:solidFill>
                  <a:schemeClr val="tx1"/>
                </a:solidFill>
                <a:latin typeface="+mn-lt"/>
              </a:rPr>
              <a:t>Levchenko</a:t>
            </a:r>
            <a:r>
              <a:rPr lang="en-GB" sz="2400" dirty="0" smtClean="0">
                <a:solidFill>
                  <a:schemeClr val="tx1"/>
                </a:solidFill>
                <a:latin typeface="+mn-lt"/>
              </a:rPr>
              <a:t> (2006) and Krishna &amp; </a:t>
            </a:r>
            <a:r>
              <a:rPr lang="en-GB" sz="2400" dirty="0" err="1" smtClean="0">
                <a:solidFill>
                  <a:schemeClr val="tx1"/>
                </a:solidFill>
                <a:latin typeface="+mn-lt"/>
              </a:rPr>
              <a:t>Levchenko</a:t>
            </a:r>
            <a:r>
              <a:rPr lang="en-GB" sz="2400" dirty="0" smtClean="0">
                <a:solidFill>
                  <a:schemeClr val="tx1"/>
                </a:solidFill>
                <a:latin typeface="+mn-lt"/>
              </a:rPr>
              <a:t> (2009). It will be shown later on in this literature review that GDP volatility is thought to likely harm growth.</a:t>
            </a:r>
            <a:r>
              <a:rPr lang="en-GB" sz="2400" dirty="0" smtClean="0">
                <a:solidFill>
                  <a:schemeClr val="tx1"/>
                </a:solidFill>
              </a:rPr>
              <a:t> </a:t>
            </a: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Therefore,  trade openness is often considered as good for GDP growth, but it also generates volatility which is thought to be bad for GDP growth. </a:t>
            </a:r>
            <a:r>
              <a:rPr lang="en-GB" sz="2400" noProof="0" dirty="0" smtClean="0">
                <a:solidFill>
                  <a:schemeClr val="tx1"/>
                </a:solidFill>
                <a:latin typeface="+mn-lt"/>
              </a:rPr>
              <a:t>In the literature, one finds various papers that refer to these two opposing effects of openness. </a:t>
            </a:r>
            <a:r>
              <a:rPr lang="en-GB" sz="2400" dirty="0" smtClean="0">
                <a:solidFill>
                  <a:schemeClr val="tx1"/>
                </a:solidFill>
                <a:latin typeface="+mn-lt"/>
              </a:rPr>
              <a:t>Easterly &amp; </a:t>
            </a:r>
            <a:r>
              <a:rPr lang="en-GB" sz="2400" dirty="0" err="1" smtClean="0">
                <a:solidFill>
                  <a:schemeClr val="tx1"/>
                </a:solidFill>
                <a:latin typeface="+mn-lt"/>
              </a:rPr>
              <a:t>Kraay</a:t>
            </a:r>
            <a:r>
              <a:rPr lang="en-GB" sz="2400" dirty="0" smtClean="0">
                <a:solidFill>
                  <a:schemeClr val="tx1"/>
                </a:solidFill>
                <a:latin typeface="+mn-lt"/>
              </a:rPr>
              <a:t> (2000) refer to these tendencies when discussing s</a:t>
            </a:r>
            <a:r>
              <a:rPr lang="en-GB" sz="2400" noProof="0" dirty="0" smtClean="0">
                <a:solidFill>
                  <a:schemeClr val="tx1"/>
                </a:solidFill>
                <a:latin typeface="+mn-lt"/>
              </a:rPr>
              <a:t>mall economies, which are often highly open to trade. </a:t>
            </a:r>
            <a:r>
              <a:rPr lang="en-GB" sz="2400" dirty="0" smtClean="0">
                <a:solidFill>
                  <a:schemeClr val="tx1"/>
                </a:solidFill>
                <a:latin typeface="+mn-lt"/>
              </a:rPr>
              <a:t> </a:t>
            </a:r>
            <a:r>
              <a:rPr lang="en-GB" sz="2400" noProof="0" dirty="0" smtClean="0">
                <a:solidFill>
                  <a:schemeClr val="tx1"/>
                </a:solidFill>
                <a:latin typeface="+mn-lt"/>
              </a:rPr>
              <a:t>These authors argue that the positive and negative effects  of openness may offset each other in the case of small states. </a:t>
            </a:r>
            <a:r>
              <a:rPr lang="en-GB" sz="2400" noProof="0" dirty="0" smtClean="0">
                <a:solidFill>
                  <a:srgbClr val="FF0000"/>
                </a:solidFill>
                <a:latin typeface="+mn-lt"/>
              </a:rPr>
              <a:t/>
            </a:r>
            <a:br>
              <a:rPr lang="en-GB" sz="2400" noProof="0" dirty="0" smtClean="0">
                <a:solidFill>
                  <a:srgbClr val="FF0000"/>
                </a:solidFill>
                <a:latin typeface="+mn-lt"/>
              </a:rPr>
            </a:br>
            <a:r>
              <a:rPr lang="en-GB" sz="2400" noProof="0" dirty="0" smtClean="0">
                <a:latin typeface="+mn-lt"/>
              </a:rPr>
              <a:t/>
            </a:r>
            <a:br>
              <a:rPr lang="en-GB" sz="2400" noProof="0" dirty="0" smtClean="0">
                <a:latin typeface="+mn-lt"/>
              </a:rPr>
            </a:br>
            <a:r>
              <a:rPr lang="en-GB" sz="2400" noProof="0" dirty="0" smtClean="0">
                <a:solidFill>
                  <a:srgbClr val="FF0000"/>
                </a:solidFill>
                <a:latin typeface="+mn-lt"/>
              </a:rPr>
              <a:t> </a:t>
            </a:r>
            <a:r>
              <a:rPr lang="en-GB" sz="2400" noProof="0" dirty="0" smtClean="0">
                <a:solidFill>
                  <a:schemeClr val="tx1"/>
                </a:solidFill>
                <a:latin typeface="+mn-lt"/>
              </a:rPr>
              <a:t/>
            </a:r>
            <a:br>
              <a:rPr lang="en-GB" sz="2400" noProof="0" dirty="0" smtClean="0">
                <a:solidFill>
                  <a:schemeClr val="tx1"/>
                </a:solidFill>
                <a:latin typeface="+mn-lt"/>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endParaRPr lang="en-GB" sz="2400" noProof="0" dirty="0" smtClean="0">
              <a:solidFill>
                <a:schemeClr val="tx1"/>
              </a:solidFill>
              <a:latin typeface="+mn-lt"/>
              <a:ea typeface="Tahoma" pitchFamily="34" charset="0"/>
              <a:cs typeface="Tahoma" pitchFamily="34" charset="0"/>
            </a:endParaRPr>
          </a:p>
        </p:txBody>
      </p:sp>
      <p:sp>
        <p:nvSpPr>
          <p:cNvPr id="5" name="TextBox 4"/>
          <p:cNvSpPr txBox="1"/>
          <p:nvPr/>
        </p:nvSpPr>
        <p:spPr>
          <a:xfrm>
            <a:off x="726141" y="403412"/>
            <a:ext cx="7355541" cy="584775"/>
          </a:xfrm>
          <a:prstGeom prst="rect">
            <a:avLst/>
          </a:prstGeom>
          <a:noFill/>
        </p:spPr>
        <p:txBody>
          <a:bodyPr wrap="square" rtlCol="0">
            <a:spAutoFit/>
          </a:bodyPr>
          <a:lstStyle/>
          <a:p>
            <a:r>
              <a:rPr lang="mt-MT" sz="3200" b="1" dirty="0" smtClean="0">
                <a:solidFill>
                  <a:srgbClr val="0070C0"/>
                </a:solidFill>
              </a:rPr>
              <a:t>Two opposing effects...2</a:t>
            </a:r>
            <a:endParaRPr lang="en-US" sz="3200" b="1" dirty="0">
              <a:solidFill>
                <a:srgbClr val="0070C0"/>
              </a:solidFill>
            </a:endParaRPr>
          </a:p>
        </p:txBody>
      </p:sp>
      <p:sp>
        <p:nvSpPr>
          <p:cNvPr id="6" name="TextBox 5"/>
          <p:cNvSpPr txBox="1"/>
          <p:nvPr/>
        </p:nvSpPr>
        <p:spPr>
          <a:xfrm>
            <a:off x="0" y="6589059"/>
            <a:ext cx="9144000" cy="313350"/>
          </a:xfrm>
          <a:prstGeom prst="rect">
            <a:avLst/>
          </a:prstGeom>
          <a:solidFill>
            <a:srgbClr val="3366FF"/>
          </a:solidFill>
        </p:spPr>
        <p:txBody>
          <a:bodyPr wrap="square" tIns="0" bIns="36000" rtlCol="0">
            <a:spAutoFit/>
          </a:bodyPr>
          <a:lstStyle/>
          <a:p>
            <a:pPr algn="ctr"/>
            <a:r>
              <a:rPr lang="en-US" b="1" dirty="0" smtClean="0">
                <a:solidFill>
                  <a:schemeClr val="bg1"/>
                </a:solidFill>
              </a:rPr>
              <a:t>2. Literature review</a:t>
            </a:r>
            <a:endParaRPr lang="en-US" b="1" dirty="0">
              <a:solidFill>
                <a:schemeClr val="bg1"/>
              </a:solidFill>
            </a:endParaRPr>
          </a:p>
        </p:txBody>
      </p:sp>
    </p:spTree>
    <p:extLst>
      <p:ext uri="{BB962C8B-B14F-4D97-AF65-F5344CB8AC3E}">
        <p14:creationId xmlns="" xmlns:p14="http://schemas.microsoft.com/office/powerpoint/2010/main" val="41237173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Diagram 13"/>
          <p:cNvGraphicFramePr/>
          <p:nvPr>
            <p:extLst>
              <p:ext uri="{D42A27DB-BD31-4B8C-83A1-F6EECF244321}">
                <p14:modId xmlns="" xmlns:p14="http://schemas.microsoft.com/office/powerpoint/2010/main" val="731970413"/>
              </p:ext>
            </p:extLst>
          </p:nvPr>
        </p:nvGraphicFramePr>
        <p:xfrm>
          <a:off x="576299" y="1775013"/>
          <a:ext cx="7874168" cy="45361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tle 3"/>
          <p:cNvSpPr>
            <a:spLocks noGrp="1"/>
          </p:cNvSpPr>
          <p:nvPr>
            <p:ph type="title"/>
          </p:nvPr>
        </p:nvSpPr>
        <p:spPr>
          <a:xfrm>
            <a:off x="628650" y="1357680"/>
            <a:ext cx="8515350" cy="5204483"/>
          </a:xfrm>
        </p:spPr>
        <p:txBody>
          <a:bodyPr/>
          <a:lstStyle/>
          <a:p>
            <a:pPr>
              <a:lnSpc>
                <a:spcPts val="2500"/>
              </a:lnSpc>
            </a:pPr>
            <a:r>
              <a:rPr lang="en-GB" sz="2400" noProof="0" dirty="0" smtClean="0">
                <a:solidFill>
                  <a:schemeClr val="tx1"/>
                </a:solidFill>
                <a:latin typeface="+mn-lt"/>
              </a:rPr>
              <a:t>Some authors consider that export concentration exacerbates the effect on trade openness on volatility. Jensen (2004) argues that this effect is increased if exports are concentrated in commodities, including oil, that are characterized by high price volatility. </a:t>
            </a:r>
            <a:br>
              <a:rPr lang="en-GB" sz="2400" noProof="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This view is echoed by Haddad et al. (2010) who argue that export diversification (the obverse of concentration), both across products and markets, reduces growth volatility. The authors first discussed the mechanisms by which trade openness affects growth volatility, with one of the variables considered being export diversification indicators. They found evidence that export diversification reduces the effect of trade openness on growth volatility.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Diversification and volatility is also discussed in </a:t>
            </a:r>
            <a:br>
              <a:rPr lang="en-GB" sz="2400" dirty="0" smtClean="0">
                <a:solidFill>
                  <a:schemeClr val="tx1"/>
                </a:solidFill>
                <a:latin typeface="+mn-lt"/>
              </a:rPr>
            </a:br>
            <a:r>
              <a:rPr lang="en-GB" sz="2400" noProof="0" dirty="0" smtClean="0">
                <a:latin typeface="+mn-lt"/>
              </a:rPr>
              <a:t/>
            </a:r>
            <a:br>
              <a:rPr lang="en-GB" sz="2400" noProof="0" dirty="0" smtClean="0">
                <a:latin typeface="+mn-lt"/>
              </a:rPr>
            </a:br>
            <a:r>
              <a:rPr lang="en-GB" sz="2400" noProof="0" dirty="0" smtClean="0">
                <a:latin typeface="+mn-lt"/>
              </a:rPr>
              <a:t/>
            </a:r>
            <a:br>
              <a:rPr lang="en-GB" sz="2400" noProof="0" dirty="0" smtClean="0">
                <a:latin typeface="+mn-lt"/>
              </a:rPr>
            </a:br>
            <a:r>
              <a:rPr lang="en-GB" sz="2400" noProof="0" dirty="0" smtClean="0">
                <a:solidFill>
                  <a:schemeClr val="tx1"/>
                </a:solidFill>
                <a:latin typeface="+mn-lt"/>
              </a:rPr>
              <a:t/>
            </a:r>
            <a:br>
              <a:rPr lang="en-GB" sz="2400" noProof="0" dirty="0" smtClean="0">
                <a:solidFill>
                  <a:schemeClr val="tx1"/>
                </a:solidFill>
                <a:latin typeface="+mn-lt"/>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endParaRPr lang="en-GB" sz="2400" noProof="0" dirty="0" smtClean="0">
              <a:solidFill>
                <a:schemeClr val="tx1"/>
              </a:solidFill>
              <a:latin typeface="+mn-lt"/>
              <a:ea typeface="Tahoma" pitchFamily="34" charset="0"/>
              <a:cs typeface="Tahoma" pitchFamily="34" charset="0"/>
            </a:endParaRPr>
          </a:p>
        </p:txBody>
      </p:sp>
      <p:sp>
        <p:nvSpPr>
          <p:cNvPr id="7" name="TextBox 6"/>
          <p:cNvSpPr txBox="1"/>
          <p:nvPr/>
        </p:nvSpPr>
        <p:spPr>
          <a:xfrm>
            <a:off x="726141" y="403412"/>
            <a:ext cx="7355541" cy="584775"/>
          </a:xfrm>
          <a:prstGeom prst="rect">
            <a:avLst/>
          </a:prstGeom>
          <a:noFill/>
        </p:spPr>
        <p:txBody>
          <a:bodyPr wrap="square" rtlCol="0">
            <a:spAutoFit/>
          </a:bodyPr>
          <a:lstStyle/>
          <a:p>
            <a:r>
              <a:rPr lang="mt-MT" sz="3200" b="1" dirty="0" smtClean="0">
                <a:solidFill>
                  <a:srgbClr val="0070C0"/>
                </a:solidFill>
              </a:rPr>
              <a:t>Openness leads to volatility ...2</a:t>
            </a:r>
            <a:endParaRPr lang="en-US" sz="3200" b="1" dirty="0">
              <a:solidFill>
                <a:srgbClr val="0070C0"/>
              </a:solidFill>
            </a:endParaRPr>
          </a:p>
        </p:txBody>
      </p:sp>
      <p:sp>
        <p:nvSpPr>
          <p:cNvPr id="5" name="TextBox 4"/>
          <p:cNvSpPr txBox="1"/>
          <p:nvPr/>
        </p:nvSpPr>
        <p:spPr>
          <a:xfrm>
            <a:off x="0" y="6589059"/>
            <a:ext cx="9144000" cy="313350"/>
          </a:xfrm>
          <a:prstGeom prst="rect">
            <a:avLst/>
          </a:prstGeom>
          <a:solidFill>
            <a:srgbClr val="3366FF"/>
          </a:solidFill>
        </p:spPr>
        <p:txBody>
          <a:bodyPr wrap="square" tIns="0" bIns="36000" rtlCol="0">
            <a:spAutoFit/>
          </a:bodyPr>
          <a:lstStyle/>
          <a:p>
            <a:pPr algn="ctr"/>
            <a:r>
              <a:rPr lang="en-US" b="1" dirty="0" smtClean="0">
                <a:solidFill>
                  <a:schemeClr val="bg1"/>
                </a:solidFill>
              </a:rPr>
              <a:t>2. Literature review</a:t>
            </a:r>
            <a:endParaRPr lang="en-US" b="1" dirty="0">
              <a:solidFill>
                <a:schemeClr val="bg1"/>
              </a:solidFill>
            </a:endParaRPr>
          </a:p>
        </p:txBody>
      </p:sp>
    </p:spTree>
    <p:extLst>
      <p:ext uri="{BB962C8B-B14F-4D97-AF65-F5344CB8AC3E}">
        <p14:creationId xmlns="" xmlns:p14="http://schemas.microsoft.com/office/powerpoint/2010/main" val="4123717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Diagram 13"/>
          <p:cNvGraphicFramePr/>
          <p:nvPr>
            <p:extLst>
              <p:ext uri="{D42A27DB-BD31-4B8C-83A1-F6EECF244321}">
                <p14:modId xmlns="" xmlns:p14="http://schemas.microsoft.com/office/powerpoint/2010/main" val="731970413"/>
              </p:ext>
            </p:extLst>
          </p:nvPr>
        </p:nvGraphicFramePr>
        <p:xfrm>
          <a:off x="576299" y="1775013"/>
          <a:ext cx="7874168" cy="45361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tle 3"/>
          <p:cNvSpPr>
            <a:spLocks noGrp="1"/>
          </p:cNvSpPr>
          <p:nvPr>
            <p:ph type="title"/>
          </p:nvPr>
        </p:nvSpPr>
        <p:spPr>
          <a:xfrm>
            <a:off x="628650" y="1357680"/>
            <a:ext cx="8515350" cy="5204483"/>
          </a:xfrm>
        </p:spPr>
        <p:txBody>
          <a:bodyPr/>
          <a:lstStyle/>
          <a:p>
            <a:pPr>
              <a:lnSpc>
                <a:spcPts val="2500"/>
              </a:lnSpc>
            </a:pPr>
            <a:r>
              <a:rPr lang="en-GB" sz="2400" dirty="0" smtClean="0">
                <a:solidFill>
                  <a:schemeClr val="tx1"/>
                </a:solidFill>
                <a:latin typeface="+mn-lt"/>
              </a:rPr>
              <a:t>Various authors, while admitting that trade openness leads to GDP growth volatility, also acknowledge the importance of domestic in attenuating or exacerbating volatility, including governance, institutional frameworks and domestic economic policy.  For example, Easterly et al. (2001) contend that output volatility, while being affected by external shocks, is also influenced by the manner in which the economy reacts to such shocks.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noProof="0" dirty="0" err="1" smtClean="0">
                <a:solidFill>
                  <a:schemeClr val="tx1"/>
                </a:solidFill>
                <a:latin typeface="+mn-lt"/>
              </a:rPr>
              <a:t>Acemoglu</a:t>
            </a:r>
            <a:r>
              <a:rPr lang="en-GB" sz="2400" noProof="0" dirty="0" smtClean="0">
                <a:solidFill>
                  <a:schemeClr val="tx1"/>
                </a:solidFill>
                <a:latin typeface="+mn-lt"/>
              </a:rPr>
              <a:t> et al. (2003), </a:t>
            </a:r>
            <a:r>
              <a:rPr lang="en-GB" sz="2400" noProof="0" dirty="0" err="1" smtClean="0">
                <a:solidFill>
                  <a:schemeClr val="tx1"/>
                </a:solidFill>
                <a:latin typeface="+mn-lt"/>
              </a:rPr>
              <a:t>Fatás</a:t>
            </a:r>
            <a:r>
              <a:rPr lang="en-GB" sz="2400" noProof="0" dirty="0" smtClean="0">
                <a:solidFill>
                  <a:schemeClr val="tx1"/>
                </a:solidFill>
                <a:latin typeface="+mn-lt"/>
              </a:rPr>
              <a:t> &amp; </a:t>
            </a:r>
            <a:r>
              <a:rPr lang="en-GB" sz="2400" noProof="0" dirty="0" err="1" smtClean="0">
                <a:solidFill>
                  <a:schemeClr val="tx1"/>
                </a:solidFill>
                <a:latin typeface="+mn-lt"/>
              </a:rPr>
              <a:t>Mihov</a:t>
            </a:r>
            <a:r>
              <a:rPr lang="en-GB" sz="2400" noProof="0" dirty="0" smtClean="0">
                <a:solidFill>
                  <a:schemeClr val="tx1"/>
                </a:solidFill>
                <a:latin typeface="+mn-lt"/>
              </a:rPr>
              <a:t> (2013), Gavin &amp; </a:t>
            </a:r>
            <a:r>
              <a:rPr lang="en-GB" sz="2400" noProof="0" dirty="0" err="1" smtClean="0">
                <a:solidFill>
                  <a:schemeClr val="tx1"/>
                </a:solidFill>
                <a:latin typeface="+mn-lt"/>
              </a:rPr>
              <a:t>Hausmann</a:t>
            </a:r>
            <a:r>
              <a:rPr lang="en-GB" sz="2400" noProof="0" dirty="0" smtClean="0">
                <a:solidFill>
                  <a:schemeClr val="tx1"/>
                </a:solidFill>
                <a:latin typeface="+mn-lt"/>
              </a:rPr>
              <a:t> (1996),  and </a:t>
            </a:r>
            <a:r>
              <a:rPr lang="en-GB" sz="2400" dirty="0" err="1" smtClean="0">
                <a:solidFill>
                  <a:schemeClr val="tx1"/>
                </a:solidFill>
                <a:latin typeface="+mn-lt"/>
              </a:rPr>
              <a:t>Malik</a:t>
            </a:r>
            <a:r>
              <a:rPr lang="en-GB" sz="2400" dirty="0" smtClean="0">
                <a:solidFill>
                  <a:schemeClr val="tx1"/>
                </a:solidFill>
                <a:latin typeface="+mn-lt"/>
              </a:rPr>
              <a:t> &amp; Temple (2009)</a:t>
            </a:r>
            <a:r>
              <a:rPr lang="en-GB" sz="2400" noProof="0" dirty="0" smtClean="0">
                <a:solidFill>
                  <a:schemeClr val="tx1"/>
                </a:solidFill>
                <a:latin typeface="+mn-lt"/>
              </a:rPr>
              <a:t> refer to the effect </a:t>
            </a:r>
            <a:r>
              <a:rPr lang="en-GB" sz="2400" dirty="0" smtClean="0">
                <a:solidFill>
                  <a:schemeClr val="tx1"/>
                </a:solidFill>
                <a:latin typeface="+mn-lt"/>
              </a:rPr>
              <a:t>of the domestic </a:t>
            </a:r>
            <a:r>
              <a:rPr lang="en-GB" sz="2400" noProof="0" dirty="0" smtClean="0">
                <a:solidFill>
                  <a:schemeClr val="tx1"/>
                </a:solidFill>
                <a:latin typeface="+mn-lt"/>
              </a:rPr>
              <a:t>institutional quality on volatility, including  the possibility that </a:t>
            </a:r>
            <a:r>
              <a:rPr lang="en-GB" sz="2400" dirty="0" smtClean="0">
                <a:solidFill>
                  <a:schemeClr val="tx1"/>
                </a:solidFill>
                <a:latin typeface="+mn-lt"/>
              </a:rPr>
              <a:t>openness leads to a higher risk of policy mismanagement if political institutions are weak, which, according to</a:t>
            </a:r>
            <a:r>
              <a:rPr lang="en-GB" sz="2400" noProof="0" dirty="0" smtClean="0">
                <a:solidFill>
                  <a:schemeClr val="tx1"/>
                </a:solidFill>
                <a:latin typeface="+mn-lt"/>
              </a:rPr>
              <a:t>  (Ahmed 2003) could intensify the negative effects of external shocks.  On this matter see also </a:t>
            </a:r>
            <a:r>
              <a:rPr lang="en-GB" sz="2400" dirty="0" smtClean="0">
                <a:solidFill>
                  <a:schemeClr val="tx1"/>
                </a:solidFill>
                <a:latin typeface="+mn-lt"/>
              </a:rPr>
              <a:t>Chang et al. (2009).</a:t>
            </a:r>
            <a:r>
              <a:rPr lang="en-GB" sz="2400" noProof="0" dirty="0" smtClean="0">
                <a:solidFill>
                  <a:schemeClr val="tx1"/>
                </a:solidFill>
                <a:latin typeface="+mn-lt"/>
              </a:rPr>
              <a:t/>
            </a:r>
            <a:br>
              <a:rPr lang="en-GB" sz="2400" noProof="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b="1" noProof="0" dirty="0" smtClean="0">
                <a:solidFill>
                  <a:srgbClr val="FF0000"/>
                </a:solidFill>
                <a:latin typeface="+mn-lt"/>
              </a:rPr>
              <a:t/>
            </a:r>
            <a:br>
              <a:rPr lang="en-GB" sz="2400" b="1" noProof="0" dirty="0" smtClean="0">
                <a:solidFill>
                  <a:srgbClr val="FF0000"/>
                </a:solidFill>
                <a:latin typeface="+mn-lt"/>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endParaRPr lang="en-GB" sz="2400" noProof="0" dirty="0" smtClean="0">
              <a:solidFill>
                <a:schemeClr val="tx1"/>
              </a:solidFill>
              <a:latin typeface="+mn-lt"/>
              <a:ea typeface="Tahoma" pitchFamily="34" charset="0"/>
              <a:cs typeface="Tahoma" pitchFamily="34" charset="0"/>
            </a:endParaRPr>
          </a:p>
        </p:txBody>
      </p:sp>
      <p:sp>
        <p:nvSpPr>
          <p:cNvPr id="6" name="TextBox 5"/>
          <p:cNvSpPr txBox="1"/>
          <p:nvPr/>
        </p:nvSpPr>
        <p:spPr>
          <a:xfrm>
            <a:off x="726141" y="403412"/>
            <a:ext cx="7355541" cy="584775"/>
          </a:xfrm>
          <a:prstGeom prst="rect">
            <a:avLst/>
          </a:prstGeom>
          <a:noFill/>
        </p:spPr>
        <p:txBody>
          <a:bodyPr wrap="square" rtlCol="0">
            <a:spAutoFit/>
          </a:bodyPr>
          <a:lstStyle/>
          <a:p>
            <a:r>
              <a:rPr lang="mt-MT" sz="3200" b="1" dirty="0" smtClean="0">
                <a:solidFill>
                  <a:srgbClr val="0070C0"/>
                </a:solidFill>
              </a:rPr>
              <a:t>Openness leads to volatility ...3</a:t>
            </a:r>
            <a:endParaRPr lang="en-US" sz="3200" b="1" dirty="0">
              <a:solidFill>
                <a:srgbClr val="0070C0"/>
              </a:solidFill>
            </a:endParaRPr>
          </a:p>
        </p:txBody>
      </p:sp>
      <p:sp>
        <p:nvSpPr>
          <p:cNvPr id="5" name="TextBox 4"/>
          <p:cNvSpPr txBox="1"/>
          <p:nvPr/>
        </p:nvSpPr>
        <p:spPr>
          <a:xfrm>
            <a:off x="0" y="6589059"/>
            <a:ext cx="9144000" cy="313350"/>
          </a:xfrm>
          <a:prstGeom prst="rect">
            <a:avLst/>
          </a:prstGeom>
          <a:solidFill>
            <a:srgbClr val="3366FF"/>
          </a:solidFill>
        </p:spPr>
        <p:txBody>
          <a:bodyPr wrap="square" tIns="0" bIns="36000" rtlCol="0">
            <a:spAutoFit/>
          </a:bodyPr>
          <a:lstStyle/>
          <a:p>
            <a:pPr algn="ctr"/>
            <a:r>
              <a:rPr lang="en-US" b="1" dirty="0" smtClean="0">
                <a:solidFill>
                  <a:schemeClr val="bg1"/>
                </a:solidFill>
              </a:rPr>
              <a:t>2. Literature review</a:t>
            </a:r>
            <a:endParaRPr lang="en-US" b="1" dirty="0">
              <a:solidFill>
                <a:schemeClr val="bg1"/>
              </a:solidFill>
            </a:endParaRPr>
          </a:p>
        </p:txBody>
      </p:sp>
    </p:spTree>
    <p:extLst>
      <p:ext uri="{BB962C8B-B14F-4D97-AF65-F5344CB8AC3E}">
        <p14:creationId xmlns="" xmlns:p14="http://schemas.microsoft.com/office/powerpoint/2010/main" val="41237173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Diagram 13"/>
          <p:cNvGraphicFramePr/>
          <p:nvPr>
            <p:extLst>
              <p:ext uri="{D42A27DB-BD31-4B8C-83A1-F6EECF244321}">
                <p14:modId xmlns="" xmlns:p14="http://schemas.microsoft.com/office/powerpoint/2010/main" val="731970413"/>
              </p:ext>
            </p:extLst>
          </p:nvPr>
        </p:nvGraphicFramePr>
        <p:xfrm>
          <a:off x="576299" y="1775013"/>
          <a:ext cx="7874168" cy="45361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tle 3"/>
          <p:cNvSpPr>
            <a:spLocks noGrp="1"/>
          </p:cNvSpPr>
          <p:nvPr>
            <p:ph type="title"/>
          </p:nvPr>
        </p:nvSpPr>
        <p:spPr>
          <a:xfrm>
            <a:off x="628650" y="1357680"/>
            <a:ext cx="8515350" cy="5204483"/>
          </a:xfrm>
        </p:spPr>
        <p:txBody>
          <a:bodyPr/>
          <a:lstStyle/>
          <a:p>
            <a:r>
              <a:rPr lang="en-GB" sz="2400" noProof="0" dirty="0" smtClean="0">
                <a:solidFill>
                  <a:schemeClr val="tx1"/>
                </a:solidFill>
                <a:latin typeface="+mn-lt"/>
              </a:rPr>
              <a:t>Some studies argue that the extent of volatility caused by trade openness depends on the stage of development. </a:t>
            </a:r>
            <a:r>
              <a:rPr lang="en-GB" sz="2400" noProof="0" dirty="0" err="1" smtClean="0">
                <a:solidFill>
                  <a:schemeClr val="tx1"/>
                </a:solidFill>
                <a:latin typeface="+mn-lt"/>
              </a:rPr>
              <a:t>Abubaker</a:t>
            </a:r>
            <a:r>
              <a:rPr lang="en-GB" sz="2400" noProof="0" dirty="0" smtClean="0">
                <a:solidFill>
                  <a:schemeClr val="tx1"/>
                </a:solidFill>
                <a:latin typeface="+mn-lt"/>
              </a:rPr>
              <a:t> (2015) found that trade openness increases output volatility, but countries with a higher level of development are affected to a lower extent in this regard. </a:t>
            </a:r>
            <a:r>
              <a:rPr lang="en-GB" sz="2400" dirty="0" smtClean="0">
                <a:solidFill>
                  <a:schemeClr val="tx1"/>
                </a:solidFill>
                <a:latin typeface="+mn-lt"/>
              </a:rPr>
              <a:t>In the same vein, Jensen (2004) contends that GDP per capita has a significantly effect on income volatility. This may explain why particularly poor economies, like Least Developed Countries (</a:t>
            </a:r>
            <a:r>
              <a:rPr lang="en-GB" sz="2400" dirty="0" err="1" smtClean="0">
                <a:solidFill>
                  <a:schemeClr val="tx1"/>
                </a:solidFill>
                <a:latin typeface="+mn-lt"/>
              </a:rPr>
              <a:t>LDCs</a:t>
            </a:r>
            <a:r>
              <a:rPr lang="en-GB" sz="2400" dirty="0" smtClean="0">
                <a:solidFill>
                  <a:schemeClr val="tx1"/>
                </a:solidFill>
                <a:latin typeface="+mn-lt"/>
              </a:rPr>
              <a:t>), are also characterized by high income volatility, even though they do not tend to be characterized by particularly high levels of openness.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According to some authors, volatility in particularly intense when exports consist mainly or to a high degree of commodities (</a:t>
            </a:r>
            <a:r>
              <a:rPr lang="en-GB" sz="2400" dirty="0" err="1" smtClean="0">
                <a:solidFill>
                  <a:schemeClr val="tx1"/>
                </a:solidFill>
                <a:latin typeface="+mn-lt"/>
              </a:rPr>
              <a:t>Koren</a:t>
            </a:r>
            <a:r>
              <a:rPr lang="en-GB" sz="2400" dirty="0" smtClean="0">
                <a:solidFill>
                  <a:schemeClr val="tx1"/>
                </a:solidFill>
                <a:latin typeface="+mn-lt"/>
              </a:rPr>
              <a:t> &amp;</a:t>
            </a:r>
            <a:r>
              <a:rPr lang="en-GB" sz="2400" dirty="0" err="1" smtClean="0">
                <a:solidFill>
                  <a:schemeClr val="tx1"/>
                </a:solidFill>
                <a:latin typeface="+mn-lt"/>
              </a:rPr>
              <a:t>Tenreyro</a:t>
            </a:r>
            <a:r>
              <a:rPr lang="en-GB" sz="2400" dirty="0" smtClean="0">
                <a:solidFill>
                  <a:schemeClr val="tx1"/>
                </a:solidFill>
                <a:latin typeface="+mn-lt"/>
              </a:rPr>
              <a:t>, 2007) which is characteristic of many developing countries, and institutional quality </a:t>
            </a:r>
            <a:r>
              <a:rPr lang="en-GB" sz="2400" dirty="0" smtClean="0">
                <a:solidFill>
                  <a:schemeClr val="tx1"/>
                </a:solidFill>
              </a:rPr>
              <a:t/>
            </a:r>
            <a:br>
              <a:rPr lang="en-GB" sz="2400" dirty="0" smtClean="0">
                <a:solidFill>
                  <a:schemeClr val="tx1"/>
                </a:solidFill>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noProof="0" dirty="0" smtClean="0">
                <a:latin typeface="+mn-lt"/>
              </a:rPr>
              <a:t/>
            </a:r>
            <a:br>
              <a:rPr lang="en-GB" sz="2400" noProof="0" dirty="0" smtClean="0">
                <a:latin typeface="+mn-lt"/>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endParaRPr lang="en-GB" sz="2400" noProof="0" dirty="0" smtClean="0">
              <a:solidFill>
                <a:schemeClr val="tx1"/>
              </a:solidFill>
              <a:latin typeface="+mn-lt"/>
              <a:ea typeface="Tahoma" pitchFamily="34" charset="0"/>
              <a:cs typeface="Tahoma" pitchFamily="34" charset="0"/>
            </a:endParaRPr>
          </a:p>
        </p:txBody>
      </p:sp>
      <p:sp>
        <p:nvSpPr>
          <p:cNvPr id="6" name="TextBox 5"/>
          <p:cNvSpPr txBox="1"/>
          <p:nvPr/>
        </p:nvSpPr>
        <p:spPr>
          <a:xfrm>
            <a:off x="726141" y="403412"/>
            <a:ext cx="7355541" cy="584775"/>
          </a:xfrm>
          <a:prstGeom prst="rect">
            <a:avLst/>
          </a:prstGeom>
          <a:noFill/>
        </p:spPr>
        <p:txBody>
          <a:bodyPr wrap="square" rtlCol="0">
            <a:spAutoFit/>
          </a:bodyPr>
          <a:lstStyle/>
          <a:p>
            <a:r>
              <a:rPr lang="mt-MT" sz="3200" b="1" dirty="0" smtClean="0">
                <a:solidFill>
                  <a:srgbClr val="0070C0"/>
                </a:solidFill>
              </a:rPr>
              <a:t>Openness leads to volatility ...4</a:t>
            </a:r>
            <a:endParaRPr lang="en-US" sz="3200" b="1" dirty="0">
              <a:solidFill>
                <a:srgbClr val="0070C0"/>
              </a:solidFill>
            </a:endParaRPr>
          </a:p>
        </p:txBody>
      </p:sp>
      <p:sp>
        <p:nvSpPr>
          <p:cNvPr id="5" name="TextBox 4"/>
          <p:cNvSpPr txBox="1"/>
          <p:nvPr/>
        </p:nvSpPr>
        <p:spPr>
          <a:xfrm>
            <a:off x="0" y="6589059"/>
            <a:ext cx="9144000" cy="313350"/>
          </a:xfrm>
          <a:prstGeom prst="rect">
            <a:avLst/>
          </a:prstGeom>
          <a:solidFill>
            <a:srgbClr val="3366FF"/>
          </a:solidFill>
        </p:spPr>
        <p:txBody>
          <a:bodyPr wrap="square" tIns="0" bIns="36000" rtlCol="0">
            <a:spAutoFit/>
          </a:bodyPr>
          <a:lstStyle/>
          <a:p>
            <a:pPr algn="ctr"/>
            <a:r>
              <a:rPr lang="en-US" b="1" dirty="0" smtClean="0">
                <a:solidFill>
                  <a:schemeClr val="bg1"/>
                </a:solidFill>
              </a:rPr>
              <a:t>2. Literature review</a:t>
            </a:r>
            <a:endParaRPr lang="en-US" b="1" dirty="0">
              <a:solidFill>
                <a:schemeClr val="bg1"/>
              </a:solidFill>
            </a:endParaRPr>
          </a:p>
        </p:txBody>
      </p:sp>
    </p:spTree>
    <p:extLst>
      <p:ext uri="{BB962C8B-B14F-4D97-AF65-F5344CB8AC3E}">
        <p14:creationId xmlns="" xmlns:p14="http://schemas.microsoft.com/office/powerpoint/2010/main" val="41237173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Diagram 13"/>
          <p:cNvGraphicFramePr/>
          <p:nvPr>
            <p:extLst>
              <p:ext uri="{D42A27DB-BD31-4B8C-83A1-F6EECF244321}">
                <p14:modId xmlns="" xmlns:p14="http://schemas.microsoft.com/office/powerpoint/2010/main" val="731970413"/>
              </p:ext>
            </p:extLst>
          </p:nvPr>
        </p:nvGraphicFramePr>
        <p:xfrm>
          <a:off x="576299" y="1775013"/>
          <a:ext cx="7874168" cy="45361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tle 3"/>
          <p:cNvSpPr>
            <a:spLocks noGrp="1"/>
          </p:cNvSpPr>
          <p:nvPr>
            <p:ph type="title"/>
          </p:nvPr>
        </p:nvSpPr>
        <p:spPr>
          <a:xfrm>
            <a:off x="628650" y="1357680"/>
            <a:ext cx="8515350" cy="5204483"/>
          </a:xfrm>
        </p:spPr>
        <p:txBody>
          <a:bodyPr/>
          <a:lstStyle/>
          <a:p>
            <a:pPr>
              <a:lnSpc>
                <a:spcPts val="2500"/>
              </a:lnSpc>
            </a:pPr>
            <a:r>
              <a:rPr lang="en-GB" sz="2400" noProof="0" dirty="0" smtClean="0">
                <a:solidFill>
                  <a:schemeClr val="tx1"/>
                </a:solidFill>
                <a:latin typeface="+mn-lt"/>
              </a:rPr>
              <a:t>Some studies distinguish between different types of trade openness, arguing that some forms of openness are highly destabilising.  </a:t>
            </a:r>
            <a:r>
              <a:rPr lang="en-GB" sz="2400" noProof="0" dirty="0" err="1" smtClean="0">
                <a:solidFill>
                  <a:schemeClr val="tx1"/>
                </a:solidFill>
                <a:latin typeface="+mn-lt"/>
              </a:rPr>
              <a:t>Jackman</a:t>
            </a:r>
            <a:r>
              <a:rPr lang="en-GB" sz="2400" noProof="0" dirty="0" smtClean="0">
                <a:solidFill>
                  <a:schemeClr val="tx1"/>
                </a:solidFill>
                <a:latin typeface="+mn-lt"/>
              </a:rPr>
              <a:t> (2014)  investigated the relationship between tourism specialization and output volatility in a sample of 34 small island developing states (SIDS). </a:t>
            </a:r>
            <a:r>
              <a:rPr lang="en-GB" sz="2400" dirty="0" smtClean="0">
                <a:solidFill>
                  <a:schemeClr val="tx1"/>
                </a:solidFill>
                <a:latin typeface="+mn-lt"/>
              </a:rPr>
              <a:t>The conclusion </a:t>
            </a:r>
            <a:r>
              <a:rPr lang="en-GB" sz="2400" noProof="0" dirty="0" smtClean="0">
                <a:solidFill>
                  <a:schemeClr val="tx1"/>
                </a:solidFill>
                <a:latin typeface="+mn-lt"/>
              </a:rPr>
              <a:t>is that there appears to be a positive relationship between tourism and output volatility, and that the impact of tourism on economic volatility depends greatly on the level of volatility in tourism .</a:t>
            </a:r>
            <a:br>
              <a:rPr lang="en-GB" sz="2400" noProof="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err="1" smtClean="0">
                <a:solidFill>
                  <a:schemeClr val="tx1"/>
                </a:solidFill>
                <a:latin typeface="+mn-lt"/>
              </a:rPr>
              <a:t>Dabla</a:t>
            </a:r>
            <a:r>
              <a:rPr lang="en-GB" sz="2400" dirty="0" smtClean="0">
                <a:solidFill>
                  <a:schemeClr val="tx1"/>
                </a:solidFill>
                <a:latin typeface="+mn-lt"/>
              </a:rPr>
              <a:t>-Norris  &amp; </a:t>
            </a:r>
            <a:r>
              <a:rPr lang="en-GB" sz="2400" dirty="0" err="1" smtClean="0">
                <a:solidFill>
                  <a:schemeClr val="tx1"/>
                </a:solidFill>
                <a:latin typeface="+mn-lt"/>
              </a:rPr>
              <a:t>Srivasal</a:t>
            </a:r>
            <a:r>
              <a:rPr lang="en-GB" sz="2400" dirty="0" smtClean="0">
                <a:solidFill>
                  <a:schemeClr val="tx1"/>
                </a:solidFill>
                <a:latin typeface="+mn-lt"/>
              </a:rPr>
              <a:t> (2013) examine the impact of financial depth on macroeconomic volatility  and find that financial depth could lead to a dampening of output volatility, but only up to a point. They find that  at very high levels, such as those observed in many advanced economies, financial depth amplifies volatility. On this matter see also </a:t>
            </a:r>
            <a:r>
              <a:rPr lang="en-GB" sz="2400" dirty="0" err="1" smtClean="0">
                <a:solidFill>
                  <a:schemeClr val="tx1"/>
                </a:solidFill>
                <a:latin typeface="+mn-lt"/>
              </a:rPr>
              <a:t>Tornell</a:t>
            </a:r>
            <a:r>
              <a:rPr lang="en-GB" sz="2400" dirty="0" smtClean="0">
                <a:solidFill>
                  <a:schemeClr val="tx1"/>
                </a:solidFill>
                <a:latin typeface="+mn-lt"/>
              </a:rPr>
              <a:t> et al. (2003). </a:t>
            </a:r>
            <a:r>
              <a:rPr lang="en-GB" sz="2400" dirty="0" smtClean="0">
                <a:solidFill>
                  <a:srgbClr val="FF0000"/>
                </a:solidFill>
              </a:rPr>
              <a:t/>
            </a:r>
            <a:br>
              <a:rPr lang="en-GB" sz="2400" dirty="0" smtClean="0">
                <a:solidFill>
                  <a:srgbClr val="FF0000"/>
                </a:solidFill>
              </a:rPr>
            </a:br>
            <a:r>
              <a:rPr lang="en-GB" sz="2400" noProof="0" dirty="0" smtClean="0">
                <a:solidFill>
                  <a:srgbClr val="FF0000"/>
                </a:solidFill>
                <a:latin typeface="+mn-lt"/>
              </a:rPr>
              <a:t/>
            </a:r>
            <a:br>
              <a:rPr lang="en-GB" sz="2400" noProof="0" dirty="0" smtClean="0">
                <a:solidFill>
                  <a:srgbClr val="FF0000"/>
                </a:solidFill>
                <a:latin typeface="+mn-lt"/>
              </a:rPr>
            </a:br>
            <a:r>
              <a:rPr lang="en-GB" sz="2400" dirty="0" smtClean="0">
                <a:solidFill>
                  <a:srgbClr val="FF0000"/>
                </a:solidFill>
                <a:latin typeface="+mn-lt"/>
              </a:rPr>
              <a:t/>
            </a:r>
            <a:br>
              <a:rPr lang="en-GB" sz="2400" dirty="0" smtClean="0">
                <a:solidFill>
                  <a:srgbClr val="FF0000"/>
                </a:solidFill>
                <a:latin typeface="+mn-lt"/>
              </a:rPr>
            </a:br>
            <a:r>
              <a:rPr lang="en-GB" sz="2400" noProof="0" dirty="0" smtClean="0">
                <a:solidFill>
                  <a:srgbClr val="FF0000"/>
                </a:solidFill>
                <a:latin typeface="+mn-lt"/>
              </a:rPr>
              <a:t/>
            </a:r>
            <a:br>
              <a:rPr lang="en-GB" sz="2400" noProof="0" dirty="0" smtClean="0">
                <a:solidFill>
                  <a:srgbClr val="FF0000"/>
                </a:solidFill>
                <a:latin typeface="+mn-lt"/>
              </a:rPr>
            </a:br>
            <a:r>
              <a:rPr lang="en-GB" sz="2400" noProof="0" dirty="0" smtClean="0">
                <a:solidFill>
                  <a:srgbClr val="FF0000"/>
                </a:solidFill>
                <a:latin typeface="+mn-lt"/>
              </a:rPr>
              <a:t> </a:t>
            </a:r>
            <a:r>
              <a:rPr lang="en-GB" sz="2400" b="1" noProof="0" dirty="0" smtClean="0">
                <a:solidFill>
                  <a:srgbClr val="FF0000"/>
                </a:solidFill>
                <a:latin typeface="+mn-lt"/>
              </a:rPr>
              <a:t/>
            </a:r>
            <a:br>
              <a:rPr lang="en-GB" sz="2400" b="1" noProof="0" dirty="0" smtClean="0">
                <a:solidFill>
                  <a:srgbClr val="FF0000"/>
                </a:solidFill>
                <a:latin typeface="+mn-lt"/>
              </a:rPr>
            </a:br>
            <a:r>
              <a:rPr lang="en-GB" sz="2400" noProof="0" dirty="0" smtClean="0">
                <a:solidFill>
                  <a:srgbClr val="FF0000"/>
                </a:solidFill>
                <a:latin typeface="+mn-lt"/>
                <a:ea typeface="Tahoma" pitchFamily="34" charset="0"/>
                <a:cs typeface="Tahoma" pitchFamily="34" charset="0"/>
              </a:rPr>
              <a:t/>
            </a:r>
            <a:br>
              <a:rPr lang="en-GB" sz="2400" noProof="0" dirty="0" smtClean="0">
                <a:solidFill>
                  <a:srgbClr val="FF0000"/>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endParaRPr lang="en-GB" sz="2400" noProof="0" dirty="0" smtClean="0">
              <a:solidFill>
                <a:schemeClr val="tx1"/>
              </a:solidFill>
              <a:latin typeface="+mn-lt"/>
              <a:ea typeface="Tahoma" pitchFamily="34" charset="0"/>
              <a:cs typeface="Tahoma" pitchFamily="34" charset="0"/>
            </a:endParaRPr>
          </a:p>
        </p:txBody>
      </p:sp>
      <p:sp>
        <p:nvSpPr>
          <p:cNvPr id="6" name="TextBox 5"/>
          <p:cNvSpPr txBox="1"/>
          <p:nvPr/>
        </p:nvSpPr>
        <p:spPr>
          <a:xfrm>
            <a:off x="726141" y="403412"/>
            <a:ext cx="7355541" cy="584775"/>
          </a:xfrm>
          <a:prstGeom prst="rect">
            <a:avLst/>
          </a:prstGeom>
          <a:noFill/>
        </p:spPr>
        <p:txBody>
          <a:bodyPr wrap="square" rtlCol="0">
            <a:spAutoFit/>
          </a:bodyPr>
          <a:lstStyle/>
          <a:p>
            <a:r>
              <a:rPr lang="mt-MT" sz="3200" b="1" dirty="0" smtClean="0">
                <a:solidFill>
                  <a:srgbClr val="0070C0"/>
                </a:solidFill>
              </a:rPr>
              <a:t>Openness leads to volatility ...5</a:t>
            </a:r>
            <a:endParaRPr lang="en-US" sz="3200" b="1" dirty="0">
              <a:solidFill>
                <a:srgbClr val="0070C0"/>
              </a:solidFill>
            </a:endParaRPr>
          </a:p>
        </p:txBody>
      </p:sp>
      <p:sp>
        <p:nvSpPr>
          <p:cNvPr id="5" name="TextBox 4"/>
          <p:cNvSpPr txBox="1"/>
          <p:nvPr/>
        </p:nvSpPr>
        <p:spPr>
          <a:xfrm>
            <a:off x="0" y="6589059"/>
            <a:ext cx="9144000" cy="313350"/>
          </a:xfrm>
          <a:prstGeom prst="rect">
            <a:avLst/>
          </a:prstGeom>
          <a:solidFill>
            <a:srgbClr val="3366FF"/>
          </a:solidFill>
        </p:spPr>
        <p:txBody>
          <a:bodyPr wrap="square" tIns="0" bIns="36000" rtlCol="0">
            <a:spAutoFit/>
          </a:bodyPr>
          <a:lstStyle/>
          <a:p>
            <a:pPr algn="ctr"/>
            <a:r>
              <a:rPr lang="en-US" b="1" dirty="0" smtClean="0">
                <a:solidFill>
                  <a:schemeClr val="bg1"/>
                </a:solidFill>
              </a:rPr>
              <a:t>2. Literature review</a:t>
            </a:r>
            <a:endParaRPr lang="en-US" b="1" dirty="0">
              <a:solidFill>
                <a:schemeClr val="bg1"/>
              </a:solidFill>
            </a:endParaRPr>
          </a:p>
        </p:txBody>
      </p:sp>
    </p:spTree>
    <p:extLst>
      <p:ext uri="{BB962C8B-B14F-4D97-AF65-F5344CB8AC3E}">
        <p14:creationId xmlns="" xmlns:p14="http://schemas.microsoft.com/office/powerpoint/2010/main" val="41237173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Diagram 13"/>
          <p:cNvGraphicFramePr/>
          <p:nvPr>
            <p:extLst>
              <p:ext uri="{D42A27DB-BD31-4B8C-83A1-F6EECF244321}">
                <p14:modId xmlns="" xmlns:p14="http://schemas.microsoft.com/office/powerpoint/2010/main" val="731970413"/>
              </p:ext>
            </p:extLst>
          </p:nvPr>
        </p:nvGraphicFramePr>
        <p:xfrm>
          <a:off x="576299" y="1775013"/>
          <a:ext cx="7874168" cy="45361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tle 3"/>
          <p:cNvSpPr>
            <a:spLocks noGrp="1"/>
          </p:cNvSpPr>
          <p:nvPr>
            <p:ph type="title"/>
          </p:nvPr>
        </p:nvSpPr>
        <p:spPr>
          <a:xfrm>
            <a:off x="628650" y="1357680"/>
            <a:ext cx="8515350" cy="5204483"/>
          </a:xfrm>
        </p:spPr>
        <p:txBody>
          <a:bodyPr/>
          <a:lstStyle/>
          <a:p>
            <a:pPr>
              <a:lnSpc>
                <a:spcPts val="2500"/>
              </a:lnSpc>
            </a:pPr>
            <a:r>
              <a:rPr lang="en-GB" sz="2400" dirty="0" smtClean="0">
                <a:solidFill>
                  <a:schemeClr val="tx1"/>
                </a:solidFill>
                <a:latin typeface="+mn-lt"/>
              </a:rPr>
              <a:t>A number of studies do not confirm the positive effects of openness to trade and volatility. A case in point is </a:t>
            </a:r>
            <a:r>
              <a:rPr lang="en-GB" sz="2400" dirty="0" err="1" smtClean="0">
                <a:solidFill>
                  <a:schemeClr val="tx1"/>
                </a:solidFill>
                <a:latin typeface="+mn-lt"/>
              </a:rPr>
              <a:t>Cavallo</a:t>
            </a:r>
            <a:r>
              <a:rPr lang="en-GB" sz="2400" dirty="0" smtClean="0">
                <a:solidFill>
                  <a:schemeClr val="tx1"/>
                </a:solidFill>
                <a:latin typeface="+mn-lt"/>
              </a:rPr>
              <a:t> (2007) who presents empirical evidence that suggests that, after appropriately accounting for the likely </a:t>
            </a:r>
            <a:r>
              <a:rPr lang="en-GB" sz="2400" dirty="0" err="1" smtClean="0">
                <a:solidFill>
                  <a:schemeClr val="tx1"/>
                </a:solidFill>
                <a:latin typeface="+mn-lt"/>
              </a:rPr>
              <a:t>endogeneity</a:t>
            </a:r>
            <a:r>
              <a:rPr lang="en-GB" sz="2400" dirty="0" smtClean="0">
                <a:solidFill>
                  <a:schemeClr val="tx1"/>
                </a:solidFill>
                <a:latin typeface="+mn-lt"/>
              </a:rPr>
              <a:t> of trade, the net effect of trade openness on output volatility is stabilizing. This view is echoed in </a:t>
            </a:r>
            <a:r>
              <a:rPr lang="en-GB" sz="2400" dirty="0" err="1" smtClean="0">
                <a:solidFill>
                  <a:schemeClr val="tx1"/>
                </a:solidFill>
                <a:latin typeface="+mn-lt"/>
              </a:rPr>
              <a:t>Cavallo</a:t>
            </a:r>
            <a:r>
              <a:rPr lang="en-GB" sz="2400" dirty="0" smtClean="0">
                <a:solidFill>
                  <a:schemeClr val="tx1"/>
                </a:solidFill>
                <a:latin typeface="+mn-lt"/>
              </a:rPr>
              <a:t> &amp; Frankel (2008).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err="1" smtClean="0">
                <a:solidFill>
                  <a:schemeClr val="tx1"/>
                </a:solidFill>
                <a:latin typeface="+mn-lt"/>
              </a:rPr>
              <a:t>Bowdler</a:t>
            </a:r>
            <a:r>
              <a:rPr lang="en-GB" sz="2400" dirty="0" smtClean="0">
                <a:solidFill>
                  <a:schemeClr val="tx1"/>
                </a:solidFill>
                <a:latin typeface="+mn-lt"/>
              </a:rPr>
              <a:t> &amp; </a:t>
            </a:r>
            <a:r>
              <a:rPr lang="en-GB" sz="2400" dirty="0" err="1" smtClean="0">
                <a:solidFill>
                  <a:schemeClr val="tx1"/>
                </a:solidFill>
                <a:latin typeface="+mn-lt"/>
              </a:rPr>
              <a:t>Malik</a:t>
            </a:r>
            <a:r>
              <a:rPr lang="en-GB" sz="2400" dirty="0" smtClean="0">
                <a:solidFill>
                  <a:schemeClr val="tx1"/>
                </a:solidFill>
                <a:latin typeface="+mn-lt"/>
              </a:rPr>
              <a:t> (2005) argue that trade openness can reduce volatility through limiting recourse by shifting consumption and production towards goods for which the terms of trade are relatively stable.</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err="1" smtClean="0">
                <a:solidFill>
                  <a:schemeClr val="tx1"/>
                </a:solidFill>
                <a:latin typeface="+mn-lt"/>
              </a:rPr>
              <a:t>Hegerty</a:t>
            </a:r>
            <a:r>
              <a:rPr lang="en-GB" sz="2400" dirty="0" smtClean="0">
                <a:solidFill>
                  <a:schemeClr val="tx1"/>
                </a:solidFill>
                <a:latin typeface="+mn-lt"/>
              </a:rPr>
              <a:t> (2014), likewise concludes that trade openness appears to be correlated with a reduction in output volatility for </a:t>
            </a:r>
            <a:r>
              <a:rPr lang="en-GB" sz="2400" dirty="0" err="1" smtClean="0">
                <a:solidFill>
                  <a:schemeClr val="tx1"/>
                </a:solidFill>
                <a:latin typeface="+mn-lt"/>
              </a:rPr>
              <a:t>LDCs</a:t>
            </a:r>
            <a:r>
              <a:rPr lang="en-GB" sz="2400" dirty="0" smtClean="0">
                <a:solidFill>
                  <a:schemeClr val="tx1"/>
                </a:solidFill>
                <a:latin typeface="+mn-lt"/>
              </a:rPr>
              <a:t>.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rgbClr val="FF0000"/>
                </a:solidFill>
                <a:latin typeface="+mn-lt"/>
              </a:rPr>
              <a:t/>
            </a:r>
            <a:br>
              <a:rPr lang="en-GB" sz="2400" dirty="0" smtClean="0">
                <a:solidFill>
                  <a:srgbClr val="FF0000"/>
                </a:solidFill>
                <a:latin typeface="+mn-lt"/>
              </a:rPr>
            </a:br>
            <a:r>
              <a:rPr lang="en-GB" sz="2400" dirty="0" smtClean="0">
                <a:latin typeface="+mn-lt"/>
              </a:rPr>
              <a:t/>
            </a:r>
            <a:br>
              <a:rPr lang="en-GB" sz="2400" dirty="0" smtClean="0">
                <a:latin typeface="+mn-lt"/>
              </a:rPr>
            </a:br>
            <a:r>
              <a:rPr lang="en-GB" sz="2400" dirty="0" smtClean="0">
                <a:solidFill>
                  <a:srgbClr val="FF0000"/>
                </a:solidFill>
                <a:latin typeface="+mn-lt"/>
              </a:rPr>
              <a:t/>
            </a:r>
            <a:br>
              <a:rPr lang="en-GB" sz="2400" dirty="0" smtClean="0">
                <a:solidFill>
                  <a:srgbClr val="FF0000"/>
                </a:solidFill>
                <a:latin typeface="+mn-lt"/>
              </a:rPr>
            </a:br>
            <a:r>
              <a:rPr lang="en-GB" sz="2400" noProof="0" dirty="0" smtClean="0">
                <a:solidFill>
                  <a:srgbClr val="FF0000"/>
                </a:solidFill>
                <a:latin typeface="+mn-lt"/>
              </a:rPr>
              <a:t/>
            </a:r>
            <a:br>
              <a:rPr lang="en-GB" sz="2400" noProof="0" dirty="0" smtClean="0">
                <a:solidFill>
                  <a:srgbClr val="FF0000"/>
                </a:solidFill>
                <a:latin typeface="+mn-lt"/>
              </a:rPr>
            </a:br>
            <a:r>
              <a:rPr lang="en-GB" sz="2400" noProof="0" dirty="0" smtClean="0">
                <a:solidFill>
                  <a:srgbClr val="FF0000"/>
                </a:solidFill>
                <a:latin typeface="+mn-lt"/>
              </a:rPr>
              <a:t/>
            </a:r>
            <a:br>
              <a:rPr lang="en-GB" sz="2400" noProof="0" dirty="0" smtClean="0">
                <a:solidFill>
                  <a:srgbClr val="FF0000"/>
                </a:solidFill>
                <a:latin typeface="+mn-lt"/>
              </a:rPr>
            </a:br>
            <a:r>
              <a:rPr lang="en-GB" sz="2400" noProof="0" dirty="0" smtClean="0">
                <a:solidFill>
                  <a:srgbClr val="FF0000"/>
                </a:solidFill>
                <a:latin typeface="+mn-lt"/>
              </a:rPr>
              <a:t/>
            </a:r>
            <a:br>
              <a:rPr lang="en-GB" sz="2400" noProof="0" dirty="0" smtClean="0">
                <a:solidFill>
                  <a:srgbClr val="FF0000"/>
                </a:solidFill>
                <a:latin typeface="+mn-lt"/>
              </a:rPr>
            </a:br>
            <a:r>
              <a:rPr lang="en-GB" sz="2400" noProof="0" dirty="0" smtClean="0">
                <a:solidFill>
                  <a:srgbClr val="FF0000"/>
                </a:solidFill>
                <a:latin typeface="+mn-lt"/>
                <a:ea typeface="Tahoma" pitchFamily="34" charset="0"/>
                <a:cs typeface="Tahoma" pitchFamily="34" charset="0"/>
              </a:rPr>
              <a:t/>
            </a:r>
            <a:br>
              <a:rPr lang="en-GB" sz="2400" noProof="0" dirty="0" smtClean="0">
                <a:solidFill>
                  <a:srgbClr val="FF0000"/>
                </a:solidFill>
                <a:latin typeface="+mn-lt"/>
                <a:ea typeface="Tahoma" pitchFamily="34" charset="0"/>
                <a:cs typeface="Tahoma" pitchFamily="34" charset="0"/>
              </a:rPr>
            </a:br>
            <a:r>
              <a:rPr lang="en-GB" sz="2400" noProof="0" dirty="0" smtClean="0">
                <a:solidFill>
                  <a:srgbClr val="FF0000"/>
                </a:solidFill>
                <a:latin typeface="+mn-lt"/>
                <a:ea typeface="Tahoma" pitchFamily="34" charset="0"/>
                <a:cs typeface="Tahoma" pitchFamily="34" charset="0"/>
              </a:rPr>
              <a:t/>
            </a:r>
            <a:br>
              <a:rPr lang="en-GB" sz="2400" noProof="0" dirty="0" smtClean="0">
                <a:solidFill>
                  <a:srgbClr val="FF0000"/>
                </a:solidFill>
                <a:latin typeface="+mn-lt"/>
                <a:ea typeface="Tahoma" pitchFamily="34" charset="0"/>
                <a:cs typeface="Tahoma" pitchFamily="34" charset="0"/>
              </a:rPr>
            </a:br>
            <a:r>
              <a:rPr lang="en-GB" sz="2400" noProof="0" dirty="0" smtClean="0">
                <a:solidFill>
                  <a:srgbClr val="FF0000"/>
                </a:solidFill>
                <a:latin typeface="+mn-lt"/>
                <a:ea typeface="Tahoma" pitchFamily="34" charset="0"/>
                <a:cs typeface="Tahoma" pitchFamily="34" charset="0"/>
              </a:rPr>
              <a:t/>
            </a:r>
            <a:br>
              <a:rPr lang="en-GB" sz="2400" noProof="0" dirty="0" smtClean="0">
                <a:solidFill>
                  <a:srgbClr val="FF0000"/>
                </a:solidFill>
                <a:latin typeface="+mn-lt"/>
                <a:ea typeface="Tahoma" pitchFamily="34" charset="0"/>
                <a:cs typeface="Tahoma" pitchFamily="34" charset="0"/>
              </a:rPr>
            </a:br>
            <a:r>
              <a:rPr lang="en-GB" sz="2400" noProof="0" dirty="0" smtClean="0">
                <a:solidFill>
                  <a:srgbClr val="FF0000"/>
                </a:solidFill>
                <a:latin typeface="+mn-lt"/>
                <a:ea typeface="Tahoma" pitchFamily="34" charset="0"/>
                <a:cs typeface="Tahoma" pitchFamily="34" charset="0"/>
              </a:rPr>
              <a:t/>
            </a:r>
            <a:br>
              <a:rPr lang="en-GB" sz="2400" noProof="0" dirty="0" smtClean="0">
                <a:solidFill>
                  <a:srgbClr val="FF0000"/>
                </a:solidFill>
                <a:latin typeface="+mn-lt"/>
                <a:ea typeface="Tahoma" pitchFamily="34" charset="0"/>
                <a:cs typeface="Tahoma" pitchFamily="34" charset="0"/>
              </a:rPr>
            </a:br>
            <a:r>
              <a:rPr lang="en-GB" sz="2400" noProof="0" dirty="0" smtClean="0">
                <a:solidFill>
                  <a:srgbClr val="FF0000"/>
                </a:solidFill>
                <a:latin typeface="+mn-lt"/>
                <a:ea typeface="Tahoma" pitchFamily="34" charset="0"/>
                <a:cs typeface="Tahoma" pitchFamily="34" charset="0"/>
              </a:rPr>
              <a:t/>
            </a:r>
            <a:br>
              <a:rPr lang="en-GB" sz="2400" noProof="0" dirty="0" smtClean="0">
                <a:solidFill>
                  <a:srgbClr val="FF0000"/>
                </a:solidFill>
                <a:latin typeface="+mn-lt"/>
                <a:ea typeface="Tahoma" pitchFamily="34" charset="0"/>
                <a:cs typeface="Tahoma" pitchFamily="34" charset="0"/>
              </a:rPr>
            </a:br>
            <a:r>
              <a:rPr lang="en-GB" sz="2400" noProof="0" dirty="0" smtClean="0">
                <a:solidFill>
                  <a:srgbClr val="FF0000"/>
                </a:solidFill>
                <a:latin typeface="+mn-lt"/>
                <a:ea typeface="Tahoma" pitchFamily="34" charset="0"/>
                <a:cs typeface="Tahoma" pitchFamily="34" charset="0"/>
              </a:rPr>
              <a:t/>
            </a:r>
            <a:br>
              <a:rPr lang="en-GB" sz="2400" noProof="0" dirty="0" smtClean="0">
                <a:solidFill>
                  <a:srgbClr val="FF0000"/>
                </a:solidFill>
                <a:latin typeface="+mn-lt"/>
                <a:ea typeface="Tahoma" pitchFamily="34" charset="0"/>
                <a:cs typeface="Tahoma" pitchFamily="34" charset="0"/>
              </a:rPr>
            </a:br>
            <a:r>
              <a:rPr lang="en-GB" sz="2400" noProof="0" dirty="0" smtClean="0">
                <a:solidFill>
                  <a:srgbClr val="FF0000"/>
                </a:solidFill>
                <a:latin typeface="+mn-lt"/>
                <a:ea typeface="Tahoma" pitchFamily="34" charset="0"/>
                <a:cs typeface="Tahoma" pitchFamily="34" charset="0"/>
              </a:rPr>
              <a:t/>
            </a:r>
            <a:br>
              <a:rPr lang="en-GB" sz="2400" noProof="0" dirty="0" smtClean="0">
                <a:solidFill>
                  <a:srgbClr val="FF0000"/>
                </a:solidFill>
                <a:latin typeface="+mn-lt"/>
                <a:ea typeface="Tahoma" pitchFamily="34" charset="0"/>
                <a:cs typeface="Tahoma" pitchFamily="34" charset="0"/>
              </a:rPr>
            </a:br>
            <a:endParaRPr lang="en-GB" sz="2400" noProof="0" dirty="0" smtClean="0">
              <a:solidFill>
                <a:srgbClr val="FF0000"/>
              </a:solidFill>
              <a:latin typeface="+mn-lt"/>
              <a:ea typeface="Tahoma" pitchFamily="34" charset="0"/>
              <a:cs typeface="Tahoma" pitchFamily="34" charset="0"/>
            </a:endParaRPr>
          </a:p>
        </p:txBody>
      </p:sp>
      <p:sp>
        <p:nvSpPr>
          <p:cNvPr id="6" name="TextBox 5"/>
          <p:cNvSpPr txBox="1"/>
          <p:nvPr/>
        </p:nvSpPr>
        <p:spPr>
          <a:xfrm>
            <a:off x="726141" y="403412"/>
            <a:ext cx="7355541" cy="584775"/>
          </a:xfrm>
          <a:prstGeom prst="rect">
            <a:avLst/>
          </a:prstGeom>
          <a:noFill/>
        </p:spPr>
        <p:txBody>
          <a:bodyPr wrap="square" rtlCol="0">
            <a:spAutoFit/>
          </a:bodyPr>
          <a:lstStyle/>
          <a:p>
            <a:r>
              <a:rPr lang="mt-MT" sz="3200" b="1" dirty="0" smtClean="0">
                <a:solidFill>
                  <a:srgbClr val="0070C0"/>
                </a:solidFill>
              </a:rPr>
              <a:t>Openness leads to volatility ...6</a:t>
            </a:r>
            <a:endParaRPr lang="en-US" sz="3200" b="1" dirty="0">
              <a:solidFill>
                <a:srgbClr val="0070C0"/>
              </a:solidFill>
            </a:endParaRPr>
          </a:p>
        </p:txBody>
      </p:sp>
      <p:sp>
        <p:nvSpPr>
          <p:cNvPr id="5" name="TextBox 4"/>
          <p:cNvSpPr txBox="1"/>
          <p:nvPr/>
        </p:nvSpPr>
        <p:spPr>
          <a:xfrm>
            <a:off x="0" y="6589059"/>
            <a:ext cx="9144000" cy="313350"/>
          </a:xfrm>
          <a:prstGeom prst="rect">
            <a:avLst/>
          </a:prstGeom>
          <a:solidFill>
            <a:srgbClr val="3366FF"/>
          </a:solidFill>
        </p:spPr>
        <p:txBody>
          <a:bodyPr wrap="square" tIns="0" bIns="36000" rtlCol="0">
            <a:spAutoFit/>
          </a:bodyPr>
          <a:lstStyle/>
          <a:p>
            <a:pPr algn="ctr"/>
            <a:r>
              <a:rPr lang="en-US" b="1" dirty="0" smtClean="0">
                <a:solidFill>
                  <a:schemeClr val="bg1"/>
                </a:solidFill>
              </a:rPr>
              <a:t>2. Literature review</a:t>
            </a:r>
            <a:endParaRPr lang="en-US" b="1" dirty="0">
              <a:solidFill>
                <a:schemeClr val="bg1"/>
              </a:solidFill>
            </a:endParaRPr>
          </a:p>
        </p:txBody>
      </p:sp>
    </p:spTree>
    <p:extLst>
      <p:ext uri="{BB962C8B-B14F-4D97-AF65-F5344CB8AC3E}">
        <p14:creationId xmlns="" xmlns:p14="http://schemas.microsoft.com/office/powerpoint/2010/main" val="41237173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Diagram 13"/>
          <p:cNvGraphicFramePr/>
          <p:nvPr>
            <p:extLst>
              <p:ext uri="{D42A27DB-BD31-4B8C-83A1-F6EECF244321}">
                <p14:modId xmlns="" xmlns:p14="http://schemas.microsoft.com/office/powerpoint/2010/main" val="731970413"/>
              </p:ext>
            </p:extLst>
          </p:nvPr>
        </p:nvGraphicFramePr>
        <p:xfrm>
          <a:off x="576299" y="1775013"/>
          <a:ext cx="7874168" cy="45361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tle 3"/>
          <p:cNvSpPr>
            <a:spLocks noGrp="1"/>
          </p:cNvSpPr>
          <p:nvPr>
            <p:ph type="title"/>
          </p:nvPr>
        </p:nvSpPr>
        <p:spPr>
          <a:xfrm>
            <a:off x="628650" y="1357680"/>
            <a:ext cx="8515350" cy="5204483"/>
          </a:xfrm>
        </p:spPr>
        <p:txBody>
          <a:bodyPr/>
          <a:lstStyle/>
          <a:p>
            <a:pPr>
              <a:lnSpc>
                <a:spcPts val="2500"/>
              </a:lnSpc>
            </a:pPr>
            <a:r>
              <a:rPr lang="en-GB" sz="2400" dirty="0" err="1" smtClean="0">
                <a:solidFill>
                  <a:schemeClr val="tx1"/>
                </a:solidFill>
                <a:latin typeface="+mn-lt"/>
              </a:rPr>
              <a:t>Bejan</a:t>
            </a:r>
            <a:r>
              <a:rPr lang="en-GB" sz="2400" dirty="0" smtClean="0">
                <a:solidFill>
                  <a:schemeClr val="tx1"/>
                </a:solidFill>
                <a:latin typeface="+mn-lt"/>
              </a:rPr>
              <a:t>  (2005) argues that once one controls for government size and some measures of external risk, such as export concentration index, the effect of openness on the output volatility turns out to be negative.</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Studies that associate openness with a lower degree of volatility also base their arguments on the possibility that international trade permits a country to better integrate into the world economy, further permitting  the possibility of policy reforms that lead to stability.</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noProof="0" dirty="0" smtClean="0">
                <a:solidFill>
                  <a:schemeClr val="tx1"/>
                </a:solidFill>
                <a:latin typeface="+mn-lt"/>
              </a:rPr>
              <a:t/>
            </a:r>
            <a:br>
              <a:rPr lang="en-GB" sz="2400" noProof="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rgbClr val="FF0000"/>
                </a:solidFill>
                <a:latin typeface="+mn-lt"/>
              </a:rPr>
              <a:t/>
            </a:r>
            <a:br>
              <a:rPr lang="en-GB" sz="2400" dirty="0" smtClean="0">
                <a:solidFill>
                  <a:srgbClr val="FF0000"/>
                </a:solidFill>
                <a:latin typeface="+mn-lt"/>
              </a:rPr>
            </a:br>
            <a:r>
              <a:rPr lang="en-GB" sz="2400" noProof="0" dirty="0" smtClean="0">
                <a:solidFill>
                  <a:schemeClr val="tx1"/>
                </a:solidFill>
                <a:latin typeface="+mn-lt"/>
              </a:rPr>
              <a:t/>
            </a:r>
            <a:br>
              <a:rPr lang="en-GB" sz="2400" noProof="0" dirty="0" smtClean="0">
                <a:solidFill>
                  <a:schemeClr val="tx1"/>
                </a:solidFill>
                <a:latin typeface="+mn-lt"/>
              </a:rPr>
            </a:br>
            <a:r>
              <a:rPr lang="en-GB" sz="2400" noProof="0" dirty="0" smtClean="0">
                <a:solidFill>
                  <a:schemeClr val="tx1"/>
                </a:solidFill>
                <a:latin typeface="+mn-lt"/>
              </a:rPr>
              <a:t/>
            </a:r>
            <a:br>
              <a:rPr lang="en-GB" sz="2400" noProof="0" dirty="0" smtClean="0">
                <a:solidFill>
                  <a:schemeClr val="tx1"/>
                </a:solidFill>
                <a:latin typeface="+mn-lt"/>
              </a:rPr>
            </a:br>
            <a:r>
              <a:rPr lang="en-GB" sz="2400" noProof="0" dirty="0" smtClean="0">
                <a:solidFill>
                  <a:schemeClr val="tx1"/>
                </a:solidFill>
                <a:latin typeface="+mn-lt"/>
              </a:rPr>
              <a:t/>
            </a:r>
            <a:br>
              <a:rPr lang="en-GB" sz="2400" noProof="0" dirty="0" smtClean="0">
                <a:solidFill>
                  <a:schemeClr val="tx1"/>
                </a:solidFill>
                <a:latin typeface="+mn-lt"/>
              </a:rPr>
            </a:br>
            <a:r>
              <a:rPr lang="en-GB" sz="2400" noProof="0" dirty="0" smtClean="0">
                <a:solidFill>
                  <a:schemeClr val="tx1"/>
                </a:solidFill>
                <a:latin typeface="+mn-lt"/>
              </a:rPr>
              <a:t/>
            </a:r>
            <a:br>
              <a:rPr lang="en-GB" sz="2400" noProof="0" dirty="0" smtClean="0">
                <a:solidFill>
                  <a:schemeClr val="tx1"/>
                </a:solidFill>
                <a:latin typeface="+mn-lt"/>
              </a:rPr>
            </a:br>
            <a:r>
              <a:rPr lang="en-GB" sz="2400" noProof="0" dirty="0" smtClean="0">
                <a:solidFill>
                  <a:schemeClr val="tx1"/>
                </a:solidFill>
                <a:latin typeface="+mn-lt"/>
              </a:rPr>
              <a:t/>
            </a:r>
            <a:br>
              <a:rPr lang="en-GB" sz="2400" noProof="0" dirty="0" smtClean="0">
                <a:solidFill>
                  <a:schemeClr val="tx1"/>
                </a:solidFill>
                <a:latin typeface="+mn-lt"/>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endParaRPr lang="en-GB" sz="2400" noProof="0" dirty="0" smtClean="0">
              <a:solidFill>
                <a:schemeClr val="tx1"/>
              </a:solidFill>
              <a:latin typeface="+mn-lt"/>
              <a:ea typeface="Tahoma" pitchFamily="34" charset="0"/>
              <a:cs typeface="Tahoma" pitchFamily="34" charset="0"/>
            </a:endParaRPr>
          </a:p>
        </p:txBody>
      </p:sp>
      <p:sp>
        <p:nvSpPr>
          <p:cNvPr id="6" name="TextBox 5"/>
          <p:cNvSpPr txBox="1"/>
          <p:nvPr/>
        </p:nvSpPr>
        <p:spPr>
          <a:xfrm>
            <a:off x="726141" y="403412"/>
            <a:ext cx="7355541" cy="584775"/>
          </a:xfrm>
          <a:prstGeom prst="rect">
            <a:avLst/>
          </a:prstGeom>
          <a:noFill/>
        </p:spPr>
        <p:txBody>
          <a:bodyPr wrap="square" rtlCol="0">
            <a:spAutoFit/>
          </a:bodyPr>
          <a:lstStyle/>
          <a:p>
            <a:r>
              <a:rPr lang="mt-MT" sz="3200" b="1" dirty="0" smtClean="0">
                <a:solidFill>
                  <a:srgbClr val="0070C0"/>
                </a:solidFill>
              </a:rPr>
              <a:t>Openness leads to volatility ...7</a:t>
            </a:r>
            <a:endParaRPr lang="en-US" sz="3200" b="1" dirty="0">
              <a:solidFill>
                <a:srgbClr val="0070C0"/>
              </a:solidFill>
            </a:endParaRPr>
          </a:p>
        </p:txBody>
      </p:sp>
      <p:sp>
        <p:nvSpPr>
          <p:cNvPr id="5" name="TextBox 4"/>
          <p:cNvSpPr txBox="1"/>
          <p:nvPr/>
        </p:nvSpPr>
        <p:spPr>
          <a:xfrm>
            <a:off x="0" y="6589059"/>
            <a:ext cx="9144000" cy="313350"/>
          </a:xfrm>
          <a:prstGeom prst="rect">
            <a:avLst/>
          </a:prstGeom>
          <a:solidFill>
            <a:srgbClr val="3366FF"/>
          </a:solidFill>
        </p:spPr>
        <p:txBody>
          <a:bodyPr wrap="square" tIns="0" bIns="36000" rtlCol="0">
            <a:spAutoFit/>
          </a:bodyPr>
          <a:lstStyle/>
          <a:p>
            <a:pPr algn="ctr"/>
            <a:r>
              <a:rPr lang="en-US" b="1" dirty="0" smtClean="0">
                <a:solidFill>
                  <a:schemeClr val="bg1"/>
                </a:solidFill>
              </a:rPr>
              <a:t>2. Literature review</a:t>
            </a:r>
            <a:endParaRPr lang="en-US" b="1" dirty="0">
              <a:solidFill>
                <a:schemeClr val="bg1"/>
              </a:solidFill>
            </a:endParaRPr>
          </a:p>
        </p:txBody>
      </p:sp>
    </p:spTree>
    <p:extLst>
      <p:ext uri="{BB962C8B-B14F-4D97-AF65-F5344CB8AC3E}">
        <p14:creationId xmlns="" xmlns:p14="http://schemas.microsoft.com/office/powerpoint/2010/main" val="41237173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Diagram 13"/>
          <p:cNvGraphicFramePr/>
          <p:nvPr>
            <p:extLst>
              <p:ext uri="{D42A27DB-BD31-4B8C-83A1-F6EECF244321}">
                <p14:modId xmlns="" xmlns:p14="http://schemas.microsoft.com/office/powerpoint/2010/main" val="731970413"/>
              </p:ext>
            </p:extLst>
          </p:nvPr>
        </p:nvGraphicFramePr>
        <p:xfrm>
          <a:off x="576299" y="1775013"/>
          <a:ext cx="7874168" cy="45361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tle 3"/>
          <p:cNvSpPr>
            <a:spLocks noGrp="1"/>
          </p:cNvSpPr>
          <p:nvPr>
            <p:ph type="title"/>
          </p:nvPr>
        </p:nvSpPr>
        <p:spPr>
          <a:xfrm>
            <a:off x="628650" y="1357680"/>
            <a:ext cx="8515350" cy="5204483"/>
          </a:xfrm>
        </p:spPr>
        <p:txBody>
          <a:bodyPr/>
          <a:lstStyle/>
          <a:p>
            <a:pPr>
              <a:lnSpc>
                <a:spcPts val="2500"/>
              </a:lnSpc>
            </a:pPr>
            <a:r>
              <a:rPr lang="en-GB" sz="2400" dirty="0" smtClean="0">
                <a:solidFill>
                  <a:schemeClr val="tx1"/>
                </a:solidFill>
                <a:latin typeface="+mn-lt"/>
              </a:rPr>
              <a:t>Although, most studies conclude that trade openness generates GDP growth volatility, which is a downside, openness is generally found to be positively related to GDP growth. Studies that associate openness with growth often base their arguments on the possibility that international trade stimulates competitiveness, leading to increased productivity and innovation, improves resource allocation and lowers prices for consumers.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Such arguments are proposed by Winters (2004);</a:t>
            </a:r>
            <a:r>
              <a:rPr lang="en-GB" sz="2400" dirty="0" smtClean="0">
                <a:solidFill>
                  <a:srgbClr val="FF0000"/>
                </a:solidFill>
                <a:latin typeface="+mn-lt"/>
              </a:rPr>
              <a:t> </a:t>
            </a:r>
            <a:r>
              <a:rPr lang="en-GB" sz="2400" dirty="0" smtClean="0">
                <a:solidFill>
                  <a:schemeClr val="tx1"/>
                </a:solidFill>
                <a:latin typeface="+mn-lt"/>
              </a:rPr>
              <a:t>Easterly &amp; </a:t>
            </a:r>
            <a:r>
              <a:rPr lang="en-GB" sz="2400" dirty="0" err="1" smtClean="0">
                <a:solidFill>
                  <a:schemeClr val="tx1"/>
                </a:solidFill>
                <a:latin typeface="+mn-lt"/>
              </a:rPr>
              <a:t>Kraay</a:t>
            </a:r>
            <a:r>
              <a:rPr lang="en-GB" sz="2400" dirty="0" smtClean="0">
                <a:solidFill>
                  <a:schemeClr val="tx1"/>
                </a:solidFill>
                <a:latin typeface="+mn-lt"/>
              </a:rPr>
              <a:t> (2000). Some studies show that the positive effect of trade openness on economic growth, is particularly possible with a conducive institutional framework</a:t>
            </a:r>
            <a:r>
              <a:rPr lang="en-GB" sz="2400" dirty="0" smtClean="0">
                <a:solidFill>
                  <a:srgbClr val="FF0000"/>
                </a:solidFill>
                <a:latin typeface="+mn-lt"/>
              </a:rPr>
              <a:t> </a:t>
            </a:r>
            <a:r>
              <a:rPr lang="en-GB" sz="2400" dirty="0" smtClean="0">
                <a:solidFill>
                  <a:schemeClr val="tx1"/>
                </a:solidFill>
                <a:latin typeface="+mn-lt"/>
              </a:rPr>
              <a:t>(Dollar and </a:t>
            </a:r>
            <a:r>
              <a:rPr lang="en-GB" sz="2400" dirty="0" err="1" smtClean="0">
                <a:solidFill>
                  <a:schemeClr val="tx1"/>
                </a:solidFill>
                <a:latin typeface="+mn-lt"/>
              </a:rPr>
              <a:t>Kraay</a:t>
            </a:r>
            <a:r>
              <a:rPr lang="en-GB" sz="2400" dirty="0" smtClean="0">
                <a:solidFill>
                  <a:schemeClr val="tx1"/>
                </a:solidFill>
                <a:latin typeface="+mn-lt"/>
              </a:rPr>
              <a:t>, 2003)</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noProof="0" dirty="0" smtClean="0">
                <a:solidFill>
                  <a:srgbClr val="FF0000"/>
                </a:solidFill>
                <a:latin typeface="+mn-lt"/>
              </a:rPr>
              <a:t/>
            </a:r>
            <a:br>
              <a:rPr lang="en-GB" sz="2400" noProof="0" dirty="0" smtClean="0">
                <a:solidFill>
                  <a:srgbClr val="FF0000"/>
                </a:solidFill>
                <a:latin typeface="+mn-lt"/>
              </a:rPr>
            </a:br>
            <a:r>
              <a:rPr lang="en-GB" sz="2400" noProof="0" dirty="0" smtClean="0">
                <a:latin typeface="+mn-lt"/>
              </a:rPr>
              <a:t/>
            </a:r>
            <a:br>
              <a:rPr lang="en-GB" sz="2400" noProof="0" dirty="0" smtClean="0">
                <a:latin typeface="+mn-lt"/>
              </a:rPr>
            </a:br>
            <a:r>
              <a:rPr lang="en-GB" sz="2400" noProof="0" dirty="0" smtClean="0">
                <a:solidFill>
                  <a:srgbClr val="FF0000"/>
                </a:solidFill>
                <a:latin typeface="+mn-lt"/>
              </a:rPr>
              <a:t> </a:t>
            </a:r>
            <a:r>
              <a:rPr lang="en-GB" sz="2400" noProof="0" dirty="0" smtClean="0">
                <a:solidFill>
                  <a:schemeClr val="tx1"/>
                </a:solidFill>
                <a:latin typeface="+mn-lt"/>
              </a:rPr>
              <a:t/>
            </a:r>
            <a:br>
              <a:rPr lang="en-GB" sz="2400" noProof="0" dirty="0" smtClean="0">
                <a:solidFill>
                  <a:schemeClr val="tx1"/>
                </a:solidFill>
                <a:latin typeface="+mn-lt"/>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endParaRPr lang="en-GB" sz="2400" noProof="0" dirty="0" smtClean="0">
              <a:solidFill>
                <a:schemeClr val="tx1"/>
              </a:solidFill>
              <a:latin typeface="+mn-lt"/>
              <a:ea typeface="Tahoma" pitchFamily="34" charset="0"/>
              <a:cs typeface="Tahoma" pitchFamily="34" charset="0"/>
            </a:endParaRPr>
          </a:p>
        </p:txBody>
      </p:sp>
      <p:sp>
        <p:nvSpPr>
          <p:cNvPr id="5" name="TextBox 4"/>
          <p:cNvSpPr txBox="1"/>
          <p:nvPr/>
        </p:nvSpPr>
        <p:spPr>
          <a:xfrm>
            <a:off x="726141" y="403412"/>
            <a:ext cx="7355541" cy="584775"/>
          </a:xfrm>
          <a:prstGeom prst="rect">
            <a:avLst/>
          </a:prstGeom>
          <a:noFill/>
        </p:spPr>
        <p:txBody>
          <a:bodyPr wrap="square" rtlCol="0">
            <a:spAutoFit/>
          </a:bodyPr>
          <a:lstStyle/>
          <a:p>
            <a:r>
              <a:rPr lang="mt-MT" sz="3200" b="1" dirty="0" smtClean="0">
                <a:solidFill>
                  <a:srgbClr val="0070C0"/>
                </a:solidFill>
              </a:rPr>
              <a:t>Openness and economic growth...1</a:t>
            </a:r>
            <a:endParaRPr lang="en-US" sz="3200" b="1" dirty="0">
              <a:solidFill>
                <a:srgbClr val="0070C0"/>
              </a:solidFill>
            </a:endParaRPr>
          </a:p>
        </p:txBody>
      </p:sp>
      <p:sp>
        <p:nvSpPr>
          <p:cNvPr id="6" name="TextBox 5"/>
          <p:cNvSpPr txBox="1"/>
          <p:nvPr/>
        </p:nvSpPr>
        <p:spPr>
          <a:xfrm>
            <a:off x="0" y="6589059"/>
            <a:ext cx="9144000" cy="313350"/>
          </a:xfrm>
          <a:prstGeom prst="rect">
            <a:avLst/>
          </a:prstGeom>
          <a:solidFill>
            <a:srgbClr val="3366FF"/>
          </a:solidFill>
        </p:spPr>
        <p:txBody>
          <a:bodyPr wrap="square" tIns="0" bIns="36000" rtlCol="0">
            <a:spAutoFit/>
          </a:bodyPr>
          <a:lstStyle/>
          <a:p>
            <a:pPr algn="ctr"/>
            <a:r>
              <a:rPr lang="en-US" b="1" dirty="0" smtClean="0">
                <a:solidFill>
                  <a:schemeClr val="bg1"/>
                </a:solidFill>
              </a:rPr>
              <a:t>2. Literature review</a:t>
            </a:r>
            <a:endParaRPr lang="en-US" b="1" dirty="0">
              <a:solidFill>
                <a:schemeClr val="bg1"/>
              </a:solidFill>
            </a:endParaRPr>
          </a:p>
        </p:txBody>
      </p:sp>
    </p:spTree>
    <p:extLst>
      <p:ext uri="{BB962C8B-B14F-4D97-AF65-F5344CB8AC3E}">
        <p14:creationId xmlns="" xmlns:p14="http://schemas.microsoft.com/office/powerpoint/2010/main" val="41237173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Diagram 13"/>
          <p:cNvGraphicFramePr/>
          <p:nvPr>
            <p:extLst>
              <p:ext uri="{D42A27DB-BD31-4B8C-83A1-F6EECF244321}">
                <p14:modId xmlns="" xmlns:p14="http://schemas.microsoft.com/office/powerpoint/2010/main" val="731970413"/>
              </p:ext>
            </p:extLst>
          </p:nvPr>
        </p:nvGraphicFramePr>
        <p:xfrm>
          <a:off x="576299" y="1775013"/>
          <a:ext cx="7874168" cy="45361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tle 3"/>
          <p:cNvSpPr>
            <a:spLocks noGrp="1"/>
          </p:cNvSpPr>
          <p:nvPr>
            <p:ph type="title"/>
          </p:nvPr>
        </p:nvSpPr>
        <p:spPr>
          <a:xfrm>
            <a:off x="628650" y="1357680"/>
            <a:ext cx="8515350" cy="5204483"/>
          </a:xfrm>
        </p:spPr>
        <p:txBody>
          <a:bodyPr/>
          <a:lstStyle/>
          <a:p>
            <a:pPr>
              <a:lnSpc>
                <a:spcPts val="2500"/>
              </a:lnSpc>
            </a:pPr>
            <a:r>
              <a:rPr lang="en-GB" sz="2400" dirty="0" smtClean="0">
                <a:solidFill>
                  <a:schemeClr val="tx1"/>
                </a:solidFill>
                <a:latin typeface="+mn-lt"/>
              </a:rPr>
              <a:t>There are studies, however that show that the quality of institutions is an important consideration in assessing the effects of trade openness. Calderon &amp; Fuentes (2006) argue that countries with strong institutions receive the largest benefit of trade openness.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US" sz="2400" dirty="0" err="1" smtClean="0">
                <a:solidFill>
                  <a:schemeClr val="tx1"/>
                </a:solidFill>
                <a:latin typeface="+mn-lt"/>
              </a:rPr>
              <a:t>Yanikkaya</a:t>
            </a:r>
            <a:r>
              <a:rPr lang="en-US" sz="2400" dirty="0" smtClean="0">
                <a:solidFill>
                  <a:schemeClr val="tx1"/>
                </a:solidFill>
                <a:latin typeface="+mn-lt"/>
              </a:rPr>
              <a:t> (2003), goes as far as to show that openness may actually not be good for growth. The author shows through </a:t>
            </a:r>
            <a:r>
              <a:rPr lang="en-GB" sz="2400" dirty="0" smtClean="0">
                <a:solidFill>
                  <a:schemeClr val="tx1"/>
                </a:solidFill>
                <a:latin typeface="+mn-lt"/>
              </a:rPr>
              <a:t>his estimation that trade barriers are positively and significantly associated with growth, especially for developing countries.</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Some authors also distinguish between the long and short runs, referring to adjustment costs of trade openness in the short run, possibly leading to poverty and inequality (Goldberg &amp; </a:t>
            </a:r>
            <a:r>
              <a:rPr lang="en-GB" sz="2400" dirty="0" err="1" smtClean="0">
                <a:solidFill>
                  <a:schemeClr val="tx1"/>
                </a:solidFill>
                <a:latin typeface="+mn-lt"/>
              </a:rPr>
              <a:t>Pavcnik</a:t>
            </a:r>
            <a:r>
              <a:rPr lang="en-GB" sz="2400" dirty="0" smtClean="0">
                <a:solidFill>
                  <a:schemeClr val="tx1"/>
                </a:solidFill>
                <a:latin typeface="+mn-lt"/>
              </a:rPr>
              <a:t>, 2004). </a:t>
            </a:r>
            <a:r>
              <a:rPr lang="en-GB" sz="2400" dirty="0" smtClean="0">
                <a:solidFill>
                  <a:schemeClr val="tx1"/>
                </a:solidFill>
              </a:rPr>
              <a:t/>
            </a:r>
            <a:br>
              <a:rPr lang="en-GB" sz="2400" dirty="0" smtClean="0">
                <a:solidFill>
                  <a:schemeClr val="tx1"/>
                </a:solidFill>
              </a:rPr>
            </a:br>
            <a:r>
              <a:rPr lang="en-GB" sz="2400" dirty="0" smtClean="0">
                <a:solidFill>
                  <a:schemeClr val="tx1"/>
                </a:solidFill>
              </a:rPr>
              <a:t/>
            </a:r>
            <a:br>
              <a:rPr lang="en-GB" sz="2400" dirty="0" smtClean="0">
                <a:solidFill>
                  <a:schemeClr val="tx1"/>
                </a:solidFill>
              </a:rPr>
            </a:br>
            <a:r>
              <a:rPr lang="en-GB" sz="2400" dirty="0" smtClean="0">
                <a:solidFill>
                  <a:schemeClr val="tx1"/>
                </a:solidFill>
              </a:rPr>
              <a:t/>
            </a:r>
            <a:br>
              <a:rPr lang="en-GB" sz="2400" dirty="0" smtClean="0">
                <a:solidFill>
                  <a:schemeClr val="tx1"/>
                </a:solidFill>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noProof="0" dirty="0" smtClean="0">
                <a:solidFill>
                  <a:srgbClr val="FF0000"/>
                </a:solidFill>
                <a:latin typeface="+mn-lt"/>
              </a:rPr>
              <a:t/>
            </a:r>
            <a:br>
              <a:rPr lang="en-GB" sz="2400" noProof="0" dirty="0" smtClean="0">
                <a:solidFill>
                  <a:srgbClr val="FF0000"/>
                </a:solidFill>
                <a:latin typeface="+mn-lt"/>
              </a:rPr>
            </a:br>
            <a:r>
              <a:rPr lang="en-GB" sz="2400" noProof="0" dirty="0" smtClean="0">
                <a:latin typeface="+mn-lt"/>
              </a:rPr>
              <a:t/>
            </a:r>
            <a:br>
              <a:rPr lang="en-GB" sz="2400" noProof="0" dirty="0" smtClean="0">
                <a:latin typeface="+mn-lt"/>
              </a:rPr>
            </a:br>
            <a:r>
              <a:rPr lang="en-GB" sz="2400" noProof="0" dirty="0" smtClean="0">
                <a:solidFill>
                  <a:srgbClr val="FF0000"/>
                </a:solidFill>
                <a:latin typeface="+mn-lt"/>
              </a:rPr>
              <a:t> </a:t>
            </a:r>
            <a:r>
              <a:rPr lang="en-GB" sz="2400" noProof="0" dirty="0" smtClean="0">
                <a:solidFill>
                  <a:schemeClr val="tx1"/>
                </a:solidFill>
                <a:latin typeface="+mn-lt"/>
              </a:rPr>
              <a:t/>
            </a:r>
            <a:br>
              <a:rPr lang="en-GB" sz="2400" noProof="0" dirty="0" smtClean="0">
                <a:solidFill>
                  <a:schemeClr val="tx1"/>
                </a:solidFill>
                <a:latin typeface="+mn-lt"/>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endParaRPr lang="en-GB" sz="2400" noProof="0" dirty="0" smtClean="0">
              <a:solidFill>
                <a:schemeClr val="tx1"/>
              </a:solidFill>
              <a:latin typeface="+mn-lt"/>
              <a:ea typeface="Tahoma" pitchFamily="34" charset="0"/>
              <a:cs typeface="Tahoma" pitchFamily="34" charset="0"/>
            </a:endParaRPr>
          </a:p>
        </p:txBody>
      </p:sp>
      <p:sp>
        <p:nvSpPr>
          <p:cNvPr id="5" name="TextBox 4"/>
          <p:cNvSpPr txBox="1"/>
          <p:nvPr/>
        </p:nvSpPr>
        <p:spPr>
          <a:xfrm>
            <a:off x="726141" y="403412"/>
            <a:ext cx="7355541" cy="584775"/>
          </a:xfrm>
          <a:prstGeom prst="rect">
            <a:avLst/>
          </a:prstGeom>
          <a:noFill/>
        </p:spPr>
        <p:txBody>
          <a:bodyPr wrap="square" rtlCol="0">
            <a:spAutoFit/>
          </a:bodyPr>
          <a:lstStyle/>
          <a:p>
            <a:r>
              <a:rPr lang="mt-MT" sz="3200" b="1" dirty="0" smtClean="0">
                <a:solidFill>
                  <a:srgbClr val="0070C0"/>
                </a:solidFill>
              </a:rPr>
              <a:t>Openness and economic growth...</a:t>
            </a:r>
            <a:r>
              <a:rPr lang="en-US" sz="3200" b="1" dirty="0" smtClean="0">
                <a:solidFill>
                  <a:srgbClr val="0070C0"/>
                </a:solidFill>
              </a:rPr>
              <a:t>2</a:t>
            </a:r>
            <a:endParaRPr lang="en-US" sz="3200" b="1" dirty="0">
              <a:solidFill>
                <a:srgbClr val="0070C0"/>
              </a:solidFill>
            </a:endParaRPr>
          </a:p>
        </p:txBody>
      </p:sp>
      <p:sp>
        <p:nvSpPr>
          <p:cNvPr id="6" name="TextBox 5"/>
          <p:cNvSpPr txBox="1"/>
          <p:nvPr/>
        </p:nvSpPr>
        <p:spPr>
          <a:xfrm>
            <a:off x="0" y="6589059"/>
            <a:ext cx="9144000" cy="313350"/>
          </a:xfrm>
          <a:prstGeom prst="rect">
            <a:avLst/>
          </a:prstGeom>
          <a:solidFill>
            <a:srgbClr val="3366FF"/>
          </a:solidFill>
        </p:spPr>
        <p:txBody>
          <a:bodyPr wrap="square" tIns="0" bIns="36000" rtlCol="0">
            <a:spAutoFit/>
          </a:bodyPr>
          <a:lstStyle/>
          <a:p>
            <a:pPr algn="ctr"/>
            <a:r>
              <a:rPr lang="en-US" b="1" dirty="0" smtClean="0">
                <a:solidFill>
                  <a:schemeClr val="bg1"/>
                </a:solidFill>
              </a:rPr>
              <a:t>2. Literature review</a:t>
            </a:r>
            <a:endParaRPr lang="en-US" b="1" dirty="0">
              <a:solidFill>
                <a:schemeClr val="bg1"/>
              </a:solidFill>
            </a:endParaRPr>
          </a:p>
        </p:txBody>
      </p:sp>
    </p:spTree>
    <p:extLst>
      <p:ext uri="{BB962C8B-B14F-4D97-AF65-F5344CB8AC3E}">
        <p14:creationId xmlns="" xmlns:p14="http://schemas.microsoft.com/office/powerpoint/2010/main" val="41237173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Diagram 13"/>
          <p:cNvGraphicFramePr/>
          <p:nvPr>
            <p:extLst>
              <p:ext uri="{D42A27DB-BD31-4B8C-83A1-F6EECF244321}">
                <p14:modId xmlns="" xmlns:p14="http://schemas.microsoft.com/office/powerpoint/2010/main" val="731970413"/>
              </p:ext>
            </p:extLst>
          </p:nvPr>
        </p:nvGraphicFramePr>
        <p:xfrm>
          <a:off x="576299" y="1775013"/>
          <a:ext cx="7874168" cy="45361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tle 3"/>
          <p:cNvSpPr>
            <a:spLocks noGrp="1"/>
          </p:cNvSpPr>
          <p:nvPr>
            <p:ph type="title"/>
          </p:nvPr>
        </p:nvSpPr>
        <p:spPr>
          <a:xfrm>
            <a:off x="628650" y="1357680"/>
            <a:ext cx="8515350" cy="5204483"/>
          </a:xfrm>
        </p:spPr>
        <p:txBody>
          <a:bodyPr/>
          <a:lstStyle/>
          <a:p>
            <a:pPr>
              <a:lnSpc>
                <a:spcPts val="2500"/>
              </a:lnSpc>
            </a:pPr>
            <a:r>
              <a:rPr lang="en-GB" sz="2400" dirty="0" smtClean="0">
                <a:solidFill>
                  <a:schemeClr val="tx1"/>
                </a:solidFill>
                <a:latin typeface="+mn-lt"/>
              </a:rPr>
              <a:t>The arguments derived from the literature so far generally point out that while openness may be good for growth, (with a few dissenting voices), it also has negative effects by generating volatility. This leads to the question as to why volatility is undesirable.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There are various reasons for this, including that fluctuations can generate a welfare loss (</a:t>
            </a:r>
            <a:r>
              <a:rPr lang="en-GB" sz="2400" dirty="0" err="1" smtClean="0">
                <a:solidFill>
                  <a:schemeClr val="tx1"/>
                </a:solidFill>
                <a:latin typeface="+mn-lt"/>
              </a:rPr>
              <a:t>Loayza</a:t>
            </a:r>
            <a:r>
              <a:rPr lang="en-GB" sz="2400" dirty="0" smtClean="0">
                <a:solidFill>
                  <a:schemeClr val="tx1"/>
                </a:solidFill>
                <a:latin typeface="+mn-lt"/>
              </a:rPr>
              <a:t> et al., 2007) through the negative effect of uncertainty (economic, political, and policy-related). This matter is also discussed in </a:t>
            </a:r>
            <a:r>
              <a:rPr lang="en-US" sz="2400" dirty="0" err="1" smtClean="0">
                <a:solidFill>
                  <a:schemeClr val="tx1"/>
                </a:solidFill>
                <a:latin typeface="+mn-lt"/>
              </a:rPr>
              <a:t>Montalbano</a:t>
            </a:r>
            <a:r>
              <a:rPr lang="en-US" sz="2400" dirty="0" smtClean="0">
                <a:solidFill>
                  <a:schemeClr val="tx1"/>
                </a:solidFill>
                <a:latin typeface="+mn-lt"/>
              </a:rPr>
              <a:t> (2011).</a:t>
            </a:r>
            <a:r>
              <a:rPr lang="en-US" sz="2400" dirty="0" smtClean="0"/>
              <a:t> </a:t>
            </a: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In addition, volatility ushers in a higher risk of policy failure and weak economic governance (</a:t>
            </a:r>
            <a:r>
              <a:rPr lang="en-GB" sz="2400" dirty="0" err="1" smtClean="0">
                <a:solidFill>
                  <a:schemeClr val="tx1"/>
                </a:solidFill>
                <a:latin typeface="+mn-lt"/>
              </a:rPr>
              <a:t>Fatás</a:t>
            </a:r>
            <a:r>
              <a:rPr lang="en-GB" sz="2400" dirty="0" smtClean="0">
                <a:solidFill>
                  <a:schemeClr val="tx1"/>
                </a:solidFill>
                <a:latin typeface="+mn-lt"/>
              </a:rPr>
              <a:t> &amp; </a:t>
            </a:r>
            <a:r>
              <a:rPr lang="en-GB" sz="2400" dirty="0" err="1" smtClean="0">
                <a:solidFill>
                  <a:schemeClr val="tx1"/>
                </a:solidFill>
                <a:latin typeface="+mn-lt"/>
              </a:rPr>
              <a:t>Mihov</a:t>
            </a:r>
            <a:r>
              <a:rPr lang="en-GB" sz="2400" dirty="0" smtClean="0">
                <a:solidFill>
                  <a:schemeClr val="tx1"/>
                </a:solidFill>
                <a:latin typeface="+mn-lt"/>
              </a:rPr>
              <a:t>, 2005, Gavin &amp; </a:t>
            </a:r>
            <a:r>
              <a:rPr lang="en-GB" sz="2400" dirty="0" err="1" smtClean="0">
                <a:solidFill>
                  <a:schemeClr val="tx1"/>
                </a:solidFill>
                <a:latin typeface="+mn-lt"/>
              </a:rPr>
              <a:t>Hausmann</a:t>
            </a:r>
            <a:r>
              <a:rPr lang="en-GB" sz="2400" dirty="0" smtClean="0">
                <a:solidFill>
                  <a:schemeClr val="tx1"/>
                </a:solidFill>
                <a:latin typeface="+mn-lt"/>
              </a:rPr>
              <a:t>, 1996, and </a:t>
            </a:r>
            <a:r>
              <a:rPr lang="en-GB" sz="2400" dirty="0" err="1" smtClean="0">
                <a:solidFill>
                  <a:schemeClr val="tx1"/>
                </a:solidFill>
                <a:latin typeface="+mn-lt"/>
              </a:rPr>
              <a:t>Rodrik</a:t>
            </a:r>
            <a:r>
              <a:rPr lang="en-GB" sz="2400" dirty="0" smtClean="0">
                <a:solidFill>
                  <a:schemeClr val="tx1"/>
                </a:solidFill>
                <a:latin typeface="+mn-lt"/>
              </a:rPr>
              <a:t>, 1999), including fiscal and monetary policies that intensify rather than calm the trade cycle.</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endParaRPr lang="en-GB" sz="2400" noProof="0" dirty="0" smtClean="0">
              <a:solidFill>
                <a:schemeClr val="tx1"/>
              </a:solidFill>
              <a:latin typeface="+mn-lt"/>
              <a:ea typeface="Tahoma" pitchFamily="34" charset="0"/>
              <a:cs typeface="Tahoma" pitchFamily="34" charset="0"/>
            </a:endParaRPr>
          </a:p>
        </p:txBody>
      </p:sp>
      <p:sp>
        <p:nvSpPr>
          <p:cNvPr id="5" name="TextBox 4"/>
          <p:cNvSpPr txBox="1"/>
          <p:nvPr/>
        </p:nvSpPr>
        <p:spPr>
          <a:xfrm>
            <a:off x="726141" y="403412"/>
            <a:ext cx="7355541" cy="584775"/>
          </a:xfrm>
          <a:prstGeom prst="rect">
            <a:avLst/>
          </a:prstGeom>
          <a:noFill/>
        </p:spPr>
        <p:txBody>
          <a:bodyPr wrap="square" rtlCol="0">
            <a:spAutoFit/>
          </a:bodyPr>
          <a:lstStyle/>
          <a:p>
            <a:r>
              <a:rPr lang="mt-MT" sz="3200" b="1" dirty="0" smtClean="0">
                <a:solidFill>
                  <a:srgbClr val="0070C0"/>
                </a:solidFill>
              </a:rPr>
              <a:t>The downsides of volatility...1</a:t>
            </a:r>
            <a:endParaRPr lang="en-US" sz="3200" b="1" dirty="0">
              <a:solidFill>
                <a:srgbClr val="0070C0"/>
              </a:solidFill>
            </a:endParaRPr>
          </a:p>
        </p:txBody>
      </p:sp>
      <p:sp>
        <p:nvSpPr>
          <p:cNvPr id="6" name="TextBox 5"/>
          <p:cNvSpPr txBox="1"/>
          <p:nvPr/>
        </p:nvSpPr>
        <p:spPr>
          <a:xfrm>
            <a:off x="0" y="6589059"/>
            <a:ext cx="9144000" cy="313350"/>
          </a:xfrm>
          <a:prstGeom prst="rect">
            <a:avLst/>
          </a:prstGeom>
          <a:solidFill>
            <a:srgbClr val="3366FF"/>
          </a:solidFill>
        </p:spPr>
        <p:txBody>
          <a:bodyPr wrap="square" tIns="0" bIns="36000" rtlCol="0">
            <a:spAutoFit/>
          </a:bodyPr>
          <a:lstStyle/>
          <a:p>
            <a:pPr algn="ctr"/>
            <a:r>
              <a:rPr lang="en-US" b="1" dirty="0" smtClean="0">
                <a:solidFill>
                  <a:schemeClr val="bg1"/>
                </a:solidFill>
              </a:rPr>
              <a:t>2. Literature review</a:t>
            </a:r>
            <a:endParaRPr lang="en-US" b="1" dirty="0">
              <a:solidFill>
                <a:schemeClr val="bg1"/>
              </a:solidFill>
            </a:endParaRPr>
          </a:p>
        </p:txBody>
      </p:sp>
    </p:spTree>
    <p:extLst>
      <p:ext uri="{BB962C8B-B14F-4D97-AF65-F5344CB8AC3E}">
        <p14:creationId xmlns="" xmlns:p14="http://schemas.microsoft.com/office/powerpoint/2010/main" val="4123717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226823"/>
            <a:ext cx="9143999" cy="792331"/>
          </a:xfrm>
        </p:spPr>
        <p:txBody>
          <a:bodyPr/>
          <a:lstStyle/>
          <a:p>
            <a:pPr algn="ctr"/>
            <a:r>
              <a:rPr lang="en-GB" sz="3200" b="1" noProof="0" dirty="0" smtClean="0">
                <a:solidFill>
                  <a:srgbClr val="0070C0"/>
                </a:solidFill>
                <a:latin typeface="+mn-lt"/>
              </a:rPr>
              <a:t>1. INTRODUCTION </a:t>
            </a:r>
            <a:endParaRPr lang="en-GB" sz="3200" b="1" noProof="0" dirty="0">
              <a:solidFill>
                <a:srgbClr val="0070C0"/>
              </a:solidFill>
              <a:latin typeface="+mn-lt"/>
            </a:endParaRPr>
          </a:p>
        </p:txBody>
      </p:sp>
      <p:sp>
        <p:nvSpPr>
          <p:cNvPr id="3" name="Title 1"/>
          <p:cNvSpPr txBox="1">
            <a:spLocks/>
          </p:cNvSpPr>
          <p:nvPr/>
        </p:nvSpPr>
        <p:spPr>
          <a:xfrm>
            <a:off x="0" y="636023"/>
            <a:ext cx="9143999" cy="792331"/>
          </a:xfrm>
          <a:prstGeom prst="rect">
            <a:avLst/>
          </a:prstGeom>
          <a:solidFill>
            <a:schemeClr val="bg1"/>
          </a:solidFill>
        </p:spPr>
        <p:txBody>
          <a:bodyPr/>
          <a:lstStyle>
            <a:lvl1pPr algn="l" defTabSz="914400" rtl="0" eaLnBrk="1" latinLnBrk="0" hangingPunct="1">
              <a:lnSpc>
                <a:spcPct val="90000"/>
              </a:lnSpc>
              <a:spcBef>
                <a:spcPct val="0"/>
              </a:spcBef>
              <a:buNone/>
              <a:defRPr sz="2800" kern="1200">
                <a:solidFill>
                  <a:srgbClr val="37377D"/>
                </a:solidFill>
                <a:latin typeface="Trebuchet MS" panose="020B0603020202020204" pitchFamily="34" charset="0"/>
                <a:ea typeface="+mj-ea"/>
                <a:cs typeface="Arial" panose="020B0604020202020204" pitchFamily="34" charset="0"/>
              </a:defRPr>
            </a:lvl1pPr>
          </a:lstStyle>
          <a:p>
            <a:pPr algn="ctr"/>
            <a:endParaRPr lang="en-US" sz="3200" b="1">
              <a:solidFill>
                <a:srgbClr val="0070C0"/>
              </a:solidFill>
            </a:endParaRPr>
          </a:p>
        </p:txBody>
      </p:sp>
    </p:spTree>
    <p:extLst>
      <p:ext uri="{BB962C8B-B14F-4D97-AF65-F5344CB8AC3E}">
        <p14:creationId xmlns="" xmlns:p14="http://schemas.microsoft.com/office/powerpoint/2010/main" val="39917538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Diagram 13"/>
          <p:cNvGraphicFramePr/>
          <p:nvPr>
            <p:extLst>
              <p:ext uri="{D42A27DB-BD31-4B8C-83A1-F6EECF244321}">
                <p14:modId xmlns="" xmlns:p14="http://schemas.microsoft.com/office/powerpoint/2010/main" val="731970413"/>
              </p:ext>
            </p:extLst>
          </p:nvPr>
        </p:nvGraphicFramePr>
        <p:xfrm>
          <a:off x="576299" y="1775013"/>
          <a:ext cx="7874168" cy="45361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tle 3"/>
          <p:cNvSpPr>
            <a:spLocks noGrp="1"/>
          </p:cNvSpPr>
          <p:nvPr>
            <p:ph type="title"/>
          </p:nvPr>
        </p:nvSpPr>
        <p:spPr>
          <a:xfrm>
            <a:off x="628650" y="1357680"/>
            <a:ext cx="8515350" cy="5204483"/>
          </a:xfrm>
        </p:spPr>
        <p:txBody>
          <a:bodyPr/>
          <a:lstStyle/>
          <a:p>
            <a:pPr>
              <a:lnSpc>
                <a:spcPts val="2500"/>
              </a:lnSpc>
            </a:pPr>
            <a:r>
              <a:rPr lang="en-GB" sz="2400" dirty="0" smtClean="0">
                <a:solidFill>
                  <a:schemeClr val="tx1"/>
                </a:solidFill>
                <a:latin typeface="+mn-lt"/>
              </a:rPr>
              <a:t>Some authors argue that  that volatility tends to lead to lower growth (Ramey and Ramey, 1995), particularly on poor countries (Easterly et al., 2000).  </a:t>
            </a:r>
            <a:r>
              <a:rPr lang="en-GB" sz="2400" dirty="0" err="1" smtClean="0">
                <a:solidFill>
                  <a:schemeClr val="tx1"/>
                </a:solidFill>
                <a:latin typeface="+mn-lt"/>
              </a:rPr>
              <a:t>Hnatkovska</a:t>
            </a:r>
            <a:r>
              <a:rPr lang="en-GB" sz="2400" dirty="0" smtClean="0">
                <a:solidFill>
                  <a:schemeClr val="tx1"/>
                </a:solidFill>
                <a:latin typeface="+mn-lt"/>
              </a:rPr>
              <a:t> &amp; </a:t>
            </a:r>
            <a:r>
              <a:rPr lang="en-GB" sz="2400" dirty="0" err="1" smtClean="0">
                <a:solidFill>
                  <a:schemeClr val="tx1"/>
                </a:solidFill>
                <a:latin typeface="+mn-lt"/>
              </a:rPr>
              <a:t>Loayza</a:t>
            </a:r>
            <a:r>
              <a:rPr lang="en-GB" sz="2400" dirty="0" smtClean="0">
                <a:solidFill>
                  <a:schemeClr val="tx1"/>
                </a:solidFill>
                <a:latin typeface="+mn-lt"/>
              </a:rPr>
              <a:t> (2005) for example, estimate that a one standard-deviation increase in macroeconomic volatility results in an average loss of 1.3 percentage points in annual per capita GDP growth.</a:t>
            </a:r>
            <a:r>
              <a:rPr lang="en-GB" sz="2400" dirty="0" smtClean="0">
                <a:solidFill>
                  <a:srgbClr val="FF0000"/>
                </a:solidFill>
                <a:latin typeface="+mn-lt"/>
              </a:rPr>
              <a:t/>
            </a:r>
            <a:br>
              <a:rPr lang="en-GB" sz="2400" dirty="0" smtClean="0">
                <a:solidFill>
                  <a:srgbClr val="FF0000"/>
                </a:solidFill>
                <a:latin typeface="+mn-lt"/>
              </a:rPr>
            </a:br>
            <a:r>
              <a:rPr lang="en-GB" sz="2400" dirty="0" smtClean="0">
                <a:solidFill>
                  <a:srgbClr val="FF0000"/>
                </a:solidFill>
                <a:latin typeface="+mn-lt"/>
              </a:rPr>
              <a:t/>
            </a:r>
            <a:br>
              <a:rPr lang="en-GB" sz="2400" dirty="0" smtClean="0">
                <a:solidFill>
                  <a:srgbClr val="FF0000"/>
                </a:solidFill>
                <a:latin typeface="+mn-lt"/>
              </a:rPr>
            </a:br>
            <a:r>
              <a:rPr lang="en-GB" sz="2400" dirty="0" smtClean="0">
                <a:solidFill>
                  <a:schemeClr val="tx1"/>
                </a:solidFill>
                <a:latin typeface="+mn-lt"/>
              </a:rPr>
              <a:t>On the other side of the coin, </a:t>
            </a:r>
            <a:r>
              <a:rPr lang="en-GB" sz="2400" dirty="0" err="1" smtClean="0">
                <a:solidFill>
                  <a:schemeClr val="tx1"/>
                </a:solidFill>
                <a:latin typeface="+mn-lt"/>
              </a:rPr>
              <a:t>Kose</a:t>
            </a:r>
            <a:r>
              <a:rPr lang="en-GB" sz="2400" dirty="0" smtClean="0">
                <a:solidFill>
                  <a:schemeClr val="tx1"/>
                </a:solidFill>
                <a:latin typeface="+mn-lt"/>
              </a:rPr>
              <a:t> et al. (2004) found that trade openness appears to attenuate the negative growth-volatility relationship. Specifically,  they find that the estimated coefficients on interactions between volatility and trade integration are significantly positive, suggesting that countries that are more open to trade appear to be able to tolerate higher volatility without hurting their long-term growth.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endParaRPr lang="en-GB" sz="2400" noProof="0" dirty="0" smtClean="0">
              <a:solidFill>
                <a:schemeClr val="tx1"/>
              </a:solidFill>
              <a:latin typeface="+mn-lt"/>
              <a:ea typeface="Tahoma" pitchFamily="34" charset="0"/>
              <a:cs typeface="Tahoma" pitchFamily="34" charset="0"/>
            </a:endParaRPr>
          </a:p>
        </p:txBody>
      </p:sp>
      <p:sp>
        <p:nvSpPr>
          <p:cNvPr id="5" name="TextBox 4"/>
          <p:cNvSpPr txBox="1"/>
          <p:nvPr/>
        </p:nvSpPr>
        <p:spPr>
          <a:xfrm>
            <a:off x="726141" y="403412"/>
            <a:ext cx="7355541" cy="584775"/>
          </a:xfrm>
          <a:prstGeom prst="rect">
            <a:avLst/>
          </a:prstGeom>
          <a:noFill/>
        </p:spPr>
        <p:txBody>
          <a:bodyPr wrap="square" rtlCol="0">
            <a:spAutoFit/>
          </a:bodyPr>
          <a:lstStyle/>
          <a:p>
            <a:r>
              <a:rPr lang="mt-MT" sz="3200" b="1" dirty="0" smtClean="0">
                <a:solidFill>
                  <a:srgbClr val="0070C0"/>
                </a:solidFill>
              </a:rPr>
              <a:t>The downsides of volatility...2</a:t>
            </a:r>
            <a:endParaRPr lang="en-US" sz="3200" b="1" dirty="0">
              <a:solidFill>
                <a:srgbClr val="0070C0"/>
              </a:solidFill>
            </a:endParaRPr>
          </a:p>
        </p:txBody>
      </p:sp>
      <p:sp>
        <p:nvSpPr>
          <p:cNvPr id="6" name="TextBox 5"/>
          <p:cNvSpPr txBox="1"/>
          <p:nvPr/>
        </p:nvSpPr>
        <p:spPr>
          <a:xfrm>
            <a:off x="0" y="6589059"/>
            <a:ext cx="9144000" cy="313350"/>
          </a:xfrm>
          <a:prstGeom prst="rect">
            <a:avLst/>
          </a:prstGeom>
          <a:solidFill>
            <a:srgbClr val="3366FF"/>
          </a:solidFill>
        </p:spPr>
        <p:txBody>
          <a:bodyPr wrap="square" tIns="0" bIns="36000" rtlCol="0">
            <a:spAutoFit/>
          </a:bodyPr>
          <a:lstStyle/>
          <a:p>
            <a:pPr algn="ctr"/>
            <a:r>
              <a:rPr lang="en-US" b="1" dirty="0" smtClean="0">
                <a:solidFill>
                  <a:schemeClr val="bg1"/>
                </a:solidFill>
              </a:rPr>
              <a:t>2. Literature review</a:t>
            </a:r>
            <a:endParaRPr lang="en-US" b="1" dirty="0">
              <a:solidFill>
                <a:schemeClr val="bg1"/>
              </a:solidFill>
            </a:endParaRPr>
          </a:p>
        </p:txBody>
      </p:sp>
    </p:spTree>
    <p:extLst>
      <p:ext uri="{BB962C8B-B14F-4D97-AF65-F5344CB8AC3E}">
        <p14:creationId xmlns="" xmlns:p14="http://schemas.microsoft.com/office/powerpoint/2010/main" val="41237173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Diagram 13"/>
          <p:cNvGraphicFramePr/>
          <p:nvPr>
            <p:extLst>
              <p:ext uri="{D42A27DB-BD31-4B8C-83A1-F6EECF244321}">
                <p14:modId xmlns="" xmlns:p14="http://schemas.microsoft.com/office/powerpoint/2010/main" val="731970413"/>
              </p:ext>
            </p:extLst>
          </p:nvPr>
        </p:nvGraphicFramePr>
        <p:xfrm>
          <a:off x="576299" y="1775013"/>
          <a:ext cx="7874168" cy="45361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tle 3"/>
          <p:cNvSpPr>
            <a:spLocks noGrp="1"/>
          </p:cNvSpPr>
          <p:nvPr>
            <p:ph type="title"/>
          </p:nvPr>
        </p:nvSpPr>
        <p:spPr>
          <a:xfrm>
            <a:off x="628650" y="1357680"/>
            <a:ext cx="8515350" cy="5204483"/>
          </a:xfrm>
        </p:spPr>
        <p:txBody>
          <a:bodyPr/>
          <a:lstStyle/>
          <a:p>
            <a:pPr>
              <a:lnSpc>
                <a:spcPts val="2500"/>
              </a:lnSpc>
            </a:pPr>
            <a:r>
              <a:rPr lang="en-GB" sz="2400" dirty="0" err="1" smtClean="0">
                <a:solidFill>
                  <a:schemeClr val="tx1"/>
                </a:solidFill>
                <a:latin typeface="+mn-lt"/>
              </a:rPr>
              <a:t>García-Herrero</a:t>
            </a:r>
            <a:r>
              <a:rPr lang="en-US" sz="2400" dirty="0" smtClean="0">
                <a:solidFill>
                  <a:schemeClr val="tx1"/>
                </a:solidFill>
                <a:latin typeface="+mn-lt"/>
              </a:rPr>
              <a:t> &amp; </a:t>
            </a:r>
            <a:r>
              <a:rPr lang="en-GB" sz="2400" dirty="0" err="1" smtClean="0">
                <a:solidFill>
                  <a:schemeClr val="tx1"/>
                </a:solidFill>
                <a:latin typeface="+mn-lt"/>
              </a:rPr>
              <a:t>Vilarrubia</a:t>
            </a:r>
            <a:r>
              <a:rPr lang="en-US" sz="2400" dirty="0" smtClean="0">
                <a:solidFill>
                  <a:schemeClr val="tx1"/>
                </a:solidFill>
                <a:latin typeface="+mn-lt"/>
              </a:rPr>
              <a:t> (2006) building </a:t>
            </a:r>
            <a:r>
              <a:rPr lang="en-GB" sz="2400" dirty="0" smtClean="0">
                <a:solidFill>
                  <a:schemeClr val="tx1"/>
                </a:solidFill>
                <a:latin typeface="+mn-lt"/>
              </a:rPr>
              <a:t>upon the general consensus that followed the study by Ramey and Ramey, </a:t>
            </a:r>
            <a:br>
              <a:rPr lang="en-GB" sz="2400" dirty="0" smtClean="0">
                <a:solidFill>
                  <a:schemeClr val="tx1"/>
                </a:solidFill>
                <a:latin typeface="+mn-lt"/>
              </a:rPr>
            </a:br>
            <a:r>
              <a:rPr lang="en-GB" sz="2400" dirty="0" smtClean="0">
                <a:solidFill>
                  <a:schemeClr val="tx1"/>
                </a:solidFill>
                <a:latin typeface="+mn-lt"/>
              </a:rPr>
              <a:t>(1995), namely that that the volatility of per capita GDP growth reduces growth,  showed empirically that a moderate degree of volatility can be growth-enhancing, while very high volatility is clearly detrimental. These results point to the existence of a “</a:t>
            </a:r>
            <a:r>
              <a:rPr lang="en-GB" sz="2400" dirty="0" err="1" smtClean="0">
                <a:solidFill>
                  <a:schemeClr val="tx1"/>
                </a:solidFill>
                <a:latin typeface="+mn-lt"/>
              </a:rPr>
              <a:t>Laffer</a:t>
            </a:r>
            <a:r>
              <a:rPr lang="en-GB" sz="2400" dirty="0" smtClean="0">
                <a:solidFill>
                  <a:schemeClr val="tx1"/>
                </a:solidFill>
                <a:latin typeface="+mn-lt"/>
              </a:rPr>
              <a:t> curve” between volatility and growth.</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err="1" smtClean="0">
                <a:solidFill>
                  <a:schemeClr val="tx1"/>
                </a:solidFill>
                <a:latin typeface="+mn-lt"/>
              </a:rPr>
              <a:t>Meschi</a:t>
            </a:r>
            <a:r>
              <a:rPr lang="en-GB" sz="2400" dirty="0" smtClean="0">
                <a:solidFill>
                  <a:schemeClr val="tx1"/>
                </a:solidFill>
                <a:latin typeface="+mn-lt"/>
              </a:rPr>
              <a:t> and </a:t>
            </a:r>
            <a:r>
              <a:rPr lang="en-GB" sz="2400" dirty="0" err="1" smtClean="0">
                <a:solidFill>
                  <a:schemeClr val="tx1"/>
                </a:solidFill>
                <a:latin typeface="+mn-lt"/>
              </a:rPr>
              <a:t>Vivarelli</a:t>
            </a:r>
            <a:r>
              <a:rPr lang="en-GB" sz="2400" dirty="0" smtClean="0">
                <a:solidFill>
                  <a:schemeClr val="tx1"/>
                </a:solidFill>
                <a:latin typeface="+mn-lt"/>
              </a:rPr>
              <a:t> (2007) find that that of trade of developing countries with high income countries are destabilising as they worsen income distribution in developing country, both through imports and exports. This would seem to suggest that technological differentials between trading partners are important factors in explaining the affects of volatility that result from economic openness.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t>
            </a:r>
            <a:r>
              <a:rPr lang="en-GB" sz="2400" dirty="0" smtClean="0">
                <a:solidFill>
                  <a:srgbClr val="FF0000"/>
                </a:solidFill>
                <a:latin typeface="+mn-lt"/>
              </a:rPr>
              <a:t/>
            </a:r>
            <a:br>
              <a:rPr lang="en-GB" sz="2400" dirty="0" smtClean="0">
                <a:solidFill>
                  <a:srgbClr val="FF0000"/>
                </a:solidFill>
                <a:latin typeface="+mn-lt"/>
              </a:rPr>
            </a:br>
            <a:r>
              <a:rPr lang="en-GB" sz="2400" dirty="0" smtClean="0">
                <a:solidFill>
                  <a:srgbClr val="FF0000"/>
                </a:solidFill>
                <a:latin typeface="+mn-lt"/>
              </a:rPr>
              <a:t/>
            </a:r>
            <a:br>
              <a:rPr lang="en-GB" sz="2400" dirty="0" smtClean="0">
                <a:solidFill>
                  <a:srgbClr val="FF0000"/>
                </a:solidFill>
                <a:latin typeface="+mn-lt"/>
              </a:rPr>
            </a:br>
            <a:r>
              <a:rPr lang="en-GB" sz="2400" dirty="0" smtClean="0">
                <a:solidFill>
                  <a:srgbClr val="FF0000"/>
                </a:solidFill>
                <a:latin typeface="+mn-lt"/>
              </a:rPr>
              <a:t> </a:t>
            </a:r>
            <a:r>
              <a:rPr lang="en-GB" sz="2400" dirty="0" smtClean="0">
                <a:solidFill>
                  <a:schemeClr val="tx1"/>
                </a:solidFill>
                <a:latin typeface="+mn-lt"/>
              </a:rPr>
              <a:t/>
            </a:r>
            <a:br>
              <a:rPr lang="en-GB" sz="2400" dirty="0" smtClean="0">
                <a:solidFill>
                  <a:schemeClr val="tx1"/>
                </a:solidFill>
                <a:latin typeface="+mn-lt"/>
              </a:rPr>
            </a:br>
            <a:r>
              <a:rPr lang="en-GB" sz="2400" dirty="0" smtClean="0">
                <a:solidFill>
                  <a:srgbClr val="FF0000"/>
                </a:solidFill>
                <a:latin typeface="+mn-lt"/>
              </a:rPr>
              <a:t/>
            </a:r>
            <a:br>
              <a:rPr lang="en-GB" sz="2400" dirty="0" smtClean="0">
                <a:solidFill>
                  <a:srgbClr val="FF0000"/>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endParaRPr lang="en-GB" sz="2400" noProof="0" dirty="0" smtClean="0">
              <a:solidFill>
                <a:schemeClr val="tx1"/>
              </a:solidFill>
              <a:latin typeface="+mn-lt"/>
              <a:ea typeface="Tahoma" pitchFamily="34" charset="0"/>
              <a:cs typeface="Tahoma" pitchFamily="34" charset="0"/>
            </a:endParaRPr>
          </a:p>
        </p:txBody>
      </p:sp>
      <p:sp>
        <p:nvSpPr>
          <p:cNvPr id="5" name="TextBox 4"/>
          <p:cNvSpPr txBox="1"/>
          <p:nvPr/>
        </p:nvSpPr>
        <p:spPr>
          <a:xfrm>
            <a:off x="726141" y="403412"/>
            <a:ext cx="7355541" cy="584775"/>
          </a:xfrm>
          <a:prstGeom prst="rect">
            <a:avLst/>
          </a:prstGeom>
          <a:noFill/>
        </p:spPr>
        <p:txBody>
          <a:bodyPr wrap="square" rtlCol="0">
            <a:spAutoFit/>
          </a:bodyPr>
          <a:lstStyle/>
          <a:p>
            <a:r>
              <a:rPr lang="mt-MT" sz="3200" b="1" dirty="0" smtClean="0">
                <a:solidFill>
                  <a:srgbClr val="0070C0"/>
                </a:solidFill>
              </a:rPr>
              <a:t>The downsides of volatility...</a:t>
            </a:r>
            <a:r>
              <a:rPr lang="en-US" sz="3200" b="1" dirty="0" smtClean="0">
                <a:solidFill>
                  <a:srgbClr val="0070C0"/>
                </a:solidFill>
              </a:rPr>
              <a:t>3</a:t>
            </a:r>
            <a:endParaRPr lang="en-US" sz="3200" b="1" dirty="0">
              <a:solidFill>
                <a:srgbClr val="0070C0"/>
              </a:solidFill>
            </a:endParaRPr>
          </a:p>
        </p:txBody>
      </p:sp>
      <p:sp>
        <p:nvSpPr>
          <p:cNvPr id="6" name="TextBox 5"/>
          <p:cNvSpPr txBox="1"/>
          <p:nvPr/>
        </p:nvSpPr>
        <p:spPr>
          <a:xfrm>
            <a:off x="0" y="6589059"/>
            <a:ext cx="9144000" cy="313350"/>
          </a:xfrm>
          <a:prstGeom prst="rect">
            <a:avLst/>
          </a:prstGeom>
          <a:solidFill>
            <a:srgbClr val="3366FF"/>
          </a:solidFill>
        </p:spPr>
        <p:txBody>
          <a:bodyPr wrap="square" tIns="0" bIns="36000" rtlCol="0">
            <a:spAutoFit/>
          </a:bodyPr>
          <a:lstStyle/>
          <a:p>
            <a:pPr algn="ctr"/>
            <a:r>
              <a:rPr lang="en-US" b="1" dirty="0" smtClean="0">
                <a:solidFill>
                  <a:schemeClr val="bg1"/>
                </a:solidFill>
              </a:rPr>
              <a:t>2. Literature review</a:t>
            </a:r>
            <a:endParaRPr lang="en-US" b="1" dirty="0">
              <a:solidFill>
                <a:schemeClr val="bg1"/>
              </a:solidFill>
            </a:endParaRPr>
          </a:p>
        </p:txBody>
      </p:sp>
    </p:spTree>
    <p:extLst>
      <p:ext uri="{BB962C8B-B14F-4D97-AF65-F5344CB8AC3E}">
        <p14:creationId xmlns="" xmlns:p14="http://schemas.microsoft.com/office/powerpoint/2010/main" val="41237173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Diagram 13"/>
          <p:cNvGraphicFramePr/>
          <p:nvPr>
            <p:extLst>
              <p:ext uri="{D42A27DB-BD31-4B8C-83A1-F6EECF244321}">
                <p14:modId xmlns="" xmlns:p14="http://schemas.microsoft.com/office/powerpoint/2010/main" val="731970413"/>
              </p:ext>
            </p:extLst>
          </p:nvPr>
        </p:nvGraphicFramePr>
        <p:xfrm>
          <a:off x="576299" y="1775013"/>
          <a:ext cx="7874168" cy="45361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tle 3"/>
          <p:cNvSpPr>
            <a:spLocks noGrp="1"/>
          </p:cNvSpPr>
          <p:nvPr>
            <p:ph type="title"/>
          </p:nvPr>
        </p:nvSpPr>
        <p:spPr>
          <a:xfrm>
            <a:off x="628650" y="1357680"/>
            <a:ext cx="8515350" cy="5204483"/>
          </a:xfrm>
        </p:spPr>
        <p:txBody>
          <a:bodyPr/>
          <a:lstStyle/>
          <a:p>
            <a:pPr>
              <a:lnSpc>
                <a:spcPts val="2400"/>
              </a:lnSpc>
            </a:pPr>
            <a:r>
              <a:rPr lang="en-GB" sz="2400" dirty="0" smtClean="0">
                <a:solidFill>
                  <a:schemeClr val="tx1"/>
                </a:solidFill>
                <a:latin typeface="+mn-lt"/>
              </a:rPr>
              <a:t>In the literature, the procedure often used to estimate the relationship between openness and volatility is generally the regression method, often utilising panel data. GDP growth volatility is measured by the standard deviation of GDP growth, and openness is generally measured as the average of exports and imports, as a ratio of GDP (e.g. </a:t>
            </a:r>
            <a:r>
              <a:rPr lang="en-GB" sz="2400" dirty="0" err="1" smtClean="0">
                <a:solidFill>
                  <a:schemeClr val="tx1"/>
                </a:solidFill>
                <a:latin typeface="+mn-lt"/>
              </a:rPr>
              <a:t>Hadded</a:t>
            </a:r>
            <a:r>
              <a:rPr lang="en-GB" sz="2400" dirty="0" smtClean="0">
                <a:solidFill>
                  <a:schemeClr val="tx1"/>
                </a:solidFill>
                <a:latin typeface="+mn-lt"/>
              </a:rPr>
              <a:t> &amp; et. Al., 2010).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The control variables utilised in the regression equations varied, as indicated in the preceding slides of this literature review, and included variables standing for policy and institutional frameworks, stage of development, export concentration, terms of trade, financial liberalisation, and geographical dummy variables.</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t>
            </a:r>
            <a:r>
              <a:rPr lang="en-GB" sz="2400" dirty="0" smtClean="0">
                <a:solidFill>
                  <a:srgbClr val="FF0000"/>
                </a:solidFill>
                <a:latin typeface="+mn-lt"/>
              </a:rPr>
              <a:t/>
            </a:r>
            <a:br>
              <a:rPr lang="en-GB" sz="2400" dirty="0" smtClean="0">
                <a:solidFill>
                  <a:srgbClr val="FF0000"/>
                </a:solidFill>
                <a:latin typeface="+mn-lt"/>
              </a:rPr>
            </a:br>
            <a:r>
              <a:rPr lang="en-GB" sz="2400" dirty="0" smtClean="0">
                <a:solidFill>
                  <a:srgbClr val="FF0000"/>
                </a:solidFill>
                <a:latin typeface="+mn-lt"/>
              </a:rPr>
              <a:t/>
            </a:r>
            <a:br>
              <a:rPr lang="en-GB" sz="2400" dirty="0" smtClean="0">
                <a:solidFill>
                  <a:srgbClr val="FF0000"/>
                </a:solidFill>
                <a:latin typeface="+mn-lt"/>
              </a:rPr>
            </a:br>
            <a:r>
              <a:rPr lang="en-GB" sz="2400" dirty="0" smtClean="0">
                <a:solidFill>
                  <a:srgbClr val="FF0000"/>
                </a:solidFill>
                <a:latin typeface="+mn-lt"/>
              </a:rPr>
              <a:t> </a:t>
            </a:r>
            <a:r>
              <a:rPr lang="en-GB" sz="2400" dirty="0" smtClean="0">
                <a:solidFill>
                  <a:schemeClr val="tx1"/>
                </a:solidFill>
                <a:latin typeface="+mn-lt"/>
              </a:rPr>
              <a:t/>
            </a:r>
            <a:br>
              <a:rPr lang="en-GB" sz="2400" dirty="0" smtClean="0">
                <a:solidFill>
                  <a:schemeClr val="tx1"/>
                </a:solidFill>
                <a:latin typeface="+mn-lt"/>
              </a:rPr>
            </a:br>
            <a:r>
              <a:rPr lang="en-GB" sz="2400" dirty="0" smtClean="0">
                <a:solidFill>
                  <a:srgbClr val="FF0000"/>
                </a:solidFill>
                <a:latin typeface="+mn-lt"/>
              </a:rPr>
              <a:t/>
            </a:r>
            <a:br>
              <a:rPr lang="en-GB" sz="2400" dirty="0" smtClean="0">
                <a:solidFill>
                  <a:srgbClr val="FF0000"/>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endParaRPr lang="en-GB" sz="2400" noProof="0" dirty="0" smtClean="0">
              <a:solidFill>
                <a:schemeClr val="tx1"/>
              </a:solidFill>
              <a:latin typeface="+mn-lt"/>
              <a:ea typeface="Tahoma" pitchFamily="34" charset="0"/>
              <a:cs typeface="Tahoma" pitchFamily="34" charset="0"/>
            </a:endParaRPr>
          </a:p>
        </p:txBody>
      </p:sp>
      <p:sp>
        <p:nvSpPr>
          <p:cNvPr id="5" name="TextBox 4"/>
          <p:cNvSpPr txBox="1"/>
          <p:nvPr/>
        </p:nvSpPr>
        <p:spPr>
          <a:xfrm>
            <a:off x="726141" y="403412"/>
            <a:ext cx="7355541" cy="584775"/>
          </a:xfrm>
          <a:prstGeom prst="rect">
            <a:avLst/>
          </a:prstGeom>
          <a:noFill/>
        </p:spPr>
        <p:txBody>
          <a:bodyPr wrap="square" rtlCol="0">
            <a:spAutoFit/>
          </a:bodyPr>
          <a:lstStyle/>
          <a:p>
            <a:r>
              <a:rPr lang="en-US" sz="3200" b="1" dirty="0" smtClean="0">
                <a:solidFill>
                  <a:srgbClr val="0070C0"/>
                </a:solidFill>
              </a:rPr>
              <a:t>Model s</a:t>
            </a:r>
            <a:r>
              <a:rPr lang="mt-MT" sz="3200" b="1" dirty="0" smtClean="0">
                <a:solidFill>
                  <a:srgbClr val="0070C0"/>
                </a:solidFill>
              </a:rPr>
              <a:t>pecifications</a:t>
            </a:r>
            <a:r>
              <a:rPr lang="en-US" sz="3200" b="1" dirty="0" smtClean="0">
                <a:solidFill>
                  <a:srgbClr val="0070C0"/>
                </a:solidFill>
              </a:rPr>
              <a:t> in the literature</a:t>
            </a:r>
            <a:endParaRPr lang="en-US" sz="3200" b="1" dirty="0">
              <a:solidFill>
                <a:srgbClr val="0070C0"/>
              </a:solidFill>
            </a:endParaRPr>
          </a:p>
        </p:txBody>
      </p:sp>
      <p:sp>
        <p:nvSpPr>
          <p:cNvPr id="6" name="TextBox 5"/>
          <p:cNvSpPr txBox="1"/>
          <p:nvPr/>
        </p:nvSpPr>
        <p:spPr>
          <a:xfrm>
            <a:off x="0" y="6589059"/>
            <a:ext cx="9144000" cy="313350"/>
          </a:xfrm>
          <a:prstGeom prst="rect">
            <a:avLst/>
          </a:prstGeom>
          <a:solidFill>
            <a:srgbClr val="3366FF"/>
          </a:solidFill>
        </p:spPr>
        <p:txBody>
          <a:bodyPr wrap="square" tIns="0" bIns="36000" rtlCol="0">
            <a:spAutoFit/>
          </a:bodyPr>
          <a:lstStyle/>
          <a:p>
            <a:pPr algn="ctr"/>
            <a:r>
              <a:rPr lang="en-US" b="1" dirty="0" smtClean="0">
                <a:solidFill>
                  <a:schemeClr val="bg1"/>
                </a:solidFill>
              </a:rPr>
              <a:t>2. Literature review</a:t>
            </a:r>
            <a:endParaRPr lang="en-US" b="1" dirty="0">
              <a:solidFill>
                <a:schemeClr val="bg1"/>
              </a:solidFill>
            </a:endParaRPr>
          </a:p>
        </p:txBody>
      </p:sp>
    </p:spTree>
    <p:extLst>
      <p:ext uri="{BB962C8B-B14F-4D97-AF65-F5344CB8AC3E}">
        <p14:creationId xmlns="" xmlns:p14="http://schemas.microsoft.com/office/powerpoint/2010/main" val="41237173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226823"/>
            <a:ext cx="9143999" cy="792331"/>
          </a:xfrm>
        </p:spPr>
        <p:txBody>
          <a:bodyPr/>
          <a:lstStyle/>
          <a:p>
            <a:pPr algn="ctr"/>
            <a:r>
              <a:rPr lang="en-GB" sz="3200" b="1" noProof="0" dirty="0" smtClean="0">
                <a:solidFill>
                  <a:srgbClr val="0070C0"/>
                </a:solidFill>
                <a:latin typeface="+mn-lt"/>
              </a:rPr>
              <a:t>3. ESTIMATION RESULTS</a:t>
            </a:r>
            <a:endParaRPr lang="en-GB" sz="3200" b="1" noProof="0" dirty="0">
              <a:solidFill>
                <a:srgbClr val="0070C0"/>
              </a:solidFill>
              <a:latin typeface="+mn-lt"/>
            </a:endParaRPr>
          </a:p>
        </p:txBody>
      </p:sp>
      <p:sp>
        <p:nvSpPr>
          <p:cNvPr id="3" name="Title 1"/>
          <p:cNvSpPr txBox="1">
            <a:spLocks/>
          </p:cNvSpPr>
          <p:nvPr/>
        </p:nvSpPr>
        <p:spPr>
          <a:xfrm>
            <a:off x="0" y="636023"/>
            <a:ext cx="9143999" cy="792331"/>
          </a:xfrm>
          <a:prstGeom prst="rect">
            <a:avLst/>
          </a:prstGeom>
          <a:solidFill>
            <a:schemeClr val="bg1"/>
          </a:solidFill>
        </p:spPr>
        <p:txBody>
          <a:bodyPr/>
          <a:lstStyle>
            <a:lvl1pPr algn="l" defTabSz="914400" rtl="0" eaLnBrk="1" latinLnBrk="0" hangingPunct="1">
              <a:lnSpc>
                <a:spcPct val="90000"/>
              </a:lnSpc>
              <a:spcBef>
                <a:spcPct val="0"/>
              </a:spcBef>
              <a:buNone/>
              <a:defRPr sz="2800" kern="1200">
                <a:solidFill>
                  <a:srgbClr val="37377D"/>
                </a:solidFill>
                <a:latin typeface="Trebuchet MS" panose="020B0603020202020204" pitchFamily="34" charset="0"/>
                <a:ea typeface="+mj-ea"/>
                <a:cs typeface="Arial" panose="020B0604020202020204" pitchFamily="34" charset="0"/>
              </a:defRPr>
            </a:lvl1pPr>
          </a:lstStyle>
          <a:p>
            <a:pPr algn="ctr"/>
            <a:endParaRPr lang="en-US" sz="3200" b="1">
              <a:solidFill>
                <a:srgbClr val="0070C0"/>
              </a:solidFill>
            </a:endParaRPr>
          </a:p>
        </p:txBody>
      </p:sp>
    </p:spTree>
    <p:extLst>
      <p:ext uri="{BB962C8B-B14F-4D97-AF65-F5344CB8AC3E}">
        <p14:creationId xmlns="" xmlns:p14="http://schemas.microsoft.com/office/powerpoint/2010/main" val="399175389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Diagram 13"/>
          <p:cNvGraphicFramePr/>
          <p:nvPr>
            <p:extLst>
              <p:ext uri="{D42A27DB-BD31-4B8C-83A1-F6EECF244321}">
                <p14:modId xmlns="" xmlns:p14="http://schemas.microsoft.com/office/powerpoint/2010/main" val="731970413"/>
              </p:ext>
            </p:extLst>
          </p:nvPr>
        </p:nvGraphicFramePr>
        <p:xfrm>
          <a:off x="576299" y="1775013"/>
          <a:ext cx="7874168" cy="45361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tle 3"/>
          <p:cNvSpPr>
            <a:spLocks noGrp="1"/>
          </p:cNvSpPr>
          <p:nvPr>
            <p:ph type="title"/>
          </p:nvPr>
        </p:nvSpPr>
        <p:spPr>
          <a:xfrm>
            <a:off x="628650" y="1330785"/>
            <a:ext cx="8515350" cy="5204483"/>
          </a:xfrm>
        </p:spPr>
        <p:txBody>
          <a:bodyPr/>
          <a:lstStyle/>
          <a:p>
            <a:pPr>
              <a:lnSpc>
                <a:spcPts val="2400"/>
              </a:lnSpc>
            </a:pPr>
            <a:r>
              <a:rPr lang="en-GB" sz="2400" dirty="0" smtClean="0">
                <a:solidFill>
                  <a:schemeClr val="tx1"/>
                </a:solidFill>
                <a:latin typeface="+mn-lt"/>
              </a:rPr>
              <a:t>To test the hypothesis that trade openness generates GDP growth volatility, annual data for </a:t>
            </a:r>
            <a:r>
              <a:rPr lang="mt-MT" sz="2400" dirty="0" smtClean="0">
                <a:solidFill>
                  <a:schemeClr val="tx1"/>
                </a:solidFill>
                <a:latin typeface="+mn-lt"/>
              </a:rPr>
              <a:t>171</a:t>
            </a:r>
            <a:r>
              <a:rPr lang="en-GB" sz="2400" dirty="0" smtClean="0">
                <a:solidFill>
                  <a:schemeClr val="tx1"/>
                </a:solidFill>
                <a:latin typeface="+mn-lt"/>
              </a:rPr>
              <a:t> countries spanning the years from is used</a:t>
            </a:r>
            <a:r>
              <a:rPr lang="mt-MT" sz="2400" dirty="0" smtClean="0">
                <a:solidFill>
                  <a:schemeClr val="tx1"/>
                </a:solidFill>
                <a:latin typeface="+mn-lt"/>
              </a:rPr>
              <a:t> to estimae the following equation:</a:t>
            </a:r>
            <a:r>
              <a:rPr lang="en-GB" sz="2400" dirty="0" smtClean="0">
                <a:solidFill>
                  <a:schemeClr val="tx1"/>
                </a:solidFill>
                <a:latin typeface="+mn-lt"/>
              </a:rPr>
              <a:t> </a:t>
            </a:r>
            <a:br>
              <a:rPr lang="en-GB" sz="2400" dirty="0" smtClean="0">
                <a:solidFill>
                  <a:schemeClr val="tx1"/>
                </a:solidFill>
                <a:latin typeface="+mn-lt"/>
              </a:rPr>
            </a:br>
            <a:r>
              <a:rPr lang="en-GB" sz="2400" dirty="0" smtClean="0">
                <a:solidFill>
                  <a:schemeClr val="tx1"/>
                </a:solidFill>
                <a:latin typeface="+mn-lt"/>
              </a:rPr>
              <a:t>  </a:t>
            </a:r>
            <a:br>
              <a:rPr lang="en-GB" sz="2400" dirty="0" smtClean="0">
                <a:solidFill>
                  <a:schemeClr val="tx1"/>
                </a:solidFill>
                <a:latin typeface="+mn-lt"/>
              </a:rPr>
            </a:br>
            <a:r>
              <a:rPr lang="en-GB" sz="2400" dirty="0" err="1" smtClean="0"/>
              <a:t>VLT</a:t>
            </a:r>
            <a:r>
              <a:rPr lang="en-GB" sz="2400" baseline="-25000" dirty="0" err="1" smtClean="0"/>
              <a:t>i,t</a:t>
            </a:r>
            <a:r>
              <a:rPr lang="en-GB" sz="2400" dirty="0" smtClean="0"/>
              <a:t> = α + </a:t>
            </a:r>
            <a:r>
              <a:rPr lang="en-GB" sz="2400" dirty="0" smtClean="0">
                <a:latin typeface="Symbol" pitchFamily="18" charset="2"/>
              </a:rPr>
              <a:t>b</a:t>
            </a:r>
            <a:r>
              <a:rPr lang="en-GB" sz="2400" dirty="0" smtClean="0"/>
              <a:t> </a:t>
            </a:r>
            <a:r>
              <a:rPr lang="en-GB" sz="2400" dirty="0" err="1" smtClean="0"/>
              <a:t>OPN</a:t>
            </a:r>
            <a:r>
              <a:rPr lang="en-GB" sz="2400" baseline="-25000" dirty="0" err="1" smtClean="0"/>
              <a:t>i,t</a:t>
            </a:r>
            <a:r>
              <a:rPr lang="en-GB" sz="2400" dirty="0" smtClean="0"/>
              <a:t> + </a:t>
            </a:r>
            <a:r>
              <a:rPr lang="en-GB" sz="2400" dirty="0" smtClean="0">
                <a:latin typeface="Symbol" pitchFamily="18" charset="2"/>
              </a:rPr>
              <a:t>c</a:t>
            </a:r>
            <a:r>
              <a:rPr lang="en-GB" sz="2400" dirty="0" smtClean="0"/>
              <a:t> </a:t>
            </a:r>
            <a:r>
              <a:rPr lang="en-GB" sz="2400" dirty="0" err="1" smtClean="0"/>
              <a:t>EGV</a:t>
            </a:r>
            <a:r>
              <a:rPr lang="en-GB" sz="2400" baseline="-25000" dirty="0" err="1" smtClean="0"/>
              <a:t>i,t</a:t>
            </a:r>
            <a:r>
              <a:rPr lang="en-GB" sz="2400" dirty="0" smtClean="0"/>
              <a:t> + </a:t>
            </a:r>
            <a:r>
              <a:rPr lang="en-GB" sz="2400" dirty="0" smtClean="0">
                <a:latin typeface="Symbol" pitchFamily="18" charset="2"/>
              </a:rPr>
              <a:t>d</a:t>
            </a:r>
            <a:r>
              <a:rPr lang="en-GB" sz="2400" dirty="0" smtClean="0"/>
              <a:t> </a:t>
            </a:r>
            <a:r>
              <a:rPr lang="en-GB" sz="2400" dirty="0" err="1" smtClean="0"/>
              <a:t>PGV</a:t>
            </a:r>
            <a:r>
              <a:rPr lang="en-GB" sz="2400" baseline="-25000" dirty="0" err="1" smtClean="0"/>
              <a:t>i,t</a:t>
            </a:r>
            <a:r>
              <a:rPr lang="en-GB" sz="2400" dirty="0" smtClean="0"/>
              <a:t> + </a:t>
            </a:r>
            <a:r>
              <a:rPr lang="en-GB" sz="2400" dirty="0" err="1" smtClean="0"/>
              <a:t>ε</a:t>
            </a:r>
            <a:r>
              <a:rPr lang="en-GB" sz="2400" baseline="-25000" dirty="0" err="1" smtClean="0"/>
              <a:t>i,t</a:t>
            </a:r>
            <a:r>
              <a:rPr lang="en-GB" sz="2400" baseline="-25000" dirty="0" smtClean="0"/>
              <a:t>		</a:t>
            </a:r>
            <a:r>
              <a:rPr lang="en-GB" sz="2400" dirty="0" smtClean="0">
                <a:solidFill>
                  <a:schemeClr val="tx1"/>
                </a:solidFill>
                <a:latin typeface="+mn-lt"/>
              </a:rPr>
              <a:t>(1)</a:t>
            </a:r>
            <a:br>
              <a:rPr lang="en-GB" sz="2400" dirty="0" smtClean="0">
                <a:solidFill>
                  <a:schemeClr val="tx1"/>
                </a:solidFill>
                <a:latin typeface="+mn-lt"/>
              </a:rPr>
            </a:br>
            <a:r>
              <a:rPr lang="en-GB" sz="2400" dirty="0" smtClean="0">
                <a:solidFill>
                  <a:schemeClr val="tx1"/>
                </a:solidFill>
                <a:latin typeface="+mn-lt"/>
              </a:rPr>
              <a:t> </a:t>
            </a:r>
            <a:br>
              <a:rPr lang="en-GB" sz="2400" dirty="0" smtClean="0">
                <a:solidFill>
                  <a:schemeClr val="tx1"/>
                </a:solidFill>
                <a:latin typeface="+mn-lt"/>
              </a:rPr>
            </a:br>
            <a:r>
              <a:rPr lang="en-GB" sz="2400" dirty="0" smtClean="0">
                <a:solidFill>
                  <a:schemeClr val="tx1"/>
                </a:solidFill>
                <a:latin typeface="+mn-lt"/>
              </a:rPr>
              <a:t>where </a:t>
            </a:r>
            <a:r>
              <a:rPr lang="en-GB" sz="2400" dirty="0" err="1" smtClean="0">
                <a:solidFill>
                  <a:schemeClr val="tx1"/>
                </a:solidFill>
                <a:latin typeface="+mn-lt"/>
              </a:rPr>
              <a:t>VLT</a:t>
            </a:r>
            <a:r>
              <a:rPr lang="en-GB" sz="2400" dirty="0" smtClean="0">
                <a:solidFill>
                  <a:schemeClr val="tx1"/>
                </a:solidFill>
                <a:latin typeface="+mn-lt"/>
              </a:rPr>
              <a:t> is GDP volatility, </a:t>
            </a:r>
            <a:r>
              <a:rPr lang="en-GB" sz="2400" dirty="0" err="1" smtClean="0">
                <a:solidFill>
                  <a:schemeClr val="tx1"/>
                </a:solidFill>
                <a:latin typeface="+mn-lt"/>
              </a:rPr>
              <a:t>OPN</a:t>
            </a:r>
            <a:r>
              <a:rPr lang="en-GB" sz="2400" dirty="0" smtClean="0">
                <a:solidFill>
                  <a:schemeClr val="tx1"/>
                </a:solidFill>
                <a:latin typeface="+mn-lt"/>
              </a:rPr>
              <a:t> refers to trade openness</a:t>
            </a:r>
            <a:r>
              <a:rPr lang="mt-MT" sz="2400" dirty="0" smtClean="0">
                <a:solidFill>
                  <a:schemeClr val="tx1"/>
                </a:solidFill>
                <a:latin typeface="+mn-lt"/>
              </a:rPr>
              <a:t> </a:t>
            </a:r>
            <a:r>
              <a:rPr lang="en-GB" sz="2400" dirty="0" smtClean="0">
                <a:solidFill>
                  <a:schemeClr val="tx1"/>
                </a:solidFill>
                <a:latin typeface="+mn-lt"/>
              </a:rPr>
              <a:t>, </a:t>
            </a:r>
            <a:r>
              <a:rPr lang="en-GB" sz="2400" dirty="0" err="1" smtClean="0">
                <a:solidFill>
                  <a:schemeClr val="tx1"/>
                </a:solidFill>
                <a:latin typeface="+mn-lt"/>
              </a:rPr>
              <a:t>ECG</a:t>
            </a:r>
            <a:r>
              <a:rPr lang="en-GB" sz="2400" baseline="-25000" dirty="0" smtClean="0">
                <a:solidFill>
                  <a:schemeClr val="tx1"/>
                </a:solidFill>
                <a:latin typeface="+mn-lt"/>
              </a:rPr>
              <a:t> </a:t>
            </a:r>
            <a:r>
              <a:rPr lang="en-GB" sz="2400" dirty="0" smtClean="0">
                <a:solidFill>
                  <a:schemeClr val="tx1"/>
                </a:solidFill>
                <a:latin typeface="+mn-lt"/>
              </a:rPr>
              <a:t> refers to economic governance </a:t>
            </a:r>
            <a:r>
              <a:rPr lang="mt-MT" sz="2400" dirty="0" smtClean="0">
                <a:solidFill>
                  <a:schemeClr val="tx1"/>
                </a:solidFill>
                <a:latin typeface="+mn-lt"/>
              </a:rPr>
              <a:t> </a:t>
            </a:r>
            <a:r>
              <a:rPr lang="en-GB" sz="2400" dirty="0" smtClean="0">
                <a:solidFill>
                  <a:schemeClr val="tx1"/>
                </a:solidFill>
                <a:latin typeface="+mn-lt"/>
              </a:rPr>
              <a:t>and </a:t>
            </a:r>
            <a:r>
              <a:rPr lang="mt-MT" sz="2400" dirty="0" smtClean="0">
                <a:solidFill>
                  <a:schemeClr val="tx1"/>
                </a:solidFill>
                <a:latin typeface="+mn-lt"/>
              </a:rPr>
              <a:t>PGV</a:t>
            </a:r>
            <a:r>
              <a:rPr lang="en-GB" sz="2400" dirty="0" smtClean="0">
                <a:solidFill>
                  <a:schemeClr val="tx1"/>
                </a:solidFill>
                <a:latin typeface="+mn-lt"/>
              </a:rPr>
              <a:t> refers to </a:t>
            </a:r>
            <a:r>
              <a:rPr lang="mt-MT" sz="2400" dirty="0" smtClean="0">
                <a:solidFill>
                  <a:schemeClr val="tx1"/>
                </a:solidFill>
                <a:latin typeface="+mn-lt"/>
              </a:rPr>
              <a:t>political governance</a:t>
            </a:r>
            <a:r>
              <a:rPr lang="en-GB" sz="2400" dirty="0" smtClean="0">
                <a:solidFill>
                  <a:schemeClr val="tx1"/>
                </a:solidFill>
                <a:latin typeface="+mn-lt"/>
              </a:rPr>
              <a:t>, </a:t>
            </a:r>
            <a:r>
              <a:rPr lang="mt-MT" sz="2400" dirty="0" smtClean="0">
                <a:solidFill>
                  <a:schemeClr val="tx1"/>
                </a:solidFill>
                <a:latin typeface="+mn-lt"/>
              </a:rPr>
              <a:t>measured by with this last variable </a:t>
            </a:r>
            <a:r>
              <a:rPr lang="en-GB" sz="2400" dirty="0" smtClean="0">
                <a:solidFill>
                  <a:schemeClr val="tx1"/>
                </a:solidFill>
                <a:latin typeface="+mn-lt"/>
              </a:rPr>
              <a:t>possibly also capturing political </a:t>
            </a:r>
            <a:r>
              <a:rPr lang="mt-MT" sz="2400" dirty="0" smtClean="0">
                <a:solidFill>
                  <a:schemeClr val="tx1"/>
                </a:solidFill>
                <a:latin typeface="+mn-lt"/>
              </a:rPr>
              <a:t>the stage of development as these two variables are highly correlated.</a:t>
            </a:r>
            <a:r>
              <a:rPr lang="en-GB" sz="2400" dirty="0" smtClean="0">
                <a:solidFill>
                  <a:schemeClr val="tx1"/>
                </a:solidFill>
                <a:latin typeface="+mn-lt"/>
              </a:rPr>
              <a:t> The subscripts indicate that all variables refer to country </a:t>
            </a:r>
            <a:r>
              <a:rPr lang="en-GB" sz="2400" dirty="0" err="1" smtClean="0">
                <a:solidFill>
                  <a:schemeClr val="tx1"/>
                </a:solidFill>
                <a:latin typeface="+mn-lt"/>
              </a:rPr>
              <a:t>i</a:t>
            </a:r>
            <a:r>
              <a:rPr lang="en-GB" sz="2400" dirty="0" smtClean="0">
                <a:solidFill>
                  <a:schemeClr val="tx1"/>
                </a:solidFill>
                <a:latin typeface="+mn-lt"/>
              </a:rPr>
              <a:t> in year t. Further, </a:t>
            </a:r>
            <a:r>
              <a:rPr lang="en-GB" sz="2400" dirty="0" err="1" smtClean="0">
                <a:solidFill>
                  <a:schemeClr val="tx1"/>
                </a:solidFill>
                <a:latin typeface="+mn-lt"/>
              </a:rPr>
              <a:t>ε</a:t>
            </a:r>
            <a:r>
              <a:rPr lang="en-GB" sz="2400" baseline="-25000" dirty="0" err="1" smtClean="0">
                <a:solidFill>
                  <a:schemeClr val="tx1"/>
                </a:solidFill>
                <a:latin typeface="+mn-lt"/>
              </a:rPr>
              <a:t>i,t</a:t>
            </a:r>
            <a:r>
              <a:rPr lang="en-GB" sz="2400" baseline="-25000" dirty="0" smtClean="0">
                <a:solidFill>
                  <a:schemeClr val="tx1"/>
                </a:solidFill>
                <a:latin typeface="+mn-lt"/>
              </a:rPr>
              <a:t> </a:t>
            </a:r>
            <a:r>
              <a:rPr lang="en-GB" sz="2400" dirty="0" smtClean="0">
                <a:solidFill>
                  <a:schemeClr val="tx1"/>
                </a:solidFill>
                <a:latin typeface="+mn-lt"/>
              </a:rPr>
              <a:t>is assumed to be normally distributed with mean 0 and constant variance. </a:t>
            </a:r>
            <a:r>
              <a:rPr lang="mt-MT" sz="2400" dirty="0" smtClean="0">
                <a:solidFill>
                  <a:schemeClr val="tx1"/>
                </a:solidFill>
                <a:latin typeface="+mn-lt"/>
              </a:rPr>
              <a:t/>
            </a:r>
            <a:br>
              <a:rPr lang="mt-MT" sz="2400" dirty="0" smtClean="0">
                <a:solidFill>
                  <a:schemeClr val="tx1"/>
                </a:solidFill>
                <a:latin typeface="+mn-lt"/>
              </a:rPr>
            </a:br>
            <a:r>
              <a:rPr lang="mt-MT" sz="2400" dirty="0" smtClean="0">
                <a:solidFill>
                  <a:schemeClr val="tx1"/>
                </a:solidFill>
                <a:latin typeface="+mn-lt"/>
              </a:rPr>
              <a:t/>
            </a:r>
            <a:br>
              <a:rPr lang="mt-MT" sz="2400" dirty="0" smtClean="0">
                <a:solidFill>
                  <a:schemeClr val="tx1"/>
                </a:solidFill>
                <a:latin typeface="+mn-lt"/>
              </a:rPr>
            </a:br>
            <a:r>
              <a:rPr lang="mt-MT" sz="2400" dirty="0" smtClean="0">
                <a:solidFill>
                  <a:schemeClr val="tx1"/>
                </a:solidFill>
                <a:latin typeface="+mn-lt"/>
              </a:rPr>
              <a:t>The period covered by the panel data is 2010-2015. The  manner in which the variable were measured is explained in the appendix. </a:t>
            </a:r>
            <a:r>
              <a:rPr lang="en-GB" sz="2400" dirty="0" smtClean="0">
                <a:solidFill>
                  <a:schemeClr val="tx1"/>
                </a:solidFill>
                <a:latin typeface="+mn-lt"/>
              </a:rPr>
              <a:t/>
            </a:r>
            <a:br>
              <a:rPr lang="en-GB" sz="2400" dirty="0" smtClean="0">
                <a:solidFill>
                  <a:schemeClr val="tx1"/>
                </a:solidFill>
                <a:latin typeface="+mn-lt"/>
              </a:rPr>
            </a:br>
            <a:endParaRPr lang="en-GB" sz="2400" dirty="0" smtClean="0">
              <a:solidFill>
                <a:schemeClr val="tx1"/>
              </a:solidFill>
              <a:latin typeface="+mn-lt"/>
              <a:ea typeface="Tahoma" pitchFamily="34" charset="0"/>
              <a:cs typeface="Tahoma" pitchFamily="34" charset="0"/>
            </a:endParaRPr>
          </a:p>
        </p:txBody>
      </p:sp>
      <p:sp>
        <p:nvSpPr>
          <p:cNvPr id="6" name="TextBox 5"/>
          <p:cNvSpPr txBox="1"/>
          <p:nvPr/>
        </p:nvSpPr>
        <p:spPr>
          <a:xfrm>
            <a:off x="726141" y="403412"/>
            <a:ext cx="7355541" cy="584775"/>
          </a:xfrm>
          <a:prstGeom prst="rect">
            <a:avLst/>
          </a:prstGeom>
          <a:noFill/>
        </p:spPr>
        <p:txBody>
          <a:bodyPr wrap="square" rtlCol="0">
            <a:spAutoFit/>
          </a:bodyPr>
          <a:lstStyle/>
          <a:p>
            <a:r>
              <a:rPr lang="mt-MT" sz="3200" b="1" dirty="0" smtClean="0">
                <a:solidFill>
                  <a:srgbClr val="0070C0"/>
                </a:solidFill>
              </a:rPr>
              <a:t>Growth Volatility Model</a:t>
            </a:r>
            <a:endParaRPr lang="en-US" sz="3200" b="1" dirty="0">
              <a:solidFill>
                <a:srgbClr val="0070C0"/>
              </a:solidFill>
            </a:endParaRPr>
          </a:p>
        </p:txBody>
      </p:sp>
      <p:sp>
        <p:nvSpPr>
          <p:cNvPr id="5" name="TextBox 4"/>
          <p:cNvSpPr txBox="1"/>
          <p:nvPr/>
        </p:nvSpPr>
        <p:spPr>
          <a:xfrm>
            <a:off x="0" y="6589059"/>
            <a:ext cx="9144000" cy="313350"/>
          </a:xfrm>
          <a:prstGeom prst="rect">
            <a:avLst/>
          </a:prstGeom>
          <a:solidFill>
            <a:srgbClr val="3366FF"/>
          </a:solidFill>
        </p:spPr>
        <p:txBody>
          <a:bodyPr wrap="square" tIns="0" bIns="36000" rtlCol="0">
            <a:spAutoFit/>
          </a:bodyPr>
          <a:lstStyle/>
          <a:p>
            <a:pPr algn="ctr"/>
            <a:r>
              <a:rPr lang="en-US" b="1" dirty="0" smtClean="0">
                <a:solidFill>
                  <a:schemeClr val="bg1"/>
                </a:solidFill>
              </a:rPr>
              <a:t>3. Estimation results</a:t>
            </a:r>
            <a:endParaRPr lang="en-US" b="1" dirty="0">
              <a:solidFill>
                <a:schemeClr val="bg1"/>
              </a:solidFill>
            </a:endParaRPr>
          </a:p>
        </p:txBody>
      </p:sp>
    </p:spTree>
    <p:extLst>
      <p:ext uri="{BB962C8B-B14F-4D97-AF65-F5344CB8AC3E}">
        <p14:creationId xmlns="" xmlns:p14="http://schemas.microsoft.com/office/powerpoint/2010/main" val="41237173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Diagram 13"/>
          <p:cNvGraphicFramePr/>
          <p:nvPr>
            <p:extLst>
              <p:ext uri="{D42A27DB-BD31-4B8C-83A1-F6EECF244321}">
                <p14:modId xmlns="" xmlns:p14="http://schemas.microsoft.com/office/powerpoint/2010/main" val="731970413"/>
              </p:ext>
            </p:extLst>
          </p:nvPr>
        </p:nvGraphicFramePr>
        <p:xfrm>
          <a:off x="576299" y="1775013"/>
          <a:ext cx="7874168" cy="45361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tle 3"/>
          <p:cNvSpPr>
            <a:spLocks noGrp="1"/>
          </p:cNvSpPr>
          <p:nvPr>
            <p:ph type="title"/>
          </p:nvPr>
        </p:nvSpPr>
        <p:spPr>
          <a:xfrm>
            <a:off x="628650" y="1357680"/>
            <a:ext cx="8515350" cy="5204483"/>
          </a:xfrm>
        </p:spPr>
        <p:txBody>
          <a:bodyPr/>
          <a:lstStyle/>
          <a:p>
            <a:pPr>
              <a:lnSpc>
                <a:spcPts val="2500"/>
              </a:lnSpc>
            </a:pPr>
            <a:r>
              <a:rPr lang="en-GB" sz="2400" dirty="0" smtClean="0">
                <a:solidFill>
                  <a:schemeClr val="tx1"/>
                </a:solidFill>
                <a:latin typeface="+mn-lt"/>
              </a:rPr>
              <a:t>The basic assumption underpinning Equation (1) is that GDP volatility is influenced by trade openness, keeping political and </a:t>
            </a:r>
            <a:r>
              <a:rPr lang="mt-MT" sz="2400" dirty="0" smtClean="0">
                <a:solidFill>
                  <a:schemeClr val="tx1"/>
                </a:solidFill>
                <a:latin typeface="+mn-lt"/>
              </a:rPr>
              <a:t>economic </a:t>
            </a:r>
            <a:r>
              <a:rPr lang="en-GB" sz="2400" dirty="0" smtClean="0">
                <a:solidFill>
                  <a:schemeClr val="tx1"/>
                </a:solidFill>
                <a:latin typeface="+mn-lt"/>
              </a:rPr>
              <a:t> governance constant.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A priori, one expects that trade openness (</a:t>
            </a:r>
            <a:r>
              <a:rPr lang="en-GB" sz="2400" dirty="0" err="1" smtClean="0">
                <a:solidFill>
                  <a:schemeClr val="tx1"/>
                </a:solidFill>
                <a:latin typeface="+mn-lt"/>
              </a:rPr>
              <a:t>OPN</a:t>
            </a:r>
            <a:r>
              <a:rPr lang="en-GB" sz="2400" dirty="0" smtClean="0">
                <a:solidFill>
                  <a:schemeClr val="tx1"/>
                </a:solidFill>
                <a:latin typeface="+mn-lt"/>
              </a:rPr>
              <a:t>) has a positive effect on growth volatility. On the other hand economic</a:t>
            </a:r>
            <a:r>
              <a:rPr lang="mt-MT" sz="2400" dirty="0" smtClean="0">
                <a:solidFill>
                  <a:schemeClr val="tx1"/>
                </a:solidFill>
                <a:latin typeface="+mn-lt"/>
              </a:rPr>
              <a:t> and political</a:t>
            </a:r>
            <a:r>
              <a:rPr lang="en-GB" sz="2400" dirty="0" smtClean="0">
                <a:solidFill>
                  <a:schemeClr val="tx1"/>
                </a:solidFill>
                <a:latin typeface="+mn-lt"/>
              </a:rPr>
              <a:t> governance (</a:t>
            </a:r>
            <a:r>
              <a:rPr lang="en-GB" sz="2400" dirty="0" err="1" smtClean="0">
                <a:solidFill>
                  <a:schemeClr val="tx1"/>
                </a:solidFill>
                <a:latin typeface="+mn-lt"/>
              </a:rPr>
              <a:t>ECG</a:t>
            </a:r>
            <a:r>
              <a:rPr lang="mt-MT" sz="2400" dirty="0" smtClean="0">
                <a:solidFill>
                  <a:schemeClr val="tx1"/>
                </a:solidFill>
                <a:latin typeface="+mn-lt"/>
              </a:rPr>
              <a:t> and PGV</a:t>
            </a:r>
            <a:r>
              <a:rPr lang="en-GB" sz="2400" dirty="0" smtClean="0">
                <a:solidFill>
                  <a:schemeClr val="tx1"/>
                </a:solidFill>
                <a:latin typeface="+mn-lt"/>
              </a:rPr>
              <a:t>)</a:t>
            </a:r>
            <a:r>
              <a:rPr lang="mt-MT" sz="2400" dirty="0" smtClean="0">
                <a:solidFill>
                  <a:schemeClr val="tx1"/>
                </a:solidFill>
                <a:latin typeface="+mn-lt"/>
              </a:rPr>
              <a:t> are expeced to</a:t>
            </a:r>
            <a:r>
              <a:rPr lang="en-GB" sz="2400" dirty="0" smtClean="0">
                <a:solidFill>
                  <a:schemeClr val="tx1"/>
                </a:solidFill>
                <a:latin typeface="+mn-lt"/>
              </a:rPr>
              <a:t> have a negative effect on volatility, in that these two variable could attenuate the effect of trade openness.</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The estimation of Equation (1) was carried out using panel data, assuming fixed effects, following the application of the </a:t>
            </a:r>
            <a:r>
              <a:rPr lang="en-GB" sz="2400" dirty="0" err="1" smtClean="0">
                <a:solidFill>
                  <a:schemeClr val="tx1"/>
                </a:solidFill>
                <a:latin typeface="+mn-lt"/>
              </a:rPr>
              <a:t>Hausman</a:t>
            </a:r>
            <a:r>
              <a:rPr lang="en-GB" sz="2400" dirty="0" smtClean="0">
                <a:solidFill>
                  <a:schemeClr val="tx1"/>
                </a:solidFill>
                <a:latin typeface="+mn-lt"/>
              </a:rPr>
              <a:t> test for panel data estimation.  This test decisively favours  the use of “Fixed Effects” estimator over “Random Effects”.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endParaRPr lang="en-GB" sz="2400" dirty="0" smtClean="0">
              <a:solidFill>
                <a:schemeClr val="tx1"/>
              </a:solidFill>
              <a:latin typeface="+mn-lt"/>
              <a:ea typeface="Tahoma" pitchFamily="34" charset="0"/>
              <a:cs typeface="Tahoma" pitchFamily="34" charset="0"/>
            </a:endParaRPr>
          </a:p>
        </p:txBody>
      </p:sp>
      <p:sp>
        <p:nvSpPr>
          <p:cNvPr id="6" name="TextBox 5"/>
          <p:cNvSpPr txBox="1"/>
          <p:nvPr/>
        </p:nvSpPr>
        <p:spPr>
          <a:xfrm>
            <a:off x="726141" y="403412"/>
            <a:ext cx="7355541" cy="584775"/>
          </a:xfrm>
          <a:prstGeom prst="rect">
            <a:avLst/>
          </a:prstGeom>
          <a:noFill/>
        </p:spPr>
        <p:txBody>
          <a:bodyPr wrap="square" rtlCol="0">
            <a:spAutoFit/>
          </a:bodyPr>
          <a:lstStyle/>
          <a:p>
            <a:r>
              <a:rPr lang="mt-MT" sz="3200" b="1" dirty="0" smtClean="0">
                <a:solidFill>
                  <a:srgbClr val="0070C0"/>
                </a:solidFill>
              </a:rPr>
              <a:t>Growth Volatility Model</a:t>
            </a:r>
            <a:endParaRPr lang="en-US" sz="3200" b="1" dirty="0">
              <a:solidFill>
                <a:srgbClr val="0070C0"/>
              </a:solidFill>
            </a:endParaRPr>
          </a:p>
        </p:txBody>
      </p:sp>
      <p:sp>
        <p:nvSpPr>
          <p:cNvPr id="5" name="TextBox 4"/>
          <p:cNvSpPr txBox="1"/>
          <p:nvPr/>
        </p:nvSpPr>
        <p:spPr>
          <a:xfrm>
            <a:off x="0" y="6589059"/>
            <a:ext cx="9144000" cy="313350"/>
          </a:xfrm>
          <a:prstGeom prst="rect">
            <a:avLst/>
          </a:prstGeom>
          <a:solidFill>
            <a:srgbClr val="3366FF"/>
          </a:solidFill>
        </p:spPr>
        <p:txBody>
          <a:bodyPr wrap="square" tIns="0" bIns="36000" rtlCol="0">
            <a:spAutoFit/>
          </a:bodyPr>
          <a:lstStyle/>
          <a:p>
            <a:pPr algn="ctr"/>
            <a:r>
              <a:rPr lang="en-US" b="1" dirty="0" smtClean="0">
                <a:solidFill>
                  <a:schemeClr val="bg1"/>
                </a:solidFill>
              </a:rPr>
              <a:t>3. Estimation results</a:t>
            </a:r>
            <a:endParaRPr lang="en-US" b="1" dirty="0">
              <a:solidFill>
                <a:schemeClr val="bg1"/>
              </a:solidFill>
            </a:endParaRPr>
          </a:p>
        </p:txBody>
      </p:sp>
    </p:spTree>
    <p:extLst>
      <p:ext uri="{BB962C8B-B14F-4D97-AF65-F5344CB8AC3E}">
        <p14:creationId xmlns="" xmlns:p14="http://schemas.microsoft.com/office/powerpoint/2010/main" val="41237173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Diagram 13"/>
          <p:cNvGraphicFramePr/>
          <p:nvPr>
            <p:extLst>
              <p:ext uri="{D42A27DB-BD31-4B8C-83A1-F6EECF244321}">
                <p14:modId xmlns="" xmlns:p14="http://schemas.microsoft.com/office/powerpoint/2010/main" val="731970413"/>
              </p:ext>
            </p:extLst>
          </p:nvPr>
        </p:nvGraphicFramePr>
        <p:xfrm>
          <a:off x="576299" y="1775013"/>
          <a:ext cx="7874168" cy="45361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tle 3"/>
          <p:cNvSpPr>
            <a:spLocks noGrp="1"/>
          </p:cNvSpPr>
          <p:nvPr>
            <p:ph type="title"/>
          </p:nvPr>
        </p:nvSpPr>
        <p:spPr>
          <a:xfrm>
            <a:off x="628650" y="1357680"/>
            <a:ext cx="8515350" cy="5204483"/>
          </a:xfrm>
        </p:spPr>
        <p:txBody>
          <a:bodyPr/>
          <a:lstStyle/>
          <a:p>
            <a:r>
              <a:rPr lang="en-GB" sz="2400" dirty="0" smtClean="0">
                <a:solidFill>
                  <a:schemeClr val="tx1"/>
                </a:solidFill>
                <a:latin typeface="+mn-lt"/>
              </a:rPr>
              <a:t>From the available data, the estimation results are as follows:</a:t>
            </a:r>
            <a:br>
              <a:rPr lang="en-GB" sz="2400" dirty="0" smtClean="0">
                <a:solidFill>
                  <a:schemeClr val="tx1"/>
                </a:solidFill>
                <a:latin typeface="+mn-lt"/>
              </a:rPr>
            </a:br>
            <a:r>
              <a:rPr lang="en-GB" sz="2400" dirty="0" smtClean="0">
                <a:solidFill>
                  <a:schemeClr val="tx1"/>
                </a:solidFill>
                <a:latin typeface="+mn-lt"/>
              </a:rPr>
              <a:t> </a:t>
            </a:r>
            <a:br>
              <a:rPr lang="en-GB" sz="2400" dirty="0" smtClean="0">
                <a:solidFill>
                  <a:schemeClr val="tx1"/>
                </a:solidFill>
                <a:latin typeface="+mn-lt"/>
              </a:rPr>
            </a:br>
            <a:r>
              <a:rPr lang="en-GB" sz="2400" dirty="0" smtClean="0"/>
              <a:t/>
            </a:r>
            <a:br>
              <a:rPr lang="en-GB" sz="2400" dirty="0" smtClean="0"/>
            </a:br>
            <a:r>
              <a:rPr lang="en-GB" sz="2400" b="1" dirty="0" err="1" smtClean="0">
                <a:latin typeface="Arial Narrow" pitchFamily="34" charset="0"/>
              </a:rPr>
              <a:t>VLT</a:t>
            </a:r>
            <a:r>
              <a:rPr lang="en-GB" sz="2400" b="1" dirty="0" smtClean="0">
                <a:latin typeface="Arial Narrow" pitchFamily="34" charset="0"/>
              </a:rPr>
              <a:t> 	=          2.24   +      0.04 </a:t>
            </a:r>
            <a:r>
              <a:rPr lang="en-GB" sz="2400" b="1" dirty="0" err="1" smtClean="0">
                <a:latin typeface="Arial Narrow" pitchFamily="34" charset="0"/>
              </a:rPr>
              <a:t>OPN</a:t>
            </a:r>
            <a:r>
              <a:rPr lang="en-GB" sz="2400" b="1" dirty="0" smtClean="0">
                <a:latin typeface="Arial Narrow" pitchFamily="34" charset="0"/>
              </a:rPr>
              <a:t>   -  2.71 </a:t>
            </a:r>
            <a:r>
              <a:rPr lang="en-GB" sz="2400" b="1" dirty="0" err="1" smtClean="0">
                <a:latin typeface="Arial Narrow" pitchFamily="34" charset="0"/>
              </a:rPr>
              <a:t>EGV</a:t>
            </a:r>
            <a:r>
              <a:rPr lang="en-GB" sz="2400" b="1" dirty="0" smtClean="0">
                <a:latin typeface="Arial Narrow" pitchFamily="34" charset="0"/>
              </a:rPr>
              <a:t>   -  1.85 </a:t>
            </a:r>
            <a:r>
              <a:rPr lang="en-GB" sz="2400" b="1" dirty="0" err="1" smtClean="0">
                <a:latin typeface="Arial Narrow" pitchFamily="34" charset="0"/>
              </a:rPr>
              <a:t>PGV</a:t>
            </a:r>
            <a:r>
              <a:rPr lang="en-GB" sz="2400" b="1" dirty="0" smtClean="0">
                <a:latin typeface="Arial Narrow" pitchFamily="34" charset="0"/>
              </a:rPr>
              <a:t>  (1)</a:t>
            </a:r>
            <a:r>
              <a:rPr lang="en-US" sz="2400" dirty="0" smtClean="0">
                <a:latin typeface="Arial Narrow" pitchFamily="34" charset="0"/>
              </a:rPr>
              <a:t/>
            </a:r>
            <a:br>
              <a:rPr lang="en-US" sz="2400" dirty="0" smtClean="0">
                <a:latin typeface="Arial Narrow" pitchFamily="34" charset="0"/>
              </a:rPr>
            </a:br>
            <a:r>
              <a:rPr lang="en-GB" sz="2400" i="1" dirty="0" smtClean="0">
                <a:latin typeface="Arial Narrow" pitchFamily="34" charset="0"/>
              </a:rPr>
              <a:t>t-statistics      (6.89)            (5.14)            (-4.17)            (-2.93)                  </a:t>
            </a:r>
            <a:r>
              <a:rPr lang="en-GB" sz="2400" dirty="0" smtClean="0"/>
              <a:t>	</a:t>
            </a:r>
            <a:br>
              <a:rPr lang="en-GB" sz="2400" dirty="0" smtClean="0"/>
            </a:br>
            <a:r>
              <a:rPr lang="en-US" sz="2400" dirty="0" smtClean="0"/>
              <a:t/>
            </a:r>
            <a:br>
              <a:rPr lang="en-US" sz="2400" dirty="0" smtClean="0"/>
            </a:br>
            <a:r>
              <a:rPr lang="en-GB" sz="2000" dirty="0" smtClean="0"/>
              <a:t>R-squared = 0.84                 Number of observations = 1,026</a:t>
            </a:r>
            <a:r>
              <a:rPr lang="en-US" sz="2400" dirty="0" smtClean="0"/>
              <a:t/>
            </a:r>
            <a:br>
              <a:rPr lang="en-US" sz="2400" dirty="0" smtClean="0"/>
            </a:br>
            <a:r>
              <a:rPr lang="mt-MT" sz="2400" dirty="0" smtClean="0"/>
              <a:t/>
            </a:r>
            <a:br>
              <a:rPr lang="mt-MT" sz="2400" dirty="0" smtClean="0"/>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The estimated parameters are in line with a priori expectations. The numbers in parentheses are the t-statistics and indicate that the estimates of the coefficient on the explanatory variables are statistically different from zero at the 95% level. </a:t>
            </a:r>
            <a:br>
              <a:rPr lang="en-GB" sz="2400" dirty="0" smtClean="0">
                <a:solidFill>
                  <a:schemeClr val="tx1"/>
                </a:solidFill>
                <a:latin typeface="+mn-lt"/>
              </a:rPr>
            </a:br>
            <a:r>
              <a:rPr lang="en-GB" sz="2400" i="1" dirty="0" smtClean="0">
                <a:latin typeface="+mn-lt"/>
              </a:rPr>
              <a:t/>
            </a:r>
            <a:br>
              <a:rPr lang="en-GB" sz="2400" i="1" dirty="0" smtClean="0">
                <a:latin typeface="+mn-lt"/>
              </a:rPr>
            </a:br>
            <a:r>
              <a:rPr lang="en-GB" sz="2400" dirty="0" smtClean="0">
                <a:latin typeface="+mn-lt"/>
              </a:rPr>
              <a:t/>
            </a:r>
            <a:br>
              <a:rPr lang="en-GB" sz="2400" dirty="0" smtClean="0">
                <a:latin typeface="+mn-lt"/>
              </a:rPr>
            </a:br>
            <a:r>
              <a:rPr lang="en-GB" sz="2400" dirty="0" smtClean="0">
                <a:latin typeface="+mn-lt"/>
              </a:rPr>
              <a:t> </a:t>
            </a:r>
            <a:br>
              <a:rPr lang="en-GB" sz="2400" dirty="0" smtClean="0">
                <a:latin typeface="+mn-lt"/>
              </a:rPr>
            </a:br>
            <a:r>
              <a:rPr lang="en-GB" sz="2400" dirty="0" smtClean="0">
                <a:latin typeface="+mn-lt"/>
              </a:rPr>
              <a:t/>
            </a:r>
            <a:br>
              <a:rPr lang="en-GB" sz="2400" dirty="0" smtClean="0">
                <a:latin typeface="+mn-lt"/>
              </a:rPr>
            </a:br>
            <a:r>
              <a:rPr lang="en-GB" sz="2400" dirty="0" smtClean="0">
                <a:latin typeface="+mn-lt"/>
              </a:rPr>
              <a:t/>
            </a:r>
            <a:br>
              <a:rPr lang="en-GB" sz="2400" dirty="0" smtClean="0">
                <a:latin typeface="+mn-lt"/>
              </a:rPr>
            </a:br>
            <a:r>
              <a:rPr lang="en-GB" sz="2400" dirty="0" smtClean="0">
                <a:latin typeface="+mn-lt"/>
              </a:rPr>
              <a:t/>
            </a:r>
            <a:br>
              <a:rPr lang="en-GB" sz="2400" dirty="0" smtClean="0">
                <a:latin typeface="+mn-lt"/>
              </a:rPr>
            </a:br>
            <a:r>
              <a:rPr lang="en-GB" sz="2400" dirty="0" smtClean="0">
                <a:solidFill>
                  <a:schemeClr val="tx1"/>
                </a:solidFill>
                <a:latin typeface="+mn-lt"/>
              </a:rPr>
              <a:t>.</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t>
            </a:r>
            <a:r>
              <a:rPr lang="en-GB" sz="2400" dirty="0" smtClean="0">
                <a:solidFill>
                  <a:srgbClr val="FF0000"/>
                </a:solidFill>
                <a:latin typeface="+mn-lt"/>
              </a:rPr>
              <a:t/>
            </a:r>
            <a:br>
              <a:rPr lang="en-GB" sz="2400" dirty="0" smtClean="0">
                <a:solidFill>
                  <a:srgbClr val="FF0000"/>
                </a:solidFill>
                <a:latin typeface="+mn-lt"/>
              </a:rPr>
            </a:br>
            <a:r>
              <a:rPr lang="en-GB" sz="2400" dirty="0" smtClean="0">
                <a:solidFill>
                  <a:srgbClr val="FF0000"/>
                </a:solidFill>
                <a:latin typeface="+mn-lt"/>
              </a:rPr>
              <a:t/>
            </a:r>
            <a:br>
              <a:rPr lang="en-GB" sz="2400" dirty="0" smtClean="0">
                <a:solidFill>
                  <a:srgbClr val="FF0000"/>
                </a:solidFill>
                <a:latin typeface="+mn-lt"/>
              </a:rPr>
            </a:br>
            <a:r>
              <a:rPr lang="en-GB" sz="2400" dirty="0" smtClean="0">
                <a:solidFill>
                  <a:srgbClr val="FF0000"/>
                </a:solidFill>
                <a:latin typeface="+mn-lt"/>
              </a:rPr>
              <a:t> </a:t>
            </a:r>
            <a:r>
              <a:rPr lang="en-GB" sz="2400" dirty="0" smtClean="0">
                <a:solidFill>
                  <a:schemeClr val="tx1"/>
                </a:solidFill>
                <a:latin typeface="+mn-lt"/>
              </a:rPr>
              <a:t/>
            </a:r>
            <a:br>
              <a:rPr lang="en-GB" sz="2400" dirty="0" smtClean="0">
                <a:solidFill>
                  <a:schemeClr val="tx1"/>
                </a:solidFill>
                <a:latin typeface="+mn-lt"/>
              </a:rPr>
            </a:br>
            <a:r>
              <a:rPr lang="en-GB" sz="2400" dirty="0" smtClean="0">
                <a:solidFill>
                  <a:srgbClr val="FF0000"/>
                </a:solidFill>
                <a:latin typeface="+mn-lt"/>
              </a:rPr>
              <a:t/>
            </a:r>
            <a:br>
              <a:rPr lang="en-GB" sz="2400" dirty="0" smtClean="0">
                <a:solidFill>
                  <a:srgbClr val="FF0000"/>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endParaRPr lang="en-GB" sz="2400" dirty="0" smtClean="0">
              <a:solidFill>
                <a:schemeClr val="tx1"/>
              </a:solidFill>
              <a:latin typeface="+mn-lt"/>
              <a:ea typeface="Tahoma" pitchFamily="34" charset="0"/>
              <a:cs typeface="Tahoma" pitchFamily="34" charset="0"/>
            </a:endParaRPr>
          </a:p>
        </p:txBody>
      </p:sp>
      <p:sp>
        <p:nvSpPr>
          <p:cNvPr id="6" name="TextBox 5"/>
          <p:cNvSpPr txBox="1"/>
          <p:nvPr/>
        </p:nvSpPr>
        <p:spPr>
          <a:xfrm>
            <a:off x="726141" y="403412"/>
            <a:ext cx="7355541" cy="584775"/>
          </a:xfrm>
          <a:prstGeom prst="rect">
            <a:avLst/>
          </a:prstGeom>
          <a:noFill/>
        </p:spPr>
        <p:txBody>
          <a:bodyPr wrap="square" rtlCol="0">
            <a:spAutoFit/>
          </a:bodyPr>
          <a:lstStyle/>
          <a:p>
            <a:r>
              <a:rPr lang="mt-MT" sz="3200" b="1" dirty="0" smtClean="0">
                <a:solidFill>
                  <a:srgbClr val="0070C0"/>
                </a:solidFill>
              </a:rPr>
              <a:t>Estimation Results</a:t>
            </a:r>
            <a:endParaRPr lang="en-US" sz="3200" b="1" dirty="0">
              <a:solidFill>
                <a:srgbClr val="0070C0"/>
              </a:solidFill>
            </a:endParaRPr>
          </a:p>
        </p:txBody>
      </p:sp>
      <p:sp>
        <p:nvSpPr>
          <p:cNvPr id="5" name="TextBox 4"/>
          <p:cNvSpPr txBox="1"/>
          <p:nvPr/>
        </p:nvSpPr>
        <p:spPr>
          <a:xfrm>
            <a:off x="0" y="6589059"/>
            <a:ext cx="9144000" cy="313350"/>
          </a:xfrm>
          <a:prstGeom prst="rect">
            <a:avLst/>
          </a:prstGeom>
          <a:solidFill>
            <a:srgbClr val="3366FF"/>
          </a:solidFill>
        </p:spPr>
        <p:txBody>
          <a:bodyPr wrap="square" tIns="0" bIns="36000" rtlCol="0">
            <a:spAutoFit/>
          </a:bodyPr>
          <a:lstStyle/>
          <a:p>
            <a:pPr algn="ctr"/>
            <a:r>
              <a:rPr lang="en-US" b="1" dirty="0" smtClean="0">
                <a:solidFill>
                  <a:schemeClr val="bg1"/>
                </a:solidFill>
              </a:rPr>
              <a:t>3. Estimation results</a:t>
            </a:r>
            <a:endParaRPr lang="en-US" b="1" dirty="0">
              <a:solidFill>
                <a:schemeClr val="bg1"/>
              </a:solidFill>
            </a:endParaRPr>
          </a:p>
        </p:txBody>
      </p:sp>
    </p:spTree>
    <p:extLst>
      <p:ext uri="{BB962C8B-B14F-4D97-AF65-F5344CB8AC3E}">
        <p14:creationId xmlns="" xmlns:p14="http://schemas.microsoft.com/office/powerpoint/2010/main" val="41237173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Diagram 13"/>
          <p:cNvGraphicFramePr/>
          <p:nvPr>
            <p:extLst>
              <p:ext uri="{D42A27DB-BD31-4B8C-83A1-F6EECF244321}">
                <p14:modId xmlns="" xmlns:p14="http://schemas.microsoft.com/office/powerpoint/2010/main" val="731970413"/>
              </p:ext>
            </p:extLst>
          </p:nvPr>
        </p:nvGraphicFramePr>
        <p:xfrm>
          <a:off x="576299" y="1775013"/>
          <a:ext cx="7874168" cy="45361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tle 3"/>
          <p:cNvSpPr>
            <a:spLocks noGrp="1"/>
          </p:cNvSpPr>
          <p:nvPr>
            <p:ph type="title"/>
          </p:nvPr>
        </p:nvSpPr>
        <p:spPr>
          <a:xfrm>
            <a:off x="628650" y="1357680"/>
            <a:ext cx="8515350" cy="5204483"/>
          </a:xfrm>
        </p:spPr>
        <p:txBody>
          <a:bodyPr/>
          <a:lstStyle/>
          <a:p>
            <a:pPr>
              <a:lnSpc>
                <a:spcPts val="2500"/>
              </a:lnSpc>
            </a:pPr>
            <a:r>
              <a:rPr lang="en-GB" sz="2400" dirty="0" smtClean="0">
                <a:solidFill>
                  <a:schemeClr val="tx1"/>
                </a:solidFill>
                <a:latin typeface="+mn-lt"/>
              </a:rPr>
              <a:t>The equation performed satisfactorily in terms of residual diagnostic tests. Pooled unit root tests were also conducted on the variables, showing that the null hypothesis of having a unit root process is not accepted at 1% level. </a:t>
            </a:r>
            <a:r>
              <a:rPr lang="mt-MT" sz="2400" dirty="0" smtClean="0">
                <a:solidFill>
                  <a:schemeClr val="tx1"/>
                </a:solidFill>
                <a:latin typeface="+mn-lt"/>
              </a:rPr>
              <a:t/>
            </a:r>
            <a:br>
              <a:rPr lang="mt-MT" sz="2400" dirty="0" smtClean="0">
                <a:solidFill>
                  <a:schemeClr val="tx1"/>
                </a:solidFill>
                <a:latin typeface="+mn-lt"/>
              </a:rPr>
            </a:br>
            <a:r>
              <a:rPr lang="mt-MT" sz="2400" dirty="0" smtClean="0">
                <a:solidFill>
                  <a:schemeClr val="tx1"/>
                </a:solidFill>
                <a:latin typeface="+mn-lt"/>
              </a:rPr>
              <a:t/>
            </a:r>
            <a:br>
              <a:rPr lang="mt-MT" sz="2400" dirty="0" smtClean="0">
                <a:solidFill>
                  <a:schemeClr val="tx1"/>
                </a:solidFill>
                <a:latin typeface="+mn-lt"/>
              </a:rPr>
            </a:br>
            <a:r>
              <a:rPr lang="en-GB" sz="2400" dirty="0" smtClean="0">
                <a:solidFill>
                  <a:schemeClr val="tx1"/>
                </a:solidFill>
                <a:latin typeface="+mn-lt"/>
              </a:rPr>
              <a:t>Regarding </a:t>
            </a:r>
            <a:r>
              <a:rPr lang="en-GB" sz="2400" dirty="0" err="1" smtClean="0">
                <a:solidFill>
                  <a:schemeClr val="tx1"/>
                </a:solidFill>
                <a:latin typeface="+mn-lt"/>
              </a:rPr>
              <a:t>multicollinearity</a:t>
            </a:r>
            <a:r>
              <a:rPr lang="en-GB" sz="2400" dirty="0" smtClean="0">
                <a:solidFill>
                  <a:schemeClr val="tx1"/>
                </a:solidFill>
                <a:latin typeface="+mn-lt"/>
              </a:rPr>
              <a:t>, the correlation between </a:t>
            </a:r>
            <a:r>
              <a:rPr lang="en-GB" sz="2400" dirty="0" err="1" smtClean="0">
                <a:solidFill>
                  <a:schemeClr val="tx1"/>
                </a:solidFill>
                <a:latin typeface="+mn-lt"/>
              </a:rPr>
              <a:t>OPN</a:t>
            </a:r>
            <a:r>
              <a:rPr lang="en-GB" sz="2400" dirty="0" smtClean="0">
                <a:solidFill>
                  <a:schemeClr val="tx1"/>
                </a:solidFill>
                <a:latin typeface="+mn-lt"/>
              </a:rPr>
              <a:t>, </a:t>
            </a:r>
            <a:r>
              <a:rPr lang="en-GB" sz="2400" dirty="0" err="1" smtClean="0">
                <a:solidFill>
                  <a:schemeClr val="tx1"/>
                </a:solidFill>
                <a:latin typeface="+mn-lt"/>
              </a:rPr>
              <a:t>EGV</a:t>
            </a:r>
            <a:r>
              <a:rPr lang="en-GB" sz="2400" dirty="0" smtClean="0">
                <a:solidFill>
                  <a:schemeClr val="tx1"/>
                </a:solidFill>
                <a:latin typeface="+mn-lt"/>
              </a:rPr>
              <a:t> and </a:t>
            </a:r>
            <a:r>
              <a:rPr lang="en-GB" sz="2400" dirty="0" err="1" smtClean="0">
                <a:solidFill>
                  <a:schemeClr val="tx1"/>
                </a:solidFill>
                <a:latin typeface="+mn-lt"/>
              </a:rPr>
              <a:t>PGV</a:t>
            </a:r>
            <a:r>
              <a:rPr lang="en-GB" sz="2400" dirty="0" smtClean="0">
                <a:solidFill>
                  <a:schemeClr val="tx1"/>
                </a:solidFill>
                <a:latin typeface="+mn-lt"/>
              </a:rPr>
              <a:t> across countries was not found to be unduly high. </a:t>
            </a:r>
            <a:r>
              <a:rPr lang="mt-MT" sz="2400" dirty="0" smtClean="0">
                <a:solidFill>
                  <a:schemeClr val="tx1"/>
                </a:solidFill>
                <a:latin typeface="+mn-lt"/>
              </a:rPr>
              <a:t/>
            </a:r>
            <a:br>
              <a:rPr lang="mt-MT" sz="2400" dirty="0" smtClean="0">
                <a:solidFill>
                  <a:schemeClr val="tx1"/>
                </a:solidFill>
                <a:latin typeface="+mn-lt"/>
              </a:rPr>
            </a:br>
            <a:r>
              <a:rPr lang="mt-MT" sz="2400" dirty="0" smtClean="0">
                <a:solidFill>
                  <a:schemeClr val="tx1"/>
                </a:solidFill>
                <a:latin typeface="+mn-lt"/>
              </a:rPr>
              <a:t/>
            </a:r>
            <a:br>
              <a:rPr lang="mt-MT"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mt-MT" sz="2400" dirty="0" smtClean="0">
                <a:solidFill>
                  <a:schemeClr val="tx1"/>
                </a:solidFill>
                <a:latin typeface="+mn-lt"/>
              </a:rPr>
              <a:t/>
            </a:r>
            <a:br>
              <a:rPr lang="mt-MT" sz="2400" dirty="0" smtClean="0">
                <a:solidFill>
                  <a:schemeClr val="tx1"/>
                </a:solidFill>
                <a:latin typeface="+mn-lt"/>
              </a:rPr>
            </a:br>
            <a:r>
              <a:rPr lang="mt-MT" sz="2400" dirty="0" smtClean="0">
                <a:solidFill>
                  <a:schemeClr val="tx1"/>
                </a:solidFill>
                <a:latin typeface="+mn-lt"/>
              </a:rPr>
              <a:t/>
            </a:r>
            <a:br>
              <a:rPr lang="mt-MT" sz="2400" dirty="0" smtClean="0">
                <a:solidFill>
                  <a:schemeClr val="tx1"/>
                </a:solidFill>
                <a:latin typeface="+mn-lt"/>
              </a:rPr>
            </a:br>
            <a:r>
              <a:rPr lang="en-GB" sz="2400" dirty="0" smtClean="0">
                <a:latin typeface="+mn-lt"/>
              </a:rPr>
              <a:t/>
            </a:r>
            <a:br>
              <a:rPr lang="en-GB" sz="2400" dirty="0" smtClean="0">
                <a:latin typeface="+mn-lt"/>
              </a:rPr>
            </a:br>
            <a:r>
              <a:rPr lang="en-GB" sz="2400" dirty="0" smtClean="0">
                <a:latin typeface="+mn-lt"/>
              </a:rPr>
              <a:t/>
            </a:r>
            <a:br>
              <a:rPr lang="en-GB" sz="2400" dirty="0" smtClean="0">
                <a:latin typeface="+mn-lt"/>
              </a:rPr>
            </a:br>
            <a:r>
              <a:rPr lang="en-GB" sz="2400" dirty="0" smtClean="0">
                <a:latin typeface="+mn-lt"/>
              </a:rPr>
              <a:t/>
            </a:r>
            <a:br>
              <a:rPr lang="en-GB" sz="2400" dirty="0" smtClean="0">
                <a:latin typeface="+mn-lt"/>
              </a:rPr>
            </a:br>
            <a:r>
              <a:rPr lang="en-GB" sz="2400" dirty="0" smtClean="0">
                <a:latin typeface="+mn-lt"/>
              </a:rPr>
              <a:t/>
            </a:r>
            <a:br>
              <a:rPr lang="en-GB" sz="2400" dirty="0" smtClean="0">
                <a:latin typeface="+mn-lt"/>
              </a:rPr>
            </a:br>
            <a:r>
              <a:rPr lang="en-GB" sz="2400" i="1" dirty="0" smtClean="0">
                <a:latin typeface="+mn-lt"/>
              </a:rPr>
              <a:t/>
            </a:r>
            <a:br>
              <a:rPr lang="en-GB" sz="2400" i="1" dirty="0" smtClean="0">
                <a:latin typeface="+mn-lt"/>
              </a:rPr>
            </a:br>
            <a:r>
              <a:rPr lang="en-GB" sz="2400" dirty="0" smtClean="0">
                <a:latin typeface="+mn-lt"/>
              </a:rPr>
              <a:t/>
            </a:r>
            <a:br>
              <a:rPr lang="en-GB" sz="2400" dirty="0" smtClean="0">
                <a:latin typeface="+mn-lt"/>
              </a:rPr>
            </a:br>
            <a:r>
              <a:rPr lang="en-GB" sz="2400" dirty="0" smtClean="0">
                <a:latin typeface="+mn-lt"/>
              </a:rPr>
              <a:t> </a:t>
            </a:r>
            <a:br>
              <a:rPr lang="en-GB" sz="2400" dirty="0" smtClean="0">
                <a:latin typeface="+mn-lt"/>
              </a:rPr>
            </a:br>
            <a:r>
              <a:rPr lang="en-GB" sz="2400" dirty="0" smtClean="0">
                <a:latin typeface="+mn-lt"/>
              </a:rPr>
              <a:t/>
            </a:r>
            <a:br>
              <a:rPr lang="en-GB" sz="2400" dirty="0" smtClean="0">
                <a:latin typeface="+mn-lt"/>
              </a:rPr>
            </a:br>
            <a:r>
              <a:rPr lang="en-GB" sz="2400" dirty="0" smtClean="0">
                <a:latin typeface="+mn-lt"/>
              </a:rPr>
              <a:t/>
            </a:r>
            <a:br>
              <a:rPr lang="en-GB" sz="2400" dirty="0" smtClean="0">
                <a:latin typeface="+mn-lt"/>
              </a:rPr>
            </a:br>
            <a:r>
              <a:rPr lang="en-GB" sz="2400" dirty="0" smtClean="0">
                <a:latin typeface="+mn-lt"/>
              </a:rPr>
              <a:t/>
            </a:r>
            <a:br>
              <a:rPr lang="en-GB" sz="2400" dirty="0" smtClean="0">
                <a:latin typeface="+mn-lt"/>
              </a:rPr>
            </a:br>
            <a:r>
              <a:rPr lang="en-GB" sz="2400" dirty="0" smtClean="0">
                <a:solidFill>
                  <a:schemeClr val="tx1"/>
                </a:solidFill>
                <a:latin typeface="+mn-lt"/>
              </a:rPr>
              <a:t>.</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t>
            </a:r>
            <a:r>
              <a:rPr lang="en-GB" sz="2400" dirty="0" smtClean="0">
                <a:solidFill>
                  <a:srgbClr val="FF0000"/>
                </a:solidFill>
                <a:latin typeface="+mn-lt"/>
              </a:rPr>
              <a:t/>
            </a:r>
            <a:br>
              <a:rPr lang="en-GB" sz="2400" dirty="0" smtClean="0">
                <a:solidFill>
                  <a:srgbClr val="FF0000"/>
                </a:solidFill>
                <a:latin typeface="+mn-lt"/>
              </a:rPr>
            </a:br>
            <a:r>
              <a:rPr lang="en-GB" sz="2400" dirty="0" smtClean="0">
                <a:solidFill>
                  <a:srgbClr val="FF0000"/>
                </a:solidFill>
                <a:latin typeface="+mn-lt"/>
              </a:rPr>
              <a:t/>
            </a:r>
            <a:br>
              <a:rPr lang="en-GB" sz="2400" dirty="0" smtClean="0">
                <a:solidFill>
                  <a:srgbClr val="FF0000"/>
                </a:solidFill>
                <a:latin typeface="+mn-lt"/>
              </a:rPr>
            </a:br>
            <a:r>
              <a:rPr lang="en-GB" sz="2400" dirty="0" smtClean="0">
                <a:solidFill>
                  <a:srgbClr val="FF0000"/>
                </a:solidFill>
                <a:latin typeface="+mn-lt"/>
              </a:rPr>
              <a:t> </a:t>
            </a:r>
            <a:r>
              <a:rPr lang="en-GB" sz="2400" dirty="0" smtClean="0">
                <a:solidFill>
                  <a:schemeClr val="tx1"/>
                </a:solidFill>
                <a:latin typeface="+mn-lt"/>
              </a:rPr>
              <a:t/>
            </a:r>
            <a:br>
              <a:rPr lang="en-GB" sz="2400" dirty="0" smtClean="0">
                <a:solidFill>
                  <a:schemeClr val="tx1"/>
                </a:solidFill>
                <a:latin typeface="+mn-lt"/>
              </a:rPr>
            </a:br>
            <a:r>
              <a:rPr lang="en-GB" sz="2400" dirty="0" smtClean="0">
                <a:solidFill>
                  <a:srgbClr val="FF0000"/>
                </a:solidFill>
                <a:latin typeface="+mn-lt"/>
              </a:rPr>
              <a:t/>
            </a:r>
            <a:br>
              <a:rPr lang="en-GB" sz="2400" dirty="0" smtClean="0">
                <a:solidFill>
                  <a:srgbClr val="FF0000"/>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endParaRPr lang="en-GB" sz="2400" dirty="0" smtClean="0">
              <a:solidFill>
                <a:schemeClr val="tx1"/>
              </a:solidFill>
              <a:latin typeface="+mn-lt"/>
              <a:ea typeface="Tahoma" pitchFamily="34" charset="0"/>
              <a:cs typeface="Tahoma" pitchFamily="34" charset="0"/>
            </a:endParaRPr>
          </a:p>
        </p:txBody>
      </p:sp>
      <p:sp>
        <p:nvSpPr>
          <p:cNvPr id="6" name="TextBox 5"/>
          <p:cNvSpPr txBox="1"/>
          <p:nvPr/>
        </p:nvSpPr>
        <p:spPr>
          <a:xfrm>
            <a:off x="726141" y="403412"/>
            <a:ext cx="7355541" cy="584775"/>
          </a:xfrm>
          <a:prstGeom prst="rect">
            <a:avLst/>
          </a:prstGeom>
          <a:noFill/>
        </p:spPr>
        <p:txBody>
          <a:bodyPr wrap="square" rtlCol="0">
            <a:spAutoFit/>
          </a:bodyPr>
          <a:lstStyle/>
          <a:p>
            <a:r>
              <a:rPr lang="mt-MT" sz="3200" b="1" dirty="0" smtClean="0">
                <a:solidFill>
                  <a:srgbClr val="0070C0"/>
                </a:solidFill>
              </a:rPr>
              <a:t>Estimation Results</a:t>
            </a:r>
            <a:endParaRPr lang="en-US" sz="3200" b="1" dirty="0">
              <a:solidFill>
                <a:srgbClr val="0070C0"/>
              </a:solidFill>
            </a:endParaRPr>
          </a:p>
        </p:txBody>
      </p:sp>
      <p:sp>
        <p:nvSpPr>
          <p:cNvPr id="5" name="TextBox 4"/>
          <p:cNvSpPr txBox="1"/>
          <p:nvPr/>
        </p:nvSpPr>
        <p:spPr>
          <a:xfrm>
            <a:off x="0" y="6589059"/>
            <a:ext cx="9144000" cy="313350"/>
          </a:xfrm>
          <a:prstGeom prst="rect">
            <a:avLst/>
          </a:prstGeom>
          <a:solidFill>
            <a:srgbClr val="3366FF"/>
          </a:solidFill>
        </p:spPr>
        <p:txBody>
          <a:bodyPr wrap="square" tIns="0" bIns="36000" rtlCol="0">
            <a:spAutoFit/>
          </a:bodyPr>
          <a:lstStyle/>
          <a:p>
            <a:pPr algn="ctr"/>
            <a:r>
              <a:rPr lang="en-US" b="1" dirty="0" smtClean="0">
                <a:solidFill>
                  <a:schemeClr val="bg1"/>
                </a:solidFill>
              </a:rPr>
              <a:t>3. Estimation results</a:t>
            </a:r>
            <a:endParaRPr lang="en-US" b="1" dirty="0">
              <a:solidFill>
                <a:schemeClr val="bg1"/>
              </a:solidFill>
            </a:endParaRPr>
          </a:p>
        </p:txBody>
      </p:sp>
    </p:spTree>
    <p:extLst>
      <p:ext uri="{BB962C8B-B14F-4D97-AF65-F5344CB8AC3E}">
        <p14:creationId xmlns="" xmlns:p14="http://schemas.microsoft.com/office/powerpoint/2010/main" val="41237173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Diagram 13"/>
          <p:cNvGraphicFramePr/>
          <p:nvPr>
            <p:extLst>
              <p:ext uri="{D42A27DB-BD31-4B8C-83A1-F6EECF244321}">
                <p14:modId xmlns="" xmlns:p14="http://schemas.microsoft.com/office/powerpoint/2010/main" val="731970413"/>
              </p:ext>
            </p:extLst>
          </p:nvPr>
        </p:nvGraphicFramePr>
        <p:xfrm>
          <a:off x="576299" y="1775013"/>
          <a:ext cx="7874168" cy="45361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tle 3"/>
          <p:cNvSpPr>
            <a:spLocks noGrp="1"/>
          </p:cNvSpPr>
          <p:nvPr>
            <p:ph type="title"/>
          </p:nvPr>
        </p:nvSpPr>
        <p:spPr>
          <a:xfrm>
            <a:off x="628650" y="1357680"/>
            <a:ext cx="8515350" cy="5204483"/>
          </a:xfrm>
        </p:spPr>
        <p:txBody>
          <a:bodyPr/>
          <a:lstStyle/>
          <a:p>
            <a:pPr>
              <a:lnSpc>
                <a:spcPts val="2500"/>
              </a:lnSpc>
            </a:pPr>
            <a:r>
              <a:rPr lang="en-GB" sz="2400" dirty="0" smtClean="0">
                <a:solidFill>
                  <a:schemeClr val="tx1"/>
                </a:solidFill>
                <a:latin typeface="+mn-lt"/>
              </a:rPr>
              <a:t>The results would seem to suggest that the hypothesis that GDP growth volatility is the result of trade openness and good governance is confirmed. This implies that volatility can be the result not only by high exposure to external economic conditions but also of internal governance factors.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This implication is illustrated in Figure 1</a:t>
            </a:r>
            <a:r>
              <a:rPr lang="mt-MT" sz="2400" dirty="0" smtClean="0">
                <a:solidFill>
                  <a:schemeClr val="tx1"/>
                </a:solidFill>
                <a:latin typeface="+mn-lt"/>
              </a:rPr>
              <a:t>, where </a:t>
            </a:r>
            <a:r>
              <a:rPr lang="en-GB" sz="2400" dirty="0" smtClean="0">
                <a:solidFill>
                  <a:schemeClr val="tx1"/>
                </a:solidFill>
                <a:latin typeface="+mn-lt"/>
              </a:rPr>
              <a:t> GDP growth volatility is measured along the vertical axis and trade openness on the horizontal axis. The markers show volatility with and without the governance effect, utilising the estimation results of Equation 1.  Volatility without governance is estimated by removing the governance terms from the estimated equation (shown by the large round grey markers in the diagram, with a straight line trend line) and volatility with governance is estimated by including the governance terms in the estimated equation (shown by the diamond shaped small markers in the diagram).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mt-MT" sz="2400" dirty="0" smtClean="0">
                <a:solidFill>
                  <a:schemeClr val="tx1"/>
                </a:solidFill>
                <a:latin typeface="+mn-lt"/>
              </a:rPr>
              <a:t/>
            </a:r>
            <a:br>
              <a:rPr lang="mt-MT" sz="2400" dirty="0" smtClean="0">
                <a:solidFill>
                  <a:schemeClr val="tx1"/>
                </a:solidFill>
                <a:latin typeface="+mn-lt"/>
              </a:rPr>
            </a:br>
            <a:r>
              <a:rPr lang="mt-MT" sz="2400" dirty="0" smtClean="0">
                <a:solidFill>
                  <a:schemeClr val="tx1"/>
                </a:solidFill>
                <a:latin typeface="+mn-lt"/>
              </a:rPr>
              <a:t/>
            </a:r>
            <a:br>
              <a:rPr lang="mt-MT" sz="2400" dirty="0" smtClean="0">
                <a:solidFill>
                  <a:schemeClr val="tx1"/>
                </a:solidFill>
                <a:latin typeface="+mn-lt"/>
              </a:rPr>
            </a:br>
            <a:r>
              <a:rPr lang="en-GB" sz="2400" dirty="0" smtClean="0">
                <a:latin typeface="+mn-lt"/>
              </a:rPr>
              <a:t/>
            </a:r>
            <a:br>
              <a:rPr lang="en-GB" sz="2400" dirty="0" smtClean="0">
                <a:latin typeface="+mn-lt"/>
              </a:rPr>
            </a:br>
            <a:r>
              <a:rPr lang="en-GB" sz="2400" dirty="0" smtClean="0">
                <a:latin typeface="+mn-lt"/>
              </a:rPr>
              <a:t/>
            </a:r>
            <a:br>
              <a:rPr lang="en-GB" sz="2400" dirty="0" smtClean="0">
                <a:latin typeface="+mn-lt"/>
              </a:rPr>
            </a:br>
            <a:r>
              <a:rPr lang="en-GB" sz="2400" dirty="0" smtClean="0">
                <a:latin typeface="+mn-lt"/>
              </a:rPr>
              <a:t/>
            </a:r>
            <a:br>
              <a:rPr lang="en-GB" sz="2400" dirty="0" smtClean="0">
                <a:latin typeface="+mn-lt"/>
              </a:rPr>
            </a:br>
            <a:r>
              <a:rPr lang="en-GB" sz="2400" dirty="0" smtClean="0">
                <a:latin typeface="+mn-lt"/>
              </a:rPr>
              <a:t/>
            </a:r>
            <a:br>
              <a:rPr lang="en-GB" sz="2400" dirty="0" smtClean="0">
                <a:latin typeface="+mn-lt"/>
              </a:rPr>
            </a:br>
            <a:r>
              <a:rPr lang="en-GB" sz="2400" i="1" dirty="0" smtClean="0">
                <a:latin typeface="+mn-lt"/>
              </a:rPr>
              <a:t/>
            </a:r>
            <a:br>
              <a:rPr lang="en-GB" sz="2400" i="1" dirty="0" smtClean="0">
                <a:latin typeface="+mn-lt"/>
              </a:rPr>
            </a:br>
            <a:r>
              <a:rPr lang="en-GB" sz="2400" dirty="0" smtClean="0">
                <a:latin typeface="+mn-lt"/>
              </a:rPr>
              <a:t/>
            </a:r>
            <a:br>
              <a:rPr lang="en-GB" sz="2400" dirty="0" smtClean="0">
                <a:latin typeface="+mn-lt"/>
              </a:rPr>
            </a:br>
            <a:r>
              <a:rPr lang="en-GB" sz="2400" dirty="0" smtClean="0">
                <a:latin typeface="+mn-lt"/>
              </a:rPr>
              <a:t> </a:t>
            </a:r>
            <a:br>
              <a:rPr lang="en-GB" sz="2400" dirty="0" smtClean="0">
                <a:latin typeface="+mn-lt"/>
              </a:rPr>
            </a:br>
            <a:r>
              <a:rPr lang="en-GB" sz="2400" dirty="0" smtClean="0">
                <a:latin typeface="+mn-lt"/>
              </a:rPr>
              <a:t/>
            </a:r>
            <a:br>
              <a:rPr lang="en-GB" sz="2400" dirty="0" smtClean="0">
                <a:latin typeface="+mn-lt"/>
              </a:rPr>
            </a:br>
            <a:r>
              <a:rPr lang="en-GB" sz="2400" dirty="0" smtClean="0">
                <a:latin typeface="+mn-lt"/>
              </a:rPr>
              <a:t/>
            </a:r>
            <a:br>
              <a:rPr lang="en-GB" sz="2400" dirty="0" smtClean="0">
                <a:latin typeface="+mn-lt"/>
              </a:rPr>
            </a:br>
            <a:r>
              <a:rPr lang="en-GB" sz="2400" dirty="0" smtClean="0">
                <a:latin typeface="+mn-lt"/>
              </a:rPr>
              <a:t/>
            </a:r>
            <a:br>
              <a:rPr lang="en-GB" sz="2400" dirty="0" smtClean="0">
                <a:latin typeface="+mn-lt"/>
              </a:rPr>
            </a:br>
            <a:r>
              <a:rPr lang="en-GB" sz="2400" dirty="0" smtClean="0">
                <a:solidFill>
                  <a:schemeClr val="tx1"/>
                </a:solidFill>
                <a:latin typeface="+mn-lt"/>
              </a:rPr>
              <a:t>.</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t>
            </a:r>
            <a:r>
              <a:rPr lang="en-GB" sz="2400" dirty="0" smtClean="0">
                <a:solidFill>
                  <a:srgbClr val="FF0000"/>
                </a:solidFill>
                <a:latin typeface="+mn-lt"/>
              </a:rPr>
              <a:t/>
            </a:r>
            <a:br>
              <a:rPr lang="en-GB" sz="2400" dirty="0" smtClean="0">
                <a:solidFill>
                  <a:srgbClr val="FF0000"/>
                </a:solidFill>
                <a:latin typeface="+mn-lt"/>
              </a:rPr>
            </a:br>
            <a:r>
              <a:rPr lang="en-GB" sz="2400" dirty="0" smtClean="0">
                <a:solidFill>
                  <a:srgbClr val="FF0000"/>
                </a:solidFill>
                <a:latin typeface="+mn-lt"/>
              </a:rPr>
              <a:t/>
            </a:r>
            <a:br>
              <a:rPr lang="en-GB" sz="2400" dirty="0" smtClean="0">
                <a:solidFill>
                  <a:srgbClr val="FF0000"/>
                </a:solidFill>
                <a:latin typeface="+mn-lt"/>
              </a:rPr>
            </a:br>
            <a:r>
              <a:rPr lang="en-GB" sz="2400" dirty="0" smtClean="0">
                <a:solidFill>
                  <a:srgbClr val="FF0000"/>
                </a:solidFill>
                <a:latin typeface="+mn-lt"/>
              </a:rPr>
              <a:t> </a:t>
            </a:r>
            <a:r>
              <a:rPr lang="en-GB" sz="2400" dirty="0" smtClean="0">
                <a:solidFill>
                  <a:schemeClr val="tx1"/>
                </a:solidFill>
                <a:latin typeface="+mn-lt"/>
              </a:rPr>
              <a:t/>
            </a:r>
            <a:br>
              <a:rPr lang="en-GB" sz="2400" dirty="0" smtClean="0">
                <a:solidFill>
                  <a:schemeClr val="tx1"/>
                </a:solidFill>
                <a:latin typeface="+mn-lt"/>
              </a:rPr>
            </a:br>
            <a:r>
              <a:rPr lang="en-GB" sz="2400" dirty="0" smtClean="0">
                <a:solidFill>
                  <a:srgbClr val="FF0000"/>
                </a:solidFill>
                <a:latin typeface="+mn-lt"/>
              </a:rPr>
              <a:t/>
            </a:r>
            <a:br>
              <a:rPr lang="en-GB" sz="2400" dirty="0" smtClean="0">
                <a:solidFill>
                  <a:srgbClr val="FF0000"/>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endParaRPr lang="en-GB" sz="2400" dirty="0" smtClean="0">
              <a:solidFill>
                <a:schemeClr val="tx1"/>
              </a:solidFill>
              <a:latin typeface="+mn-lt"/>
              <a:ea typeface="Tahoma" pitchFamily="34" charset="0"/>
              <a:cs typeface="Tahoma" pitchFamily="34" charset="0"/>
            </a:endParaRPr>
          </a:p>
        </p:txBody>
      </p:sp>
      <p:sp>
        <p:nvSpPr>
          <p:cNvPr id="6" name="TextBox 5"/>
          <p:cNvSpPr txBox="1"/>
          <p:nvPr/>
        </p:nvSpPr>
        <p:spPr>
          <a:xfrm>
            <a:off x="726141" y="403412"/>
            <a:ext cx="7355541" cy="584775"/>
          </a:xfrm>
          <a:prstGeom prst="rect">
            <a:avLst/>
          </a:prstGeom>
          <a:noFill/>
        </p:spPr>
        <p:txBody>
          <a:bodyPr wrap="square" rtlCol="0">
            <a:spAutoFit/>
          </a:bodyPr>
          <a:lstStyle/>
          <a:p>
            <a:r>
              <a:rPr lang="mt-MT" sz="3200" b="1" dirty="0" smtClean="0">
                <a:solidFill>
                  <a:srgbClr val="0070C0"/>
                </a:solidFill>
              </a:rPr>
              <a:t>Results confirm the hypthesis </a:t>
            </a:r>
            <a:endParaRPr lang="en-US" sz="3200" b="1" dirty="0">
              <a:solidFill>
                <a:srgbClr val="0070C0"/>
              </a:solidFill>
            </a:endParaRPr>
          </a:p>
        </p:txBody>
      </p:sp>
      <p:sp>
        <p:nvSpPr>
          <p:cNvPr id="5" name="TextBox 4"/>
          <p:cNvSpPr txBox="1"/>
          <p:nvPr/>
        </p:nvSpPr>
        <p:spPr>
          <a:xfrm>
            <a:off x="0" y="6589059"/>
            <a:ext cx="9144000" cy="313350"/>
          </a:xfrm>
          <a:prstGeom prst="rect">
            <a:avLst/>
          </a:prstGeom>
          <a:solidFill>
            <a:srgbClr val="3366FF"/>
          </a:solidFill>
        </p:spPr>
        <p:txBody>
          <a:bodyPr wrap="square" tIns="0" bIns="36000" rtlCol="0">
            <a:spAutoFit/>
          </a:bodyPr>
          <a:lstStyle/>
          <a:p>
            <a:pPr algn="ctr"/>
            <a:r>
              <a:rPr lang="en-US" b="1" dirty="0" smtClean="0">
                <a:solidFill>
                  <a:schemeClr val="bg1"/>
                </a:solidFill>
              </a:rPr>
              <a:t>3. Estimation results</a:t>
            </a:r>
            <a:endParaRPr lang="en-US" b="1" dirty="0">
              <a:solidFill>
                <a:schemeClr val="bg1"/>
              </a:solidFill>
            </a:endParaRPr>
          </a:p>
        </p:txBody>
      </p:sp>
    </p:spTree>
    <p:extLst>
      <p:ext uri="{BB962C8B-B14F-4D97-AF65-F5344CB8AC3E}">
        <p14:creationId xmlns="" xmlns:p14="http://schemas.microsoft.com/office/powerpoint/2010/main" val="41237173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Diagram 13"/>
          <p:cNvGraphicFramePr/>
          <p:nvPr>
            <p:extLst>
              <p:ext uri="{D42A27DB-BD31-4B8C-83A1-F6EECF244321}">
                <p14:modId xmlns="" xmlns:p14="http://schemas.microsoft.com/office/powerpoint/2010/main" val="731970413"/>
              </p:ext>
            </p:extLst>
          </p:nvPr>
        </p:nvGraphicFramePr>
        <p:xfrm>
          <a:off x="576299" y="1775013"/>
          <a:ext cx="7874168" cy="45361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tle 3"/>
          <p:cNvSpPr>
            <a:spLocks noGrp="1"/>
          </p:cNvSpPr>
          <p:nvPr>
            <p:ph type="title"/>
          </p:nvPr>
        </p:nvSpPr>
        <p:spPr>
          <a:xfrm>
            <a:off x="628650" y="1357680"/>
            <a:ext cx="8515350" cy="5204483"/>
          </a:xfrm>
        </p:spPr>
        <p:txBody>
          <a:bodyPr/>
          <a:lstStyle/>
          <a:p>
            <a:pPr>
              <a:lnSpc>
                <a:spcPts val="2500"/>
              </a:lnSpc>
            </a:pP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mt-MT" sz="2400" dirty="0" smtClean="0">
                <a:solidFill>
                  <a:schemeClr val="tx1"/>
                </a:solidFill>
                <a:latin typeface="+mn-lt"/>
              </a:rPr>
              <a:t/>
            </a:r>
            <a:br>
              <a:rPr lang="mt-MT" sz="2400" dirty="0" smtClean="0">
                <a:solidFill>
                  <a:schemeClr val="tx1"/>
                </a:solidFill>
                <a:latin typeface="+mn-lt"/>
              </a:rPr>
            </a:br>
            <a:r>
              <a:rPr lang="mt-MT" sz="2400" dirty="0" smtClean="0">
                <a:solidFill>
                  <a:schemeClr val="tx1"/>
                </a:solidFill>
                <a:latin typeface="+mn-lt"/>
              </a:rPr>
              <a:t/>
            </a:r>
            <a:br>
              <a:rPr lang="mt-MT" sz="2400" dirty="0" smtClean="0">
                <a:solidFill>
                  <a:schemeClr val="tx1"/>
                </a:solidFill>
                <a:latin typeface="+mn-lt"/>
              </a:rPr>
            </a:br>
            <a:r>
              <a:rPr lang="en-GB" sz="2400" dirty="0" smtClean="0">
                <a:latin typeface="+mn-lt"/>
              </a:rPr>
              <a:t/>
            </a:r>
            <a:br>
              <a:rPr lang="en-GB" sz="2400" dirty="0" smtClean="0">
                <a:latin typeface="+mn-lt"/>
              </a:rPr>
            </a:br>
            <a:r>
              <a:rPr lang="en-GB" sz="2400" dirty="0" smtClean="0">
                <a:latin typeface="+mn-lt"/>
              </a:rPr>
              <a:t/>
            </a:r>
            <a:br>
              <a:rPr lang="en-GB" sz="2400" dirty="0" smtClean="0">
                <a:latin typeface="+mn-lt"/>
              </a:rPr>
            </a:br>
            <a:r>
              <a:rPr lang="en-GB" sz="2400" dirty="0" smtClean="0">
                <a:latin typeface="+mn-lt"/>
              </a:rPr>
              <a:t/>
            </a:r>
            <a:br>
              <a:rPr lang="en-GB" sz="2400" dirty="0" smtClean="0">
                <a:latin typeface="+mn-lt"/>
              </a:rPr>
            </a:br>
            <a:r>
              <a:rPr lang="en-GB" sz="2400" dirty="0" smtClean="0">
                <a:latin typeface="+mn-lt"/>
              </a:rPr>
              <a:t/>
            </a:r>
            <a:br>
              <a:rPr lang="en-GB" sz="2400" dirty="0" smtClean="0">
                <a:latin typeface="+mn-lt"/>
              </a:rPr>
            </a:br>
            <a:r>
              <a:rPr lang="en-GB" sz="2400" i="1" dirty="0" smtClean="0">
                <a:latin typeface="+mn-lt"/>
              </a:rPr>
              <a:t/>
            </a:r>
            <a:br>
              <a:rPr lang="en-GB" sz="2400" i="1" dirty="0" smtClean="0">
                <a:latin typeface="+mn-lt"/>
              </a:rPr>
            </a:br>
            <a:r>
              <a:rPr lang="en-GB" sz="2400" dirty="0" smtClean="0">
                <a:latin typeface="+mn-lt"/>
              </a:rPr>
              <a:t/>
            </a:r>
            <a:br>
              <a:rPr lang="en-GB" sz="2400" dirty="0" smtClean="0">
                <a:latin typeface="+mn-lt"/>
              </a:rPr>
            </a:br>
            <a:r>
              <a:rPr lang="en-GB" sz="2400" dirty="0" smtClean="0">
                <a:latin typeface="+mn-lt"/>
              </a:rPr>
              <a:t> </a:t>
            </a:r>
            <a:br>
              <a:rPr lang="en-GB" sz="2400" dirty="0" smtClean="0">
                <a:latin typeface="+mn-lt"/>
              </a:rPr>
            </a:br>
            <a:r>
              <a:rPr lang="en-GB" sz="2400" dirty="0" smtClean="0">
                <a:latin typeface="+mn-lt"/>
              </a:rPr>
              <a:t/>
            </a:r>
            <a:br>
              <a:rPr lang="en-GB" sz="2400" dirty="0" smtClean="0">
                <a:latin typeface="+mn-lt"/>
              </a:rPr>
            </a:br>
            <a:r>
              <a:rPr lang="en-GB" sz="2400" dirty="0" smtClean="0">
                <a:latin typeface="+mn-lt"/>
              </a:rPr>
              <a:t/>
            </a:r>
            <a:br>
              <a:rPr lang="en-GB" sz="2400" dirty="0" smtClean="0">
                <a:latin typeface="+mn-lt"/>
              </a:rPr>
            </a:br>
            <a:r>
              <a:rPr lang="en-GB" sz="2400" dirty="0" smtClean="0">
                <a:latin typeface="+mn-lt"/>
              </a:rPr>
              <a:t/>
            </a:r>
            <a:br>
              <a:rPr lang="en-GB" sz="2400" dirty="0" smtClean="0">
                <a:latin typeface="+mn-lt"/>
              </a:rPr>
            </a:br>
            <a:r>
              <a:rPr lang="en-GB" sz="2400" dirty="0" smtClean="0">
                <a:solidFill>
                  <a:schemeClr val="tx1"/>
                </a:solidFill>
                <a:latin typeface="+mn-lt"/>
              </a:rPr>
              <a:t>.</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t>
            </a:r>
            <a:r>
              <a:rPr lang="en-GB" sz="2400" dirty="0" smtClean="0">
                <a:solidFill>
                  <a:srgbClr val="FF0000"/>
                </a:solidFill>
                <a:latin typeface="+mn-lt"/>
              </a:rPr>
              <a:t/>
            </a:r>
            <a:br>
              <a:rPr lang="en-GB" sz="2400" dirty="0" smtClean="0">
                <a:solidFill>
                  <a:srgbClr val="FF0000"/>
                </a:solidFill>
                <a:latin typeface="+mn-lt"/>
              </a:rPr>
            </a:br>
            <a:r>
              <a:rPr lang="en-GB" sz="2400" dirty="0" smtClean="0">
                <a:solidFill>
                  <a:srgbClr val="FF0000"/>
                </a:solidFill>
                <a:latin typeface="+mn-lt"/>
              </a:rPr>
              <a:t/>
            </a:r>
            <a:br>
              <a:rPr lang="en-GB" sz="2400" dirty="0" smtClean="0">
                <a:solidFill>
                  <a:srgbClr val="FF0000"/>
                </a:solidFill>
                <a:latin typeface="+mn-lt"/>
              </a:rPr>
            </a:br>
            <a:r>
              <a:rPr lang="en-GB" sz="2400" dirty="0" smtClean="0">
                <a:solidFill>
                  <a:srgbClr val="FF0000"/>
                </a:solidFill>
                <a:latin typeface="+mn-lt"/>
              </a:rPr>
              <a:t> </a:t>
            </a:r>
            <a:r>
              <a:rPr lang="en-GB" sz="2400" dirty="0" smtClean="0">
                <a:solidFill>
                  <a:schemeClr val="tx1"/>
                </a:solidFill>
                <a:latin typeface="+mn-lt"/>
              </a:rPr>
              <a:t/>
            </a:r>
            <a:br>
              <a:rPr lang="en-GB" sz="2400" dirty="0" smtClean="0">
                <a:solidFill>
                  <a:schemeClr val="tx1"/>
                </a:solidFill>
                <a:latin typeface="+mn-lt"/>
              </a:rPr>
            </a:br>
            <a:r>
              <a:rPr lang="en-GB" sz="2400" dirty="0" smtClean="0">
                <a:solidFill>
                  <a:srgbClr val="FF0000"/>
                </a:solidFill>
                <a:latin typeface="+mn-lt"/>
              </a:rPr>
              <a:t/>
            </a:r>
            <a:br>
              <a:rPr lang="en-GB" sz="2400" dirty="0" smtClean="0">
                <a:solidFill>
                  <a:srgbClr val="FF0000"/>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endParaRPr lang="en-GB" sz="2400" dirty="0" smtClean="0">
              <a:solidFill>
                <a:schemeClr val="tx1"/>
              </a:solidFill>
              <a:latin typeface="+mn-lt"/>
              <a:ea typeface="Tahoma" pitchFamily="34" charset="0"/>
              <a:cs typeface="Tahoma" pitchFamily="34" charset="0"/>
            </a:endParaRPr>
          </a:p>
        </p:txBody>
      </p:sp>
      <p:sp>
        <p:nvSpPr>
          <p:cNvPr id="6" name="TextBox 5"/>
          <p:cNvSpPr txBox="1"/>
          <p:nvPr/>
        </p:nvSpPr>
        <p:spPr>
          <a:xfrm>
            <a:off x="726141" y="403412"/>
            <a:ext cx="7355541" cy="584775"/>
          </a:xfrm>
          <a:prstGeom prst="rect">
            <a:avLst/>
          </a:prstGeom>
          <a:noFill/>
        </p:spPr>
        <p:txBody>
          <a:bodyPr wrap="square" rtlCol="0">
            <a:spAutoFit/>
          </a:bodyPr>
          <a:lstStyle/>
          <a:p>
            <a:r>
              <a:rPr lang="mt-MT" sz="3200" b="1" dirty="0" smtClean="0">
                <a:solidFill>
                  <a:srgbClr val="0070C0"/>
                </a:solidFill>
              </a:rPr>
              <a:t>Implications of the results</a:t>
            </a:r>
            <a:endParaRPr lang="en-US" sz="3200" b="1" dirty="0">
              <a:solidFill>
                <a:srgbClr val="0070C0"/>
              </a:solidFill>
            </a:endParaRPr>
          </a:p>
        </p:txBody>
      </p:sp>
      <p:sp>
        <p:nvSpPr>
          <p:cNvPr id="5" name="TextBox 4"/>
          <p:cNvSpPr txBox="1"/>
          <p:nvPr/>
        </p:nvSpPr>
        <p:spPr>
          <a:xfrm>
            <a:off x="0" y="6589059"/>
            <a:ext cx="9144000" cy="313350"/>
          </a:xfrm>
          <a:prstGeom prst="rect">
            <a:avLst/>
          </a:prstGeom>
          <a:solidFill>
            <a:srgbClr val="3366FF"/>
          </a:solidFill>
        </p:spPr>
        <p:txBody>
          <a:bodyPr wrap="square" tIns="0" bIns="36000" rtlCol="0">
            <a:spAutoFit/>
          </a:bodyPr>
          <a:lstStyle/>
          <a:p>
            <a:pPr algn="ctr"/>
            <a:r>
              <a:rPr lang="en-US" b="1" dirty="0" smtClean="0">
                <a:solidFill>
                  <a:schemeClr val="bg1"/>
                </a:solidFill>
              </a:rPr>
              <a:t>3. Estimation results</a:t>
            </a:r>
            <a:endParaRPr lang="en-US" b="1" dirty="0">
              <a:solidFill>
                <a:schemeClr val="bg1"/>
              </a:solidFill>
            </a:endParaRPr>
          </a:p>
        </p:txBody>
      </p:sp>
      <p:graphicFrame>
        <p:nvGraphicFramePr>
          <p:cNvPr id="7" name="Chart 6">
            <a:extLst>
              <a:ext uri="{FF2B5EF4-FFF2-40B4-BE49-F238E27FC236}">
                <a16:creationId xmlns:xdr="http://schemas.openxmlformats.org/drawingml/2006/spreadsheetDrawing" xmlns="" xmlns:a16="http://schemas.microsoft.com/office/drawing/2014/main" xmlns:lc="http://schemas.openxmlformats.org/drawingml/2006/lockedCanvas" id="{00000000-0008-0000-0100-000002000000}"/>
              </a:ext>
            </a:extLst>
          </p:cNvPr>
          <p:cNvGraphicFramePr/>
          <p:nvPr/>
        </p:nvGraphicFramePr>
        <p:xfrm>
          <a:off x="981635" y="1236445"/>
          <a:ext cx="7879977" cy="4935755"/>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 xmlns:p14="http://schemas.microsoft.com/office/powerpoint/2010/main" val="4123717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Diagram 13"/>
          <p:cNvGraphicFramePr/>
          <p:nvPr>
            <p:extLst>
              <p:ext uri="{D42A27DB-BD31-4B8C-83A1-F6EECF244321}">
                <p14:modId xmlns="" xmlns:p14="http://schemas.microsoft.com/office/powerpoint/2010/main" val="731970413"/>
              </p:ext>
            </p:extLst>
          </p:nvPr>
        </p:nvGraphicFramePr>
        <p:xfrm>
          <a:off x="576299" y="1775013"/>
          <a:ext cx="7874168" cy="45361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tle 3"/>
          <p:cNvSpPr>
            <a:spLocks noGrp="1"/>
          </p:cNvSpPr>
          <p:nvPr>
            <p:ph type="title"/>
          </p:nvPr>
        </p:nvSpPr>
        <p:spPr>
          <a:xfrm>
            <a:off x="628650" y="1357680"/>
            <a:ext cx="8515350" cy="5204483"/>
          </a:xfrm>
        </p:spPr>
        <p:txBody>
          <a:bodyPr/>
          <a:lstStyle/>
          <a:p>
            <a:pPr>
              <a:lnSpc>
                <a:spcPts val="2500"/>
              </a:lnSpc>
            </a:pPr>
            <a:r>
              <a:rPr lang="en-GB" sz="2400" noProof="0" dirty="0" smtClean="0">
                <a:solidFill>
                  <a:schemeClr val="tx1"/>
                </a:solidFill>
                <a:latin typeface="+mn-lt"/>
                <a:ea typeface="Tahoma" pitchFamily="34" charset="0"/>
                <a:cs typeface="Tahoma" pitchFamily="34" charset="0"/>
              </a:rPr>
              <a:t>The objective of this presentation is to test whether trade openness leads to economic volatility, keeping other relevant things constant. </a:t>
            </a:r>
            <a:r>
              <a:rPr lang="mt-MT" sz="2400" noProof="0" dirty="0" smtClean="0">
                <a:solidFill>
                  <a:schemeClr val="tx1"/>
                </a:solidFill>
                <a:latin typeface="+mn-lt"/>
                <a:ea typeface="Tahoma" pitchFamily="34" charset="0"/>
                <a:cs typeface="Tahoma" pitchFamily="34" charset="0"/>
              </a:rPr>
              <a:t> This theme has been investigated in various studies, as we shall show in the literature review. However this particular study place the analysis within the vulnerability/ resilience framework, proposed by Briguglio et al. (2009).</a:t>
            </a: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One would expect that if a country depends highly on economic conditions in other countries, its economic situation will also be highly exposed to external shocks, possibly leading to GDP growth volatility in the country in question. Likewise, a high dependence on imports is likely to lead to a high degree of exposure to economic conditions in the rest of the world. There are other reasons why trade openness leads to GDP growth volatility - these will be discussed in the section on the literature. </a:t>
            </a:r>
            <a:r>
              <a:rPr lang="mt-MT" sz="2400" noProof="0" dirty="0" smtClean="0">
                <a:solidFill>
                  <a:schemeClr val="tx1"/>
                </a:solidFill>
                <a:latin typeface="+mn-lt"/>
                <a:ea typeface="Tahoma" pitchFamily="34" charset="0"/>
                <a:cs typeface="Tahoma" pitchFamily="34" charset="0"/>
              </a:rPr>
              <a:t/>
            </a:r>
            <a:br>
              <a:rPr lang="mt-MT" sz="2400" noProof="0" dirty="0" smtClean="0">
                <a:solidFill>
                  <a:schemeClr val="tx1"/>
                </a:solidFill>
                <a:latin typeface="+mn-lt"/>
                <a:ea typeface="Tahoma" pitchFamily="34" charset="0"/>
                <a:cs typeface="Tahoma" pitchFamily="34" charset="0"/>
              </a:rPr>
            </a:br>
            <a:r>
              <a:rPr lang="en-GB" sz="2400" dirty="0" smtClean="0">
                <a:solidFill>
                  <a:schemeClr val="tx1"/>
                </a:solidFill>
                <a:ea typeface="Tahoma" pitchFamily="34" charset="0"/>
                <a:cs typeface="Tahoma" pitchFamily="34" charset="0"/>
              </a:rPr>
              <a:t/>
            </a:r>
            <a:br>
              <a:rPr lang="en-GB" sz="2400" dirty="0" smtClean="0">
                <a:solidFill>
                  <a:schemeClr val="tx1"/>
                </a:solidFill>
                <a:ea typeface="Tahoma" pitchFamily="34" charset="0"/>
                <a:cs typeface="Tahoma" pitchFamily="34" charset="0"/>
              </a:rPr>
            </a:br>
            <a:r>
              <a:rPr lang="en-GB" sz="2400" dirty="0" smtClean="0">
                <a:solidFill>
                  <a:schemeClr val="tx1"/>
                </a:solidFill>
                <a:ea typeface="Tahoma" pitchFamily="34" charset="0"/>
                <a:cs typeface="Tahoma" pitchFamily="34" charset="0"/>
              </a:rPr>
              <a:t/>
            </a:r>
            <a:br>
              <a:rPr lang="en-GB" sz="2400" dirty="0" smtClean="0">
                <a:solidFill>
                  <a:schemeClr val="tx1"/>
                </a:solidFill>
                <a:ea typeface="Tahoma" pitchFamily="34" charset="0"/>
                <a:cs typeface="Tahoma" pitchFamily="34" charset="0"/>
              </a:rPr>
            </a:br>
            <a:r>
              <a:rPr lang="en-GB" sz="2400" dirty="0" smtClean="0">
                <a:solidFill>
                  <a:schemeClr val="tx1"/>
                </a:solidFill>
                <a:ea typeface="Tahoma" pitchFamily="34" charset="0"/>
                <a:cs typeface="Tahoma" pitchFamily="34" charset="0"/>
              </a:rPr>
              <a:t/>
            </a:r>
            <a:br>
              <a:rPr lang="en-GB" sz="2400" dirty="0" smtClean="0">
                <a:solidFill>
                  <a:schemeClr val="tx1"/>
                </a:solidFill>
                <a:ea typeface="Tahoma" pitchFamily="34" charset="0"/>
                <a:cs typeface="Tahoma" pitchFamily="34" charset="0"/>
              </a:rPr>
            </a:br>
            <a:r>
              <a:rPr lang="en-GB" sz="2400" dirty="0" smtClean="0">
                <a:solidFill>
                  <a:schemeClr val="tx1"/>
                </a:solidFill>
                <a:ea typeface="Tahoma" pitchFamily="34" charset="0"/>
                <a:cs typeface="Tahoma" pitchFamily="34" charset="0"/>
              </a:rPr>
              <a:t/>
            </a:r>
            <a:br>
              <a:rPr lang="en-GB" sz="2400" dirty="0" smtClean="0">
                <a:solidFill>
                  <a:schemeClr val="tx1"/>
                </a:solidFill>
                <a:ea typeface="Tahoma" pitchFamily="34" charset="0"/>
                <a:cs typeface="Tahoma" pitchFamily="34" charset="0"/>
              </a:rPr>
            </a:br>
            <a:r>
              <a:rPr lang="en-GB" sz="2400" dirty="0" smtClean="0">
                <a:solidFill>
                  <a:schemeClr val="tx1"/>
                </a:solidFill>
                <a:ea typeface="Tahoma" pitchFamily="34" charset="0"/>
                <a:cs typeface="Tahoma" pitchFamily="34" charset="0"/>
              </a:rPr>
              <a:t/>
            </a:r>
            <a:br>
              <a:rPr lang="en-GB" sz="2400" dirty="0" smtClean="0">
                <a:solidFill>
                  <a:schemeClr val="tx1"/>
                </a:solidFill>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endParaRPr lang="en-GB" sz="2400" noProof="0" dirty="0" smtClean="0">
              <a:solidFill>
                <a:schemeClr val="tx1"/>
              </a:solidFill>
              <a:latin typeface="+mn-lt"/>
              <a:ea typeface="Tahoma" pitchFamily="34" charset="0"/>
              <a:cs typeface="Tahoma" pitchFamily="34" charset="0"/>
            </a:endParaRPr>
          </a:p>
        </p:txBody>
      </p:sp>
      <p:sp>
        <p:nvSpPr>
          <p:cNvPr id="5" name="TextBox 4"/>
          <p:cNvSpPr txBox="1"/>
          <p:nvPr/>
        </p:nvSpPr>
        <p:spPr>
          <a:xfrm>
            <a:off x="726141" y="403412"/>
            <a:ext cx="7355541" cy="584775"/>
          </a:xfrm>
          <a:prstGeom prst="rect">
            <a:avLst/>
          </a:prstGeom>
          <a:noFill/>
        </p:spPr>
        <p:txBody>
          <a:bodyPr wrap="square" rtlCol="0">
            <a:spAutoFit/>
          </a:bodyPr>
          <a:lstStyle/>
          <a:p>
            <a:r>
              <a:rPr lang="en-US" sz="3200" b="1" dirty="0" smtClean="0">
                <a:solidFill>
                  <a:srgbClr val="0070C0"/>
                </a:solidFill>
              </a:rPr>
              <a:t>Objective of the presentation</a:t>
            </a:r>
            <a:r>
              <a:rPr lang="mt-MT" sz="3200" b="1" dirty="0" smtClean="0">
                <a:solidFill>
                  <a:srgbClr val="0070C0"/>
                </a:solidFill>
              </a:rPr>
              <a:t> </a:t>
            </a:r>
            <a:endParaRPr lang="en-US" sz="3200" b="1" dirty="0">
              <a:solidFill>
                <a:srgbClr val="0070C0"/>
              </a:solidFill>
            </a:endParaRPr>
          </a:p>
        </p:txBody>
      </p:sp>
      <p:sp>
        <p:nvSpPr>
          <p:cNvPr id="6" name="TextBox 5"/>
          <p:cNvSpPr txBox="1"/>
          <p:nvPr/>
        </p:nvSpPr>
        <p:spPr>
          <a:xfrm>
            <a:off x="0" y="6589059"/>
            <a:ext cx="9144000" cy="313350"/>
          </a:xfrm>
          <a:prstGeom prst="rect">
            <a:avLst/>
          </a:prstGeom>
          <a:solidFill>
            <a:srgbClr val="3366FF"/>
          </a:solidFill>
        </p:spPr>
        <p:txBody>
          <a:bodyPr wrap="square" tIns="0" bIns="36000" rtlCol="0">
            <a:spAutoFit/>
          </a:bodyPr>
          <a:lstStyle/>
          <a:p>
            <a:pPr algn="ctr"/>
            <a:r>
              <a:rPr lang="en-US" b="1" dirty="0" smtClean="0">
                <a:solidFill>
                  <a:schemeClr val="bg1"/>
                </a:solidFill>
              </a:rPr>
              <a:t>1. Introduction</a:t>
            </a:r>
            <a:endParaRPr lang="en-US" b="1" dirty="0">
              <a:solidFill>
                <a:schemeClr val="bg1"/>
              </a:solidFill>
            </a:endParaRPr>
          </a:p>
        </p:txBody>
      </p:sp>
    </p:spTree>
    <p:extLst>
      <p:ext uri="{BB962C8B-B14F-4D97-AF65-F5344CB8AC3E}">
        <p14:creationId xmlns="" xmlns:p14="http://schemas.microsoft.com/office/powerpoint/2010/main" val="41237173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Diagram 13"/>
          <p:cNvGraphicFramePr/>
          <p:nvPr>
            <p:extLst>
              <p:ext uri="{D42A27DB-BD31-4B8C-83A1-F6EECF244321}">
                <p14:modId xmlns="" xmlns:p14="http://schemas.microsoft.com/office/powerpoint/2010/main" val="731970413"/>
              </p:ext>
            </p:extLst>
          </p:nvPr>
        </p:nvGraphicFramePr>
        <p:xfrm>
          <a:off x="576299" y="1775013"/>
          <a:ext cx="7874168" cy="45361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tle 3"/>
          <p:cNvSpPr>
            <a:spLocks noGrp="1"/>
          </p:cNvSpPr>
          <p:nvPr>
            <p:ph type="title"/>
          </p:nvPr>
        </p:nvSpPr>
        <p:spPr>
          <a:xfrm>
            <a:off x="628650" y="1357680"/>
            <a:ext cx="8515350" cy="5204483"/>
          </a:xfrm>
        </p:spPr>
        <p:txBody>
          <a:bodyPr/>
          <a:lstStyle/>
          <a:p>
            <a:pPr>
              <a:lnSpc>
                <a:spcPts val="2500"/>
              </a:lnSpc>
            </a:pPr>
            <a:r>
              <a:rPr lang="en-GB" sz="2400" dirty="0" smtClean="0">
                <a:solidFill>
                  <a:schemeClr val="tx1"/>
                </a:solidFill>
                <a:latin typeface="+mn-lt"/>
              </a:rPr>
              <a:t>From this chart we can identify four possible scenarios into which countries can be grouped, as explained below.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The right section of the diagram relates to those countries that have a relatively high degree of trade openness, in this case higher than 50%. Some register a volatility score below the trend line, indicating that the governance effect has attenuated their volatility, as shown by a downward-pointing arrow. Others have a volatility score above the trend line, indicating that governance has intensified their volatility, as shown by the upward-pointing arrow. This means that the right side of the diagram has two types of economies, namely (a) highly-open economies with good governance (HOGG) which include Malta, Singapore, and Luxembourg and (b) highly-open economies with weak governance (</a:t>
            </a:r>
            <a:r>
              <a:rPr lang="en-GB" sz="2400" dirty="0" err="1" smtClean="0">
                <a:solidFill>
                  <a:schemeClr val="tx1"/>
                </a:solidFill>
                <a:latin typeface="+mn-lt"/>
              </a:rPr>
              <a:t>HOWG</a:t>
            </a:r>
            <a:r>
              <a:rPr lang="en-GB" sz="2400" dirty="0" smtClean="0">
                <a:solidFill>
                  <a:schemeClr val="tx1"/>
                </a:solidFill>
                <a:latin typeface="+mn-lt"/>
              </a:rPr>
              <a:t>) which include Equatorial Guinea, Maldives and Belize.   </a:t>
            </a:r>
            <a:br>
              <a:rPr lang="en-GB" sz="2400" dirty="0" smtClean="0">
                <a:solidFill>
                  <a:schemeClr val="tx1"/>
                </a:solidFill>
                <a:latin typeface="+mn-lt"/>
              </a:rPr>
            </a:br>
            <a:r>
              <a:rPr lang="mt-MT" sz="2400" dirty="0" smtClean="0">
                <a:solidFill>
                  <a:schemeClr val="tx1"/>
                </a:solidFill>
                <a:latin typeface="+mn-lt"/>
              </a:rPr>
              <a:t/>
            </a:r>
            <a:br>
              <a:rPr lang="mt-MT" sz="2400" dirty="0" smtClean="0">
                <a:solidFill>
                  <a:schemeClr val="tx1"/>
                </a:solidFill>
                <a:latin typeface="+mn-lt"/>
              </a:rPr>
            </a:br>
            <a:r>
              <a:rPr lang="mt-MT" sz="2400" dirty="0" smtClean="0">
                <a:solidFill>
                  <a:schemeClr val="tx1"/>
                </a:solidFill>
                <a:latin typeface="+mn-lt"/>
              </a:rPr>
              <a:t/>
            </a:r>
            <a:br>
              <a:rPr lang="mt-MT" sz="2400" dirty="0" smtClean="0">
                <a:solidFill>
                  <a:schemeClr val="tx1"/>
                </a:solidFill>
                <a:latin typeface="+mn-lt"/>
              </a:rPr>
            </a:br>
            <a:r>
              <a:rPr lang="en-GB" sz="2400" dirty="0" smtClean="0">
                <a:latin typeface="+mn-lt"/>
              </a:rPr>
              <a:t/>
            </a:r>
            <a:br>
              <a:rPr lang="en-GB" sz="2400" dirty="0" smtClean="0">
                <a:latin typeface="+mn-lt"/>
              </a:rPr>
            </a:br>
            <a:r>
              <a:rPr lang="en-GB" sz="2400" dirty="0" smtClean="0">
                <a:latin typeface="+mn-lt"/>
              </a:rPr>
              <a:t/>
            </a:r>
            <a:br>
              <a:rPr lang="en-GB" sz="2400" dirty="0" smtClean="0">
                <a:latin typeface="+mn-lt"/>
              </a:rPr>
            </a:br>
            <a:r>
              <a:rPr lang="en-GB" sz="2400" dirty="0" smtClean="0">
                <a:latin typeface="+mn-lt"/>
              </a:rPr>
              <a:t/>
            </a:r>
            <a:br>
              <a:rPr lang="en-GB" sz="2400" dirty="0" smtClean="0">
                <a:latin typeface="+mn-lt"/>
              </a:rPr>
            </a:br>
            <a:r>
              <a:rPr lang="en-GB" sz="2400" dirty="0" smtClean="0">
                <a:latin typeface="+mn-lt"/>
              </a:rPr>
              <a:t/>
            </a:r>
            <a:br>
              <a:rPr lang="en-GB" sz="2400" dirty="0" smtClean="0">
                <a:latin typeface="+mn-lt"/>
              </a:rPr>
            </a:br>
            <a:r>
              <a:rPr lang="en-GB" sz="2400" i="1" dirty="0" smtClean="0">
                <a:latin typeface="+mn-lt"/>
              </a:rPr>
              <a:t/>
            </a:r>
            <a:br>
              <a:rPr lang="en-GB" sz="2400" i="1" dirty="0" smtClean="0">
                <a:latin typeface="+mn-lt"/>
              </a:rPr>
            </a:br>
            <a:r>
              <a:rPr lang="en-GB" sz="2400" dirty="0" smtClean="0">
                <a:latin typeface="+mn-lt"/>
              </a:rPr>
              <a:t/>
            </a:r>
            <a:br>
              <a:rPr lang="en-GB" sz="2400" dirty="0" smtClean="0">
                <a:latin typeface="+mn-lt"/>
              </a:rPr>
            </a:br>
            <a:r>
              <a:rPr lang="en-GB" sz="2400" dirty="0" smtClean="0">
                <a:latin typeface="+mn-lt"/>
              </a:rPr>
              <a:t> </a:t>
            </a:r>
            <a:br>
              <a:rPr lang="en-GB" sz="2400" dirty="0" smtClean="0">
                <a:latin typeface="+mn-lt"/>
              </a:rPr>
            </a:br>
            <a:r>
              <a:rPr lang="en-GB" sz="2400" dirty="0" smtClean="0">
                <a:latin typeface="+mn-lt"/>
              </a:rPr>
              <a:t/>
            </a:r>
            <a:br>
              <a:rPr lang="en-GB" sz="2400" dirty="0" smtClean="0">
                <a:latin typeface="+mn-lt"/>
              </a:rPr>
            </a:br>
            <a:r>
              <a:rPr lang="en-GB" sz="2400" dirty="0" smtClean="0">
                <a:latin typeface="+mn-lt"/>
              </a:rPr>
              <a:t/>
            </a:r>
            <a:br>
              <a:rPr lang="en-GB" sz="2400" dirty="0" smtClean="0">
                <a:latin typeface="+mn-lt"/>
              </a:rPr>
            </a:br>
            <a:r>
              <a:rPr lang="en-GB" sz="2400" dirty="0" smtClean="0">
                <a:latin typeface="+mn-lt"/>
              </a:rPr>
              <a:t/>
            </a:r>
            <a:br>
              <a:rPr lang="en-GB" sz="2400" dirty="0" smtClean="0">
                <a:latin typeface="+mn-lt"/>
              </a:rPr>
            </a:br>
            <a:r>
              <a:rPr lang="en-GB" sz="2400" dirty="0" smtClean="0">
                <a:solidFill>
                  <a:schemeClr val="tx1"/>
                </a:solidFill>
                <a:latin typeface="+mn-lt"/>
              </a:rPr>
              <a:t>.</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t>
            </a:r>
            <a:r>
              <a:rPr lang="en-GB" sz="2400" dirty="0" smtClean="0">
                <a:solidFill>
                  <a:srgbClr val="FF0000"/>
                </a:solidFill>
                <a:latin typeface="+mn-lt"/>
              </a:rPr>
              <a:t/>
            </a:r>
            <a:br>
              <a:rPr lang="en-GB" sz="2400" dirty="0" smtClean="0">
                <a:solidFill>
                  <a:srgbClr val="FF0000"/>
                </a:solidFill>
                <a:latin typeface="+mn-lt"/>
              </a:rPr>
            </a:br>
            <a:r>
              <a:rPr lang="en-GB" sz="2400" dirty="0" smtClean="0">
                <a:solidFill>
                  <a:srgbClr val="FF0000"/>
                </a:solidFill>
                <a:latin typeface="+mn-lt"/>
              </a:rPr>
              <a:t/>
            </a:r>
            <a:br>
              <a:rPr lang="en-GB" sz="2400" dirty="0" smtClean="0">
                <a:solidFill>
                  <a:srgbClr val="FF0000"/>
                </a:solidFill>
                <a:latin typeface="+mn-lt"/>
              </a:rPr>
            </a:br>
            <a:r>
              <a:rPr lang="en-GB" sz="2400" dirty="0" smtClean="0">
                <a:solidFill>
                  <a:srgbClr val="FF0000"/>
                </a:solidFill>
                <a:latin typeface="+mn-lt"/>
              </a:rPr>
              <a:t> </a:t>
            </a:r>
            <a:r>
              <a:rPr lang="en-GB" sz="2400" dirty="0" smtClean="0">
                <a:solidFill>
                  <a:schemeClr val="tx1"/>
                </a:solidFill>
                <a:latin typeface="+mn-lt"/>
              </a:rPr>
              <a:t/>
            </a:r>
            <a:br>
              <a:rPr lang="en-GB" sz="2400" dirty="0" smtClean="0">
                <a:solidFill>
                  <a:schemeClr val="tx1"/>
                </a:solidFill>
                <a:latin typeface="+mn-lt"/>
              </a:rPr>
            </a:br>
            <a:r>
              <a:rPr lang="en-GB" sz="2400" dirty="0" smtClean="0">
                <a:solidFill>
                  <a:srgbClr val="FF0000"/>
                </a:solidFill>
                <a:latin typeface="+mn-lt"/>
              </a:rPr>
              <a:t/>
            </a:r>
            <a:br>
              <a:rPr lang="en-GB" sz="2400" dirty="0" smtClean="0">
                <a:solidFill>
                  <a:srgbClr val="FF0000"/>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endParaRPr lang="en-GB" sz="2400" dirty="0" smtClean="0">
              <a:solidFill>
                <a:schemeClr val="tx1"/>
              </a:solidFill>
              <a:latin typeface="+mn-lt"/>
              <a:ea typeface="Tahoma" pitchFamily="34" charset="0"/>
              <a:cs typeface="Tahoma" pitchFamily="34" charset="0"/>
            </a:endParaRPr>
          </a:p>
        </p:txBody>
      </p:sp>
      <p:sp>
        <p:nvSpPr>
          <p:cNvPr id="6" name="TextBox 5"/>
          <p:cNvSpPr txBox="1"/>
          <p:nvPr/>
        </p:nvSpPr>
        <p:spPr>
          <a:xfrm>
            <a:off x="726141" y="403412"/>
            <a:ext cx="7355541" cy="584775"/>
          </a:xfrm>
          <a:prstGeom prst="rect">
            <a:avLst/>
          </a:prstGeom>
          <a:noFill/>
        </p:spPr>
        <p:txBody>
          <a:bodyPr wrap="square" rtlCol="0">
            <a:spAutoFit/>
          </a:bodyPr>
          <a:lstStyle/>
          <a:p>
            <a:r>
              <a:rPr lang="mt-MT" sz="3200" b="1" dirty="0" smtClean="0">
                <a:solidFill>
                  <a:srgbClr val="0070C0"/>
                </a:solidFill>
              </a:rPr>
              <a:t>Implications of the results</a:t>
            </a:r>
            <a:endParaRPr lang="en-US" sz="3200" b="1" dirty="0">
              <a:solidFill>
                <a:srgbClr val="0070C0"/>
              </a:solidFill>
            </a:endParaRPr>
          </a:p>
        </p:txBody>
      </p:sp>
      <p:sp>
        <p:nvSpPr>
          <p:cNvPr id="5" name="TextBox 4"/>
          <p:cNvSpPr txBox="1"/>
          <p:nvPr/>
        </p:nvSpPr>
        <p:spPr>
          <a:xfrm>
            <a:off x="0" y="6589059"/>
            <a:ext cx="9144000" cy="313350"/>
          </a:xfrm>
          <a:prstGeom prst="rect">
            <a:avLst/>
          </a:prstGeom>
          <a:solidFill>
            <a:srgbClr val="3366FF"/>
          </a:solidFill>
        </p:spPr>
        <p:txBody>
          <a:bodyPr wrap="square" tIns="0" bIns="36000" rtlCol="0">
            <a:spAutoFit/>
          </a:bodyPr>
          <a:lstStyle/>
          <a:p>
            <a:pPr algn="ctr"/>
            <a:r>
              <a:rPr lang="en-US" b="1" dirty="0" smtClean="0">
                <a:solidFill>
                  <a:schemeClr val="bg1"/>
                </a:solidFill>
              </a:rPr>
              <a:t>3. Estimation results</a:t>
            </a:r>
            <a:endParaRPr lang="en-US" b="1" dirty="0">
              <a:solidFill>
                <a:schemeClr val="bg1"/>
              </a:solidFill>
            </a:endParaRPr>
          </a:p>
        </p:txBody>
      </p:sp>
    </p:spTree>
    <p:extLst>
      <p:ext uri="{BB962C8B-B14F-4D97-AF65-F5344CB8AC3E}">
        <p14:creationId xmlns="" xmlns:p14="http://schemas.microsoft.com/office/powerpoint/2010/main" val="41237173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Diagram 13"/>
          <p:cNvGraphicFramePr/>
          <p:nvPr>
            <p:extLst>
              <p:ext uri="{D42A27DB-BD31-4B8C-83A1-F6EECF244321}">
                <p14:modId xmlns="" xmlns:p14="http://schemas.microsoft.com/office/powerpoint/2010/main" val="731970413"/>
              </p:ext>
            </p:extLst>
          </p:nvPr>
        </p:nvGraphicFramePr>
        <p:xfrm>
          <a:off x="576299" y="1775013"/>
          <a:ext cx="7874168" cy="45361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tle 3"/>
          <p:cNvSpPr>
            <a:spLocks noGrp="1"/>
          </p:cNvSpPr>
          <p:nvPr>
            <p:ph type="title"/>
          </p:nvPr>
        </p:nvSpPr>
        <p:spPr>
          <a:xfrm>
            <a:off x="628650" y="1357680"/>
            <a:ext cx="8515350" cy="5204483"/>
          </a:xfrm>
        </p:spPr>
        <p:txBody>
          <a:bodyPr/>
          <a:lstStyle/>
          <a:p>
            <a:r>
              <a:rPr lang="en-GB" sz="2400" dirty="0" smtClean="0">
                <a:solidFill>
                  <a:schemeClr val="tx1"/>
                </a:solidFill>
                <a:latin typeface="+mn-lt"/>
              </a:rPr>
              <a:t>The left section of the diagram relates to those countries that have a relatively low degree of trade openness. Again, well-governed countries register a volatility score below the trend line, while weakly-governed countries have an intensified volatility score above the trend line. This means that the left side of the diagram has two additional types of economies, namely (c) slightly-open economies (less than 50% of GDP) with good governance (</a:t>
            </a:r>
            <a:r>
              <a:rPr lang="en-GB" sz="2400" dirty="0" err="1" smtClean="0">
                <a:solidFill>
                  <a:schemeClr val="tx1"/>
                </a:solidFill>
                <a:latin typeface="+mn-lt"/>
              </a:rPr>
              <a:t>SOGG</a:t>
            </a:r>
            <a:r>
              <a:rPr lang="en-GB" sz="2400" dirty="0" smtClean="0">
                <a:solidFill>
                  <a:schemeClr val="tx1"/>
                </a:solidFill>
                <a:latin typeface="+mn-lt"/>
              </a:rPr>
              <a:t>), including </a:t>
            </a:r>
            <a:r>
              <a:rPr lang="mt-MT" sz="2400" dirty="0" smtClean="0">
                <a:solidFill>
                  <a:schemeClr val="tx1"/>
                </a:solidFill>
                <a:latin typeface="+mn-lt"/>
              </a:rPr>
              <a:t> </a:t>
            </a:r>
            <a:r>
              <a:rPr lang="en-GB" sz="2400" dirty="0" smtClean="0">
                <a:solidFill>
                  <a:schemeClr val="tx1"/>
                </a:solidFill>
                <a:latin typeface="+mn-lt"/>
              </a:rPr>
              <a:t>USA, Germany and Poland and (d) slightly-open economies with weak governance (</a:t>
            </a:r>
            <a:r>
              <a:rPr lang="en-GB" sz="2400" dirty="0" err="1" smtClean="0">
                <a:solidFill>
                  <a:schemeClr val="tx1"/>
                </a:solidFill>
                <a:latin typeface="+mn-lt"/>
              </a:rPr>
              <a:t>SOWG</a:t>
            </a:r>
            <a:r>
              <a:rPr lang="en-GB" sz="2400" dirty="0" smtClean="0">
                <a:solidFill>
                  <a:schemeClr val="tx1"/>
                </a:solidFill>
                <a:latin typeface="+mn-lt"/>
              </a:rPr>
              <a:t>), including Venezuela, Sierra Leone and Russia.  </a:t>
            </a:r>
            <a:r>
              <a:rPr lang="en-US" sz="2400" dirty="0" smtClean="0"/>
              <a:t/>
            </a:r>
            <a:br>
              <a:rPr lang="en-US" sz="2400" dirty="0" smtClean="0"/>
            </a:br>
            <a:r>
              <a:rPr lang="en-US" sz="2400" dirty="0" smtClean="0"/>
              <a:t/>
            </a:r>
            <a:br>
              <a:rPr lang="en-US" sz="2400" dirty="0" smtClean="0"/>
            </a:br>
            <a:r>
              <a:rPr lang="en-GB" sz="2400" dirty="0" smtClean="0">
                <a:solidFill>
                  <a:schemeClr val="tx1"/>
                </a:solidFill>
              </a:rPr>
              <a:t/>
            </a:r>
            <a:br>
              <a:rPr lang="en-GB" sz="2400" dirty="0" smtClean="0">
                <a:solidFill>
                  <a:schemeClr val="tx1"/>
                </a:solidFill>
              </a:rPr>
            </a:br>
            <a:r>
              <a:rPr lang="en-GB" sz="2400" dirty="0" smtClean="0">
                <a:solidFill>
                  <a:schemeClr val="tx1"/>
                </a:solidFill>
              </a:rPr>
              <a:t/>
            </a:r>
            <a:br>
              <a:rPr lang="en-GB" sz="2400" dirty="0" smtClean="0">
                <a:solidFill>
                  <a:schemeClr val="tx1"/>
                </a:solidFill>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mt-MT" sz="2400" dirty="0" smtClean="0">
                <a:solidFill>
                  <a:schemeClr val="tx1"/>
                </a:solidFill>
                <a:latin typeface="+mn-lt"/>
              </a:rPr>
              <a:t/>
            </a:r>
            <a:br>
              <a:rPr lang="mt-MT" sz="2400" dirty="0" smtClean="0">
                <a:solidFill>
                  <a:schemeClr val="tx1"/>
                </a:solidFill>
                <a:latin typeface="+mn-lt"/>
              </a:rPr>
            </a:br>
            <a:r>
              <a:rPr lang="en-GB" sz="2400" dirty="0" smtClean="0">
                <a:latin typeface="+mn-lt"/>
              </a:rPr>
              <a:t/>
            </a:r>
            <a:br>
              <a:rPr lang="en-GB" sz="2400" dirty="0" smtClean="0">
                <a:latin typeface="+mn-lt"/>
              </a:rPr>
            </a:br>
            <a:r>
              <a:rPr lang="en-GB" sz="2400" dirty="0" smtClean="0">
                <a:latin typeface="+mn-lt"/>
              </a:rPr>
              <a:t/>
            </a:r>
            <a:br>
              <a:rPr lang="en-GB" sz="2400" dirty="0" smtClean="0">
                <a:latin typeface="+mn-lt"/>
              </a:rPr>
            </a:br>
            <a:r>
              <a:rPr lang="en-GB" sz="2400" dirty="0" smtClean="0">
                <a:latin typeface="+mn-lt"/>
              </a:rPr>
              <a:t/>
            </a:r>
            <a:br>
              <a:rPr lang="en-GB" sz="2400" dirty="0" smtClean="0">
                <a:latin typeface="+mn-lt"/>
              </a:rPr>
            </a:br>
            <a:r>
              <a:rPr lang="en-GB" sz="2400" dirty="0" smtClean="0">
                <a:latin typeface="+mn-lt"/>
              </a:rPr>
              <a:t/>
            </a:r>
            <a:br>
              <a:rPr lang="en-GB" sz="2400" dirty="0" smtClean="0">
                <a:latin typeface="+mn-lt"/>
              </a:rPr>
            </a:br>
            <a:r>
              <a:rPr lang="en-GB" sz="2400" i="1" dirty="0" smtClean="0">
                <a:latin typeface="+mn-lt"/>
              </a:rPr>
              <a:t/>
            </a:r>
            <a:br>
              <a:rPr lang="en-GB" sz="2400" i="1" dirty="0" smtClean="0">
                <a:latin typeface="+mn-lt"/>
              </a:rPr>
            </a:br>
            <a:r>
              <a:rPr lang="en-GB" sz="2400" dirty="0" smtClean="0">
                <a:latin typeface="+mn-lt"/>
              </a:rPr>
              <a:t/>
            </a:r>
            <a:br>
              <a:rPr lang="en-GB" sz="2400" dirty="0" smtClean="0">
                <a:latin typeface="+mn-lt"/>
              </a:rPr>
            </a:br>
            <a:r>
              <a:rPr lang="en-GB" sz="2400" dirty="0" smtClean="0">
                <a:latin typeface="+mn-lt"/>
              </a:rPr>
              <a:t> </a:t>
            </a:r>
            <a:br>
              <a:rPr lang="en-GB" sz="2400" dirty="0" smtClean="0">
                <a:latin typeface="+mn-lt"/>
              </a:rPr>
            </a:br>
            <a:r>
              <a:rPr lang="en-GB" sz="2400" dirty="0" smtClean="0">
                <a:latin typeface="+mn-lt"/>
              </a:rPr>
              <a:t/>
            </a:r>
            <a:br>
              <a:rPr lang="en-GB" sz="2400" dirty="0" smtClean="0">
                <a:latin typeface="+mn-lt"/>
              </a:rPr>
            </a:br>
            <a:r>
              <a:rPr lang="en-GB" sz="2400" dirty="0" smtClean="0">
                <a:latin typeface="+mn-lt"/>
              </a:rPr>
              <a:t/>
            </a:r>
            <a:br>
              <a:rPr lang="en-GB" sz="2400" dirty="0" smtClean="0">
                <a:latin typeface="+mn-lt"/>
              </a:rPr>
            </a:br>
            <a:r>
              <a:rPr lang="en-GB" sz="2400" dirty="0" smtClean="0">
                <a:latin typeface="+mn-lt"/>
              </a:rPr>
              <a:t/>
            </a:r>
            <a:br>
              <a:rPr lang="en-GB" sz="2400" dirty="0" smtClean="0">
                <a:latin typeface="+mn-lt"/>
              </a:rPr>
            </a:br>
            <a:r>
              <a:rPr lang="en-GB" sz="2400" dirty="0" smtClean="0">
                <a:solidFill>
                  <a:schemeClr val="tx1"/>
                </a:solidFill>
                <a:latin typeface="+mn-lt"/>
              </a:rPr>
              <a:t>.</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t>
            </a:r>
            <a:r>
              <a:rPr lang="en-GB" sz="2400" dirty="0" smtClean="0">
                <a:solidFill>
                  <a:srgbClr val="FF0000"/>
                </a:solidFill>
                <a:latin typeface="+mn-lt"/>
              </a:rPr>
              <a:t/>
            </a:r>
            <a:br>
              <a:rPr lang="en-GB" sz="2400" dirty="0" smtClean="0">
                <a:solidFill>
                  <a:srgbClr val="FF0000"/>
                </a:solidFill>
                <a:latin typeface="+mn-lt"/>
              </a:rPr>
            </a:br>
            <a:r>
              <a:rPr lang="en-GB" sz="2400" dirty="0" smtClean="0">
                <a:solidFill>
                  <a:srgbClr val="FF0000"/>
                </a:solidFill>
                <a:latin typeface="+mn-lt"/>
              </a:rPr>
              <a:t/>
            </a:r>
            <a:br>
              <a:rPr lang="en-GB" sz="2400" dirty="0" smtClean="0">
                <a:solidFill>
                  <a:srgbClr val="FF0000"/>
                </a:solidFill>
                <a:latin typeface="+mn-lt"/>
              </a:rPr>
            </a:br>
            <a:r>
              <a:rPr lang="en-GB" sz="2400" dirty="0" smtClean="0">
                <a:solidFill>
                  <a:srgbClr val="FF0000"/>
                </a:solidFill>
                <a:latin typeface="+mn-lt"/>
              </a:rPr>
              <a:t> </a:t>
            </a:r>
            <a:r>
              <a:rPr lang="en-GB" sz="2400" dirty="0" smtClean="0">
                <a:solidFill>
                  <a:schemeClr val="tx1"/>
                </a:solidFill>
                <a:latin typeface="+mn-lt"/>
              </a:rPr>
              <a:t/>
            </a:r>
            <a:br>
              <a:rPr lang="en-GB" sz="2400" dirty="0" smtClean="0">
                <a:solidFill>
                  <a:schemeClr val="tx1"/>
                </a:solidFill>
                <a:latin typeface="+mn-lt"/>
              </a:rPr>
            </a:br>
            <a:r>
              <a:rPr lang="en-GB" sz="2400" dirty="0" smtClean="0">
                <a:solidFill>
                  <a:srgbClr val="FF0000"/>
                </a:solidFill>
                <a:latin typeface="+mn-lt"/>
              </a:rPr>
              <a:t/>
            </a:r>
            <a:br>
              <a:rPr lang="en-GB" sz="2400" dirty="0" smtClean="0">
                <a:solidFill>
                  <a:srgbClr val="FF0000"/>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endParaRPr lang="en-GB" sz="2400" dirty="0" smtClean="0">
              <a:solidFill>
                <a:schemeClr val="tx1"/>
              </a:solidFill>
              <a:latin typeface="+mn-lt"/>
              <a:ea typeface="Tahoma" pitchFamily="34" charset="0"/>
              <a:cs typeface="Tahoma" pitchFamily="34" charset="0"/>
            </a:endParaRPr>
          </a:p>
        </p:txBody>
      </p:sp>
      <p:sp>
        <p:nvSpPr>
          <p:cNvPr id="6" name="TextBox 5"/>
          <p:cNvSpPr txBox="1"/>
          <p:nvPr/>
        </p:nvSpPr>
        <p:spPr>
          <a:xfrm>
            <a:off x="726141" y="403412"/>
            <a:ext cx="7355541" cy="584775"/>
          </a:xfrm>
          <a:prstGeom prst="rect">
            <a:avLst/>
          </a:prstGeom>
          <a:noFill/>
        </p:spPr>
        <p:txBody>
          <a:bodyPr wrap="square" rtlCol="0">
            <a:spAutoFit/>
          </a:bodyPr>
          <a:lstStyle/>
          <a:p>
            <a:r>
              <a:rPr lang="mt-MT" sz="3200" b="1" dirty="0" smtClean="0">
                <a:solidFill>
                  <a:srgbClr val="0070C0"/>
                </a:solidFill>
              </a:rPr>
              <a:t>Implications of the results</a:t>
            </a:r>
            <a:endParaRPr lang="en-US" sz="3200" b="1" dirty="0">
              <a:solidFill>
                <a:srgbClr val="0070C0"/>
              </a:solidFill>
            </a:endParaRPr>
          </a:p>
        </p:txBody>
      </p:sp>
      <p:sp>
        <p:nvSpPr>
          <p:cNvPr id="5" name="TextBox 4"/>
          <p:cNvSpPr txBox="1"/>
          <p:nvPr/>
        </p:nvSpPr>
        <p:spPr>
          <a:xfrm>
            <a:off x="0" y="6589059"/>
            <a:ext cx="9144000" cy="313350"/>
          </a:xfrm>
          <a:prstGeom prst="rect">
            <a:avLst/>
          </a:prstGeom>
          <a:solidFill>
            <a:srgbClr val="3366FF"/>
          </a:solidFill>
        </p:spPr>
        <p:txBody>
          <a:bodyPr wrap="square" tIns="0" bIns="36000" rtlCol="0">
            <a:spAutoFit/>
          </a:bodyPr>
          <a:lstStyle/>
          <a:p>
            <a:pPr algn="ctr"/>
            <a:r>
              <a:rPr lang="en-US" b="1" dirty="0" smtClean="0">
                <a:solidFill>
                  <a:schemeClr val="bg1"/>
                </a:solidFill>
              </a:rPr>
              <a:t>3. Estimation results</a:t>
            </a:r>
            <a:endParaRPr lang="en-US" b="1" dirty="0">
              <a:solidFill>
                <a:schemeClr val="bg1"/>
              </a:solidFill>
            </a:endParaRPr>
          </a:p>
        </p:txBody>
      </p:sp>
    </p:spTree>
    <p:extLst>
      <p:ext uri="{BB962C8B-B14F-4D97-AF65-F5344CB8AC3E}">
        <p14:creationId xmlns="" xmlns:p14="http://schemas.microsoft.com/office/powerpoint/2010/main" val="41237173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Diagram 13"/>
          <p:cNvGraphicFramePr/>
          <p:nvPr>
            <p:extLst>
              <p:ext uri="{D42A27DB-BD31-4B8C-83A1-F6EECF244321}">
                <p14:modId xmlns="" xmlns:p14="http://schemas.microsoft.com/office/powerpoint/2010/main" val="731970413"/>
              </p:ext>
            </p:extLst>
          </p:nvPr>
        </p:nvGraphicFramePr>
        <p:xfrm>
          <a:off x="576299" y="1775013"/>
          <a:ext cx="7874168" cy="45361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tle 3"/>
          <p:cNvSpPr>
            <a:spLocks noGrp="1"/>
          </p:cNvSpPr>
          <p:nvPr>
            <p:ph type="title"/>
          </p:nvPr>
        </p:nvSpPr>
        <p:spPr>
          <a:xfrm>
            <a:off x="628650" y="1357680"/>
            <a:ext cx="8515350" cy="5204483"/>
          </a:xfrm>
        </p:spPr>
        <p:txBody>
          <a:bodyPr/>
          <a:lstStyle/>
          <a:p>
            <a:pPr>
              <a:lnSpc>
                <a:spcPts val="2500"/>
              </a:lnSpc>
            </a:pPr>
            <a:r>
              <a:rPr lang="en-GB" sz="2400" dirty="0" smtClean="0">
                <a:solidFill>
                  <a:schemeClr val="tx1"/>
                </a:solidFill>
                <a:latin typeface="+mn-lt"/>
              </a:rPr>
              <a:t>The economies of small states are generally characterised by a high degree of trade openness, meaning that they are likely to be highly exposed to growth volatility. Using the benchmarking exercise proposed in Figure 1, the distinction between attenuated or intensified volatility can be made. Small states with a volatility score below the trend line in Figure 1 are those that have possibly attenuated their growth volatility through good economic and political governance. Conversely, small states with a volatility score above the trend line are those that possibly exacerbated their volatility as a result of weak governance.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mt-MT" sz="2400" dirty="0" smtClean="0">
                <a:solidFill>
                  <a:schemeClr val="tx1"/>
                </a:solidFill>
                <a:latin typeface="+mn-lt"/>
              </a:rPr>
              <a:t/>
            </a:r>
            <a:br>
              <a:rPr lang="mt-MT" sz="2400" dirty="0" smtClean="0">
                <a:solidFill>
                  <a:schemeClr val="tx1"/>
                </a:solidFill>
                <a:latin typeface="+mn-lt"/>
              </a:rPr>
            </a:br>
            <a:r>
              <a:rPr lang="mt-MT" sz="2400" dirty="0" smtClean="0">
                <a:solidFill>
                  <a:schemeClr val="tx1"/>
                </a:solidFill>
                <a:latin typeface="+mn-lt"/>
              </a:rPr>
              <a:t/>
            </a:r>
            <a:br>
              <a:rPr lang="mt-MT" sz="2400" dirty="0" smtClean="0">
                <a:solidFill>
                  <a:schemeClr val="tx1"/>
                </a:solidFill>
                <a:latin typeface="+mn-lt"/>
              </a:rPr>
            </a:br>
            <a:r>
              <a:rPr lang="en-GB" sz="2400" dirty="0" smtClean="0">
                <a:latin typeface="+mn-lt"/>
              </a:rPr>
              <a:t/>
            </a:r>
            <a:br>
              <a:rPr lang="en-GB" sz="2400" dirty="0" smtClean="0">
                <a:latin typeface="+mn-lt"/>
              </a:rPr>
            </a:br>
            <a:r>
              <a:rPr lang="en-GB" sz="2400" dirty="0" smtClean="0">
                <a:latin typeface="+mn-lt"/>
              </a:rPr>
              <a:t/>
            </a:r>
            <a:br>
              <a:rPr lang="en-GB" sz="2400" dirty="0" smtClean="0">
                <a:latin typeface="+mn-lt"/>
              </a:rPr>
            </a:br>
            <a:r>
              <a:rPr lang="en-GB" sz="2400" dirty="0" smtClean="0">
                <a:latin typeface="+mn-lt"/>
              </a:rPr>
              <a:t/>
            </a:r>
            <a:br>
              <a:rPr lang="en-GB" sz="2400" dirty="0" smtClean="0">
                <a:latin typeface="+mn-lt"/>
              </a:rPr>
            </a:br>
            <a:r>
              <a:rPr lang="en-GB" sz="2400" dirty="0" smtClean="0">
                <a:latin typeface="+mn-lt"/>
              </a:rPr>
              <a:t/>
            </a:r>
            <a:br>
              <a:rPr lang="en-GB" sz="2400" dirty="0" smtClean="0">
                <a:latin typeface="+mn-lt"/>
              </a:rPr>
            </a:br>
            <a:r>
              <a:rPr lang="en-GB" sz="2400" i="1" dirty="0" smtClean="0">
                <a:latin typeface="+mn-lt"/>
              </a:rPr>
              <a:t/>
            </a:r>
            <a:br>
              <a:rPr lang="en-GB" sz="2400" i="1" dirty="0" smtClean="0">
                <a:latin typeface="+mn-lt"/>
              </a:rPr>
            </a:br>
            <a:r>
              <a:rPr lang="en-GB" sz="2400" dirty="0" smtClean="0">
                <a:latin typeface="+mn-lt"/>
              </a:rPr>
              <a:t/>
            </a:r>
            <a:br>
              <a:rPr lang="en-GB" sz="2400" dirty="0" smtClean="0">
                <a:latin typeface="+mn-lt"/>
              </a:rPr>
            </a:br>
            <a:r>
              <a:rPr lang="en-GB" sz="2400" dirty="0" smtClean="0">
                <a:latin typeface="+mn-lt"/>
              </a:rPr>
              <a:t> </a:t>
            </a:r>
            <a:br>
              <a:rPr lang="en-GB" sz="2400" dirty="0" smtClean="0">
                <a:latin typeface="+mn-lt"/>
              </a:rPr>
            </a:br>
            <a:r>
              <a:rPr lang="en-GB" sz="2400" dirty="0" smtClean="0">
                <a:latin typeface="+mn-lt"/>
              </a:rPr>
              <a:t/>
            </a:r>
            <a:br>
              <a:rPr lang="en-GB" sz="2400" dirty="0" smtClean="0">
                <a:latin typeface="+mn-lt"/>
              </a:rPr>
            </a:br>
            <a:r>
              <a:rPr lang="en-GB" sz="2400" dirty="0" smtClean="0">
                <a:latin typeface="+mn-lt"/>
              </a:rPr>
              <a:t/>
            </a:r>
            <a:br>
              <a:rPr lang="en-GB" sz="2400" dirty="0" smtClean="0">
                <a:latin typeface="+mn-lt"/>
              </a:rPr>
            </a:br>
            <a:r>
              <a:rPr lang="en-GB" sz="2400" dirty="0" smtClean="0">
                <a:latin typeface="+mn-lt"/>
              </a:rPr>
              <a:t/>
            </a:r>
            <a:br>
              <a:rPr lang="en-GB" sz="2400" dirty="0" smtClean="0">
                <a:latin typeface="+mn-lt"/>
              </a:rPr>
            </a:br>
            <a:r>
              <a:rPr lang="en-GB" sz="2400" dirty="0" smtClean="0">
                <a:solidFill>
                  <a:schemeClr val="tx1"/>
                </a:solidFill>
                <a:latin typeface="+mn-lt"/>
              </a:rPr>
              <a:t>.</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t>
            </a:r>
            <a:r>
              <a:rPr lang="en-GB" sz="2400" dirty="0" smtClean="0">
                <a:solidFill>
                  <a:srgbClr val="FF0000"/>
                </a:solidFill>
                <a:latin typeface="+mn-lt"/>
              </a:rPr>
              <a:t/>
            </a:r>
            <a:br>
              <a:rPr lang="en-GB" sz="2400" dirty="0" smtClean="0">
                <a:solidFill>
                  <a:srgbClr val="FF0000"/>
                </a:solidFill>
                <a:latin typeface="+mn-lt"/>
              </a:rPr>
            </a:br>
            <a:r>
              <a:rPr lang="en-GB" sz="2400" dirty="0" smtClean="0">
                <a:solidFill>
                  <a:srgbClr val="FF0000"/>
                </a:solidFill>
                <a:latin typeface="+mn-lt"/>
              </a:rPr>
              <a:t/>
            </a:r>
            <a:br>
              <a:rPr lang="en-GB" sz="2400" dirty="0" smtClean="0">
                <a:solidFill>
                  <a:srgbClr val="FF0000"/>
                </a:solidFill>
                <a:latin typeface="+mn-lt"/>
              </a:rPr>
            </a:br>
            <a:r>
              <a:rPr lang="en-GB" sz="2400" dirty="0" smtClean="0">
                <a:solidFill>
                  <a:srgbClr val="FF0000"/>
                </a:solidFill>
                <a:latin typeface="+mn-lt"/>
              </a:rPr>
              <a:t> </a:t>
            </a:r>
            <a:r>
              <a:rPr lang="en-GB" sz="2400" dirty="0" smtClean="0">
                <a:solidFill>
                  <a:schemeClr val="tx1"/>
                </a:solidFill>
                <a:latin typeface="+mn-lt"/>
              </a:rPr>
              <a:t/>
            </a:r>
            <a:br>
              <a:rPr lang="en-GB" sz="2400" dirty="0" smtClean="0">
                <a:solidFill>
                  <a:schemeClr val="tx1"/>
                </a:solidFill>
                <a:latin typeface="+mn-lt"/>
              </a:rPr>
            </a:br>
            <a:r>
              <a:rPr lang="en-GB" sz="2400" dirty="0" smtClean="0">
                <a:solidFill>
                  <a:srgbClr val="FF0000"/>
                </a:solidFill>
                <a:latin typeface="+mn-lt"/>
              </a:rPr>
              <a:t/>
            </a:r>
            <a:br>
              <a:rPr lang="en-GB" sz="2400" dirty="0" smtClean="0">
                <a:solidFill>
                  <a:srgbClr val="FF0000"/>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endParaRPr lang="en-GB" sz="2400" dirty="0" smtClean="0">
              <a:solidFill>
                <a:schemeClr val="tx1"/>
              </a:solidFill>
              <a:latin typeface="+mn-lt"/>
              <a:ea typeface="Tahoma" pitchFamily="34" charset="0"/>
              <a:cs typeface="Tahoma" pitchFamily="34" charset="0"/>
            </a:endParaRPr>
          </a:p>
        </p:txBody>
      </p:sp>
      <p:sp>
        <p:nvSpPr>
          <p:cNvPr id="6" name="TextBox 5"/>
          <p:cNvSpPr txBox="1"/>
          <p:nvPr/>
        </p:nvSpPr>
        <p:spPr>
          <a:xfrm>
            <a:off x="726141" y="403412"/>
            <a:ext cx="7355541" cy="584775"/>
          </a:xfrm>
          <a:prstGeom prst="rect">
            <a:avLst/>
          </a:prstGeom>
          <a:noFill/>
        </p:spPr>
        <p:txBody>
          <a:bodyPr wrap="square" rtlCol="0">
            <a:spAutoFit/>
          </a:bodyPr>
          <a:lstStyle/>
          <a:p>
            <a:r>
              <a:rPr lang="mt-MT" sz="3200" b="1" dirty="0" smtClean="0">
                <a:solidFill>
                  <a:srgbClr val="0070C0"/>
                </a:solidFill>
              </a:rPr>
              <a:t>Implications of the results</a:t>
            </a:r>
            <a:endParaRPr lang="en-US" sz="3200" b="1" dirty="0">
              <a:solidFill>
                <a:srgbClr val="0070C0"/>
              </a:solidFill>
            </a:endParaRPr>
          </a:p>
        </p:txBody>
      </p:sp>
      <p:sp>
        <p:nvSpPr>
          <p:cNvPr id="5" name="TextBox 4"/>
          <p:cNvSpPr txBox="1"/>
          <p:nvPr/>
        </p:nvSpPr>
        <p:spPr>
          <a:xfrm>
            <a:off x="0" y="6589059"/>
            <a:ext cx="9144000" cy="313350"/>
          </a:xfrm>
          <a:prstGeom prst="rect">
            <a:avLst/>
          </a:prstGeom>
          <a:solidFill>
            <a:srgbClr val="3366FF"/>
          </a:solidFill>
        </p:spPr>
        <p:txBody>
          <a:bodyPr wrap="square" tIns="0" bIns="36000" rtlCol="0">
            <a:spAutoFit/>
          </a:bodyPr>
          <a:lstStyle/>
          <a:p>
            <a:pPr algn="ctr"/>
            <a:r>
              <a:rPr lang="en-US" b="1" dirty="0" smtClean="0">
                <a:solidFill>
                  <a:schemeClr val="bg1"/>
                </a:solidFill>
              </a:rPr>
              <a:t>3. Estimation results</a:t>
            </a:r>
            <a:endParaRPr lang="en-US" b="1" dirty="0">
              <a:solidFill>
                <a:schemeClr val="bg1"/>
              </a:solidFill>
            </a:endParaRPr>
          </a:p>
        </p:txBody>
      </p:sp>
    </p:spTree>
    <p:extLst>
      <p:ext uri="{BB962C8B-B14F-4D97-AF65-F5344CB8AC3E}">
        <p14:creationId xmlns="" xmlns:p14="http://schemas.microsoft.com/office/powerpoint/2010/main" val="41237173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Diagram 13"/>
          <p:cNvGraphicFramePr/>
          <p:nvPr>
            <p:extLst>
              <p:ext uri="{D42A27DB-BD31-4B8C-83A1-F6EECF244321}">
                <p14:modId xmlns="" xmlns:p14="http://schemas.microsoft.com/office/powerpoint/2010/main" val="731970413"/>
              </p:ext>
            </p:extLst>
          </p:nvPr>
        </p:nvGraphicFramePr>
        <p:xfrm>
          <a:off x="576299" y="1775013"/>
          <a:ext cx="7874168" cy="45361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tle 3"/>
          <p:cNvSpPr>
            <a:spLocks noGrp="1"/>
          </p:cNvSpPr>
          <p:nvPr>
            <p:ph type="title"/>
          </p:nvPr>
        </p:nvSpPr>
        <p:spPr>
          <a:xfrm>
            <a:off x="628650" y="1357680"/>
            <a:ext cx="8515350" cy="5204483"/>
          </a:xfrm>
        </p:spPr>
        <p:txBody>
          <a:bodyPr/>
          <a:lstStyle/>
          <a:p>
            <a:pPr>
              <a:lnSpc>
                <a:spcPts val="2500"/>
              </a:lnSpc>
            </a:pPr>
            <a:r>
              <a:rPr lang="en-GB" sz="2400" dirty="0" smtClean="0">
                <a:solidFill>
                  <a:schemeClr val="tx1"/>
                </a:solidFill>
                <a:latin typeface="+mn-lt"/>
              </a:rPr>
              <a:t>Table 2 provides an overview of small states in terms of their growth volatility with and without governance as measured from the estimated regression.  Almost all of the small states in Europe are endowed with good governance scores that mitigated volatility associated with trade openness. Similarly, governance scores are also conducive to the reduction of volatility in most of the small states in the Caribbean region. By contrast, the picture is mixed in African, Atlantic/Indian and Pacific regions. Such benchmarking verifies the “small state paradox” (</a:t>
            </a:r>
            <a:r>
              <a:rPr lang="en-GB" sz="2400" dirty="0" err="1" smtClean="0">
                <a:solidFill>
                  <a:schemeClr val="tx1"/>
                </a:solidFill>
                <a:latin typeface="+mn-lt"/>
              </a:rPr>
              <a:t>Briguglio</a:t>
            </a:r>
            <a:r>
              <a:rPr lang="en-GB" sz="2400" dirty="0" smtClean="0">
                <a:solidFill>
                  <a:schemeClr val="tx1"/>
                </a:solidFill>
                <a:latin typeface="+mn-lt"/>
              </a:rPr>
              <a:t> et al., 2009), such that highly-open economies can and do withstand their inherent vulnerability by adopting policies that counteract growth volatility.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mt-MT" sz="2400" dirty="0" smtClean="0">
                <a:solidFill>
                  <a:schemeClr val="tx1"/>
                </a:solidFill>
                <a:latin typeface="+mn-lt"/>
              </a:rPr>
              <a:t/>
            </a:r>
            <a:br>
              <a:rPr lang="mt-MT" sz="2400" dirty="0" smtClean="0">
                <a:solidFill>
                  <a:schemeClr val="tx1"/>
                </a:solidFill>
                <a:latin typeface="+mn-lt"/>
              </a:rPr>
            </a:br>
            <a:r>
              <a:rPr lang="mt-MT" sz="2400" dirty="0" smtClean="0">
                <a:solidFill>
                  <a:schemeClr val="tx1"/>
                </a:solidFill>
                <a:latin typeface="+mn-lt"/>
              </a:rPr>
              <a:t/>
            </a:r>
            <a:br>
              <a:rPr lang="mt-MT" sz="2400" dirty="0" smtClean="0">
                <a:solidFill>
                  <a:schemeClr val="tx1"/>
                </a:solidFill>
                <a:latin typeface="+mn-lt"/>
              </a:rPr>
            </a:br>
            <a:r>
              <a:rPr lang="en-GB" sz="2400" dirty="0" smtClean="0">
                <a:latin typeface="+mn-lt"/>
              </a:rPr>
              <a:t/>
            </a:r>
            <a:br>
              <a:rPr lang="en-GB" sz="2400" dirty="0" smtClean="0">
                <a:latin typeface="+mn-lt"/>
              </a:rPr>
            </a:br>
            <a:r>
              <a:rPr lang="en-GB" sz="2400" dirty="0" smtClean="0">
                <a:latin typeface="+mn-lt"/>
              </a:rPr>
              <a:t/>
            </a:r>
            <a:br>
              <a:rPr lang="en-GB" sz="2400" dirty="0" smtClean="0">
                <a:latin typeface="+mn-lt"/>
              </a:rPr>
            </a:br>
            <a:r>
              <a:rPr lang="en-GB" sz="2400" dirty="0" smtClean="0">
                <a:latin typeface="+mn-lt"/>
              </a:rPr>
              <a:t/>
            </a:r>
            <a:br>
              <a:rPr lang="en-GB" sz="2400" dirty="0" smtClean="0">
                <a:latin typeface="+mn-lt"/>
              </a:rPr>
            </a:br>
            <a:r>
              <a:rPr lang="en-GB" sz="2400" dirty="0" smtClean="0">
                <a:latin typeface="+mn-lt"/>
              </a:rPr>
              <a:t/>
            </a:r>
            <a:br>
              <a:rPr lang="en-GB" sz="2400" dirty="0" smtClean="0">
                <a:latin typeface="+mn-lt"/>
              </a:rPr>
            </a:br>
            <a:r>
              <a:rPr lang="en-GB" sz="2400" i="1" dirty="0" smtClean="0">
                <a:latin typeface="+mn-lt"/>
              </a:rPr>
              <a:t/>
            </a:r>
            <a:br>
              <a:rPr lang="en-GB" sz="2400" i="1" dirty="0" smtClean="0">
                <a:latin typeface="+mn-lt"/>
              </a:rPr>
            </a:br>
            <a:r>
              <a:rPr lang="en-GB" sz="2400" dirty="0" smtClean="0">
                <a:latin typeface="+mn-lt"/>
              </a:rPr>
              <a:t/>
            </a:r>
            <a:br>
              <a:rPr lang="en-GB" sz="2400" dirty="0" smtClean="0">
                <a:latin typeface="+mn-lt"/>
              </a:rPr>
            </a:br>
            <a:r>
              <a:rPr lang="en-GB" sz="2400" dirty="0" smtClean="0">
                <a:latin typeface="+mn-lt"/>
              </a:rPr>
              <a:t> </a:t>
            </a:r>
            <a:br>
              <a:rPr lang="en-GB" sz="2400" dirty="0" smtClean="0">
                <a:latin typeface="+mn-lt"/>
              </a:rPr>
            </a:br>
            <a:r>
              <a:rPr lang="en-GB" sz="2400" dirty="0" smtClean="0">
                <a:latin typeface="+mn-lt"/>
              </a:rPr>
              <a:t/>
            </a:r>
            <a:br>
              <a:rPr lang="en-GB" sz="2400" dirty="0" smtClean="0">
                <a:latin typeface="+mn-lt"/>
              </a:rPr>
            </a:br>
            <a:r>
              <a:rPr lang="en-GB" sz="2400" dirty="0" smtClean="0">
                <a:latin typeface="+mn-lt"/>
              </a:rPr>
              <a:t/>
            </a:r>
            <a:br>
              <a:rPr lang="en-GB" sz="2400" dirty="0" smtClean="0">
                <a:latin typeface="+mn-lt"/>
              </a:rPr>
            </a:br>
            <a:r>
              <a:rPr lang="en-GB" sz="2400" dirty="0" smtClean="0">
                <a:latin typeface="+mn-lt"/>
              </a:rPr>
              <a:t/>
            </a:r>
            <a:br>
              <a:rPr lang="en-GB" sz="2400" dirty="0" smtClean="0">
                <a:latin typeface="+mn-lt"/>
              </a:rPr>
            </a:br>
            <a:r>
              <a:rPr lang="en-GB" sz="2400" dirty="0" smtClean="0">
                <a:solidFill>
                  <a:schemeClr val="tx1"/>
                </a:solidFill>
                <a:latin typeface="+mn-lt"/>
              </a:rPr>
              <a:t>.</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t>
            </a:r>
            <a:r>
              <a:rPr lang="en-GB" sz="2400" dirty="0" smtClean="0">
                <a:solidFill>
                  <a:srgbClr val="FF0000"/>
                </a:solidFill>
                <a:latin typeface="+mn-lt"/>
              </a:rPr>
              <a:t/>
            </a:r>
            <a:br>
              <a:rPr lang="en-GB" sz="2400" dirty="0" smtClean="0">
                <a:solidFill>
                  <a:srgbClr val="FF0000"/>
                </a:solidFill>
                <a:latin typeface="+mn-lt"/>
              </a:rPr>
            </a:br>
            <a:r>
              <a:rPr lang="en-GB" sz="2400" dirty="0" smtClean="0">
                <a:solidFill>
                  <a:srgbClr val="FF0000"/>
                </a:solidFill>
                <a:latin typeface="+mn-lt"/>
              </a:rPr>
              <a:t/>
            </a:r>
            <a:br>
              <a:rPr lang="en-GB" sz="2400" dirty="0" smtClean="0">
                <a:solidFill>
                  <a:srgbClr val="FF0000"/>
                </a:solidFill>
                <a:latin typeface="+mn-lt"/>
              </a:rPr>
            </a:br>
            <a:r>
              <a:rPr lang="en-GB" sz="2400" dirty="0" smtClean="0">
                <a:solidFill>
                  <a:srgbClr val="FF0000"/>
                </a:solidFill>
                <a:latin typeface="+mn-lt"/>
              </a:rPr>
              <a:t> </a:t>
            </a:r>
            <a:r>
              <a:rPr lang="en-GB" sz="2400" dirty="0" smtClean="0">
                <a:solidFill>
                  <a:schemeClr val="tx1"/>
                </a:solidFill>
                <a:latin typeface="+mn-lt"/>
              </a:rPr>
              <a:t/>
            </a:r>
            <a:br>
              <a:rPr lang="en-GB" sz="2400" dirty="0" smtClean="0">
                <a:solidFill>
                  <a:schemeClr val="tx1"/>
                </a:solidFill>
                <a:latin typeface="+mn-lt"/>
              </a:rPr>
            </a:br>
            <a:r>
              <a:rPr lang="en-GB" sz="2400" dirty="0" smtClean="0">
                <a:solidFill>
                  <a:srgbClr val="FF0000"/>
                </a:solidFill>
                <a:latin typeface="+mn-lt"/>
              </a:rPr>
              <a:t/>
            </a:r>
            <a:br>
              <a:rPr lang="en-GB" sz="2400" dirty="0" smtClean="0">
                <a:solidFill>
                  <a:srgbClr val="FF0000"/>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endParaRPr lang="en-GB" sz="2400" dirty="0" smtClean="0">
              <a:solidFill>
                <a:schemeClr val="tx1"/>
              </a:solidFill>
              <a:latin typeface="+mn-lt"/>
              <a:ea typeface="Tahoma" pitchFamily="34" charset="0"/>
              <a:cs typeface="Tahoma" pitchFamily="34" charset="0"/>
            </a:endParaRPr>
          </a:p>
        </p:txBody>
      </p:sp>
      <p:sp>
        <p:nvSpPr>
          <p:cNvPr id="6" name="TextBox 5"/>
          <p:cNvSpPr txBox="1"/>
          <p:nvPr/>
        </p:nvSpPr>
        <p:spPr>
          <a:xfrm>
            <a:off x="726141" y="403412"/>
            <a:ext cx="7355541" cy="584775"/>
          </a:xfrm>
          <a:prstGeom prst="rect">
            <a:avLst/>
          </a:prstGeom>
          <a:noFill/>
        </p:spPr>
        <p:txBody>
          <a:bodyPr wrap="square" rtlCol="0">
            <a:spAutoFit/>
          </a:bodyPr>
          <a:lstStyle/>
          <a:p>
            <a:r>
              <a:rPr lang="mt-MT" sz="3200" b="1" dirty="0" smtClean="0">
                <a:solidFill>
                  <a:srgbClr val="0070C0"/>
                </a:solidFill>
              </a:rPr>
              <a:t>Small states, volatility and governance</a:t>
            </a:r>
            <a:endParaRPr lang="en-US" sz="3200" b="1" dirty="0">
              <a:solidFill>
                <a:srgbClr val="0070C0"/>
              </a:solidFill>
            </a:endParaRPr>
          </a:p>
        </p:txBody>
      </p:sp>
      <p:sp>
        <p:nvSpPr>
          <p:cNvPr id="5" name="TextBox 4"/>
          <p:cNvSpPr txBox="1"/>
          <p:nvPr/>
        </p:nvSpPr>
        <p:spPr>
          <a:xfrm>
            <a:off x="0" y="6589059"/>
            <a:ext cx="9144000" cy="313350"/>
          </a:xfrm>
          <a:prstGeom prst="rect">
            <a:avLst/>
          </a:prstGeom>
          <a:solidFill>
            <a:srgbClr val="3366FF"/>
          </a:solidFill>
        </p:spPr>
        <p:txBody>
          <a:bodyPr wrap="square" tIns="0" bIns="36000" rtlCol="0">
            <a:spAutoFit/>
          </a:bodyPr>
          <a:lstStyle/>
          <a:p>
            <a:pPr algn="ctr"/>
            <a:r>
              <a:rPr lang="en-US" b="1" dirty="0" smtClean="0">
                <a:solidFill>
                  <a:schemeClr val="bg1"/>
                </a:solidFill>
              </a:rPr>
              <a:t>3. Estimation results</a:t>
            </a:r>
            <a:endParaRPr lang="en-US" b="1" dirty="0">
              <a:solidFill>
                <a:schemeClr val="bg1"/>
              </a:solidFill>
            </a:endParaRPr>
          </a:p>
        </p:txBody>
      </p:sp>
    </p:spTree>
    <p:extLst>
      <p:ext uri="{BB962C8B-B14F-4D97-AF65-F5344CB8AC3E}">
        <p14:creationId xmlns="" xmlns:p14="http://schemas.microsoft.com/office/powerpoint/2010/main" val="41237173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Diagram 13"/>
          <p:cNvGraphicFramePr/>
          <p:nvPr>
            <p:extLst>
              <p:ext uri="{D42A27DB-BD31-4B8C-83A1-F6EECF244321}">
                <p14:modId xmlns="" xmlns:p14="http://schemas.microsoft.com/office/powerpoint/2010/main" val="731970413"/>
              </p:ext>
            </p:extLst>
          </p:nvPr>
        </p:nvGraphicFramePr>
        <p:xfrm>
          <a:off x="576299" y="1775013"/>
          <a:ext cx="7874168" cy="45361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tle 3"/>
          <p:cNvSpPr>
            <a:spLocks noGrp="1"/>
          </p:cNvSpPr>
          <p:nvPr>
            <p:ph type="title"/>
          </p:nvPr>
        </p:nvSpPr>
        <p:spPr>
          <a:xfrm>
            <a:off x="628650" y="1357680"/>
            <a:ext cx="8515350" cy="5204483"/>
          </a:xfrm>
        </p:spPr>
        <p:txBody>
          <a:bodyPr/>
          <a:lstStyle/>
          <a:p>
            <a:pPr>
              <a:lnSpc>
                <a:spcPts val="2500"/>
              </a:lnSpc>
            </a:pPr>
            <a:r>
              <a:rPr lang="en-GB" sz="2400" dirty="0" smtClean="0">
                <a:solidFill>
                  <a:schemeClr val="tx1"/>
                </a:solidFill>
                <a:latin typeface="+mn-lt"/>
              </a:rPr>
              <a:t>It should be recalled that governance captures the effects of political (</a:t>
            </a:r>
            <a:r>
              <a:rPr lang="en-GB" sz="2400" dirty="0" err="1" smtClean="0">
                <a:solidFill>
                  <a:schemeClr val="tx1"/>
                </a:solidFill>
                <a:latin typeface="+mn-lt"/>
              </a:rPr>
              <a:t>PGV</a:t>
            </a:r>
            <a:r>
              <a:rPr lang="en-GB" sz="2400" dirty="0" smtClean="0">
                <a:solidFill>
                  <a:schemeClr val="tx1"/>
                </a:solidFill>
                <a:latin typeface="+mn-lt"/>
              </a:rPr>
              <a:t>) as well as economic governance (</a:t>
            </a:r>
            <a:r>
              <a:rPr lang="en-GB" sz="2400" dirty="0" err="1" smtClean="0">
                <a:solidFill>
                  <a:schemeClr val="tx1"/>
                </a:solidFill>
                <a:latin typeface="+mn-lt"/>
              </a:rPr>
              <a:t>EGV</a:t>
            </a:r>
            <a:r>
              <a:rPr lang="en-GB" sz="2400" dirty="0" smtClean="0">
                <a:solidFill>
                  <a:schemeClr val="tx1"/>
                </a:solidFill>
                <a:latin typeface="+mn-lt"/>
              </a:rPr>
              <a:t>), and consequently their separate scores could reinforce or counteract each other. By way of example, Cyprus ranked amongst the weakly governed countries because its weak economic governance (high debt-to-GDP ratio and large current account deficit) more than offset the effect of the favourable political governance score. Conversely, Bahrain ranked behind Cyprus with regard to the political governance score, however, it performed very well in terms of economic governance, and that is why it was ranked among the well-governed countries.</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mt-MT" sz="2400" dirty="0" smtClean="0">
                <a:solidFill>
                  <a:schemeClr val="tx1"/>
                </a:solidFill>
                <a:latin typeface="+mn-lt"/>
              </a:rPr>
              <a:t/>
            </a:r>
            <a:br>
              <a:rPr lang="mt-MT" sz="2400" dirty="0" smtClean="0">
                <a:solidFill>
                  <a:schemeClr val="tx1"/>
                </a:solidFill>
                <a:latin typeface="+mn-lt"/>
              </a:rPr>
            </a:br>
            <a:r>
              <a:rPr lang="mt-MT" sz="2400" dirty="0" smtClean="0">
                <a:solidFill>
                  <a:schemeClr val="tx1"/>
                </a:solidFill>
                <a:latin typeface="+mn-lt"/>
              </a:rPr>
              <a:t/>
            </a:r>
            <a:br>
              <a:rPr lang="mt-MT" sz="2400" dirty="0" smtClean="0">
                <a:solidFill>
                  <a:schemeClr val="tx1"/>
                </a:solidFill>
                <a:latin typeface="+mn-lt"/>
              </a:rPr>
            </a:br>
            <a:r>
              <a:rPr lang="en-GB" sz="2400" dirty="0" smtClean="0">
                <a:latin typeface="+mn-lt"/>
              </a:rPr>
              <a:t/>
            </a:r>
            <a:br>
              <a:rPr lang="en-GB" sz="2400" dirty="0" smtClean="0">
                <a:latin typeface="+mn-lt"/>
              </a:rPr>
            </a:br>
            <a:r>
              <a:rPr lang="en-GB" sz="2400" dirty="0" smtClean="0">
                <a:latin typeface="+mn-lt"/>
              </a:rPr>
              <a:t/>
            </a:r>
            <a:br>
              <a:rPr lang="en-GB" sz="2400" dirty="0" smtClean="0">
                <a:latin typeface="+mn-lt"/>
              </a:rPr>
            </a:br>
            <a:r>
              <a:rPr lang="en-GB" sz="2400" dirty="0" smtClean="0">
                <a:latin typeface="+mn-lt"/>
              </a:rPr>
              <a:t/>
            </a:r>
            <a:br>
              <a:rPr lang="en-GB" sz="2400" dirty="0" smtClean="0">
                <a:latin typeface="+mn-lt"/>
              </a:rPr>
            </a:br>
            <a:r>
              <a:rPr lang="en-GB" sz="2400" dirty="0" smtClean="0">
                <a:latin typeface="+mn-lt"/>
              </a:rPr>
              <a:t/>
            </a:r>
            <a:br>
              <a:rPr lang="en-GB" sz="2400" dirty="0" smtClean="0">
                <a:latin typeface="+mn-lt"/>
              </a:rPr>
            </a:br>
            <a:r>
              <a:rPr lang="en-GB" sz="2400" i="1" dirty="0" smtClean="0">
                <a:latin typeface="+mn-lt"/>
              </a:rPr>
              <a:t/>
            </a:r>
            <a:br>
              <a:rPr lang="en-GB" sz="2400" i="1" dirty="0" smtClean="0">
                <a:latin typeface="+mn-lt"/>
              </a:rPr>
            </a:br>
            <a:r>
              <a:rPr lang="en-GB" sz="2400" dirty="0" smtClean="0">
                <a:latin typeface="+mn-lt"/>
              </a:rPr>
              <a:t/>
            </a:r>
            <a:br>
              <a:rPr lang="en-GB" sz="2400" dirty="0" smtClean="0">
                <a:latin typeface="+mn-lt"/>
              </a:rPr>
            </a:br>
            <a:r>
              <a:rPr lang="en-GB" sz="2400" dirty="0" smtClean="0">
                <a:latin typeface="+mn-lt"/>
              </a:rPr>
              <a:t> </a:t>
            </a:r>
            <a:br>
              <a:rPr lang="en-GB" sz="2400" dirty="0" smtClean="0">
                <a:latin typeface="+mn-lt"/>
              </a:rPr>
            </a:br>
            <a:r>
              <a:rPr lang="en-GB" sz="2400" dirty="0" smtClean="0">
                <a:latin typeface="+mn-lt"/>
              </a:rPr>
              <a:t/>
            </a:r>
            <a:br>
              <a:rPr lang="en-GB" sz="2400" dirty="0" smtClean="0">
                <a:latin typeface="+mn-lt"/>
              </a:rPr>
            </a:br>
            <a:r>
              <a:rPr lang="en-GB" sz="2400" dirty="0" smtClean="0">
                <a:latin typeface="+mn-lt"/>
              </a:rPr>
              <a:t/>
            </a:r>
            <a:br>
              <a:rPr lang="en-GB" sz="2400" dirty="0" smtClean="0">
                <a:latin typeface="+mn-lt"/>
              </a:rPr>
            </a:br>
            <a:r>
              <a:rPr lang="en-GB" sz="2400" dirty="0" smtClean="0">
                <a:latin typeface="+mn-lt"/>
              </a:rPr>
              <a:t/>
            </a:r>
            <a:br>
              <a:rPr lang="en-GB" sz="2400" dirty="0" smtClean="0">
                <a:latin typeface="+mn-lt"/>
              </a:rPr>
            </a:br>
            <a:r>
              <a:rPr lang="en-GB" sz="2400" dirty="0" smtClean="0">
                <a:solidFill>
                  <a:schemeClr val="tx1"/>
                </a:solidFill>
                <a:latin typeface="+mn-lt"/>
              </a:rPr>
              <a:t>.</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t>
            </a:r>
            <a:r>
              <a:rPr lang="en-GB" sz="2400" dirty="0" smtClean="0">
                <a:solidFill>
                  <a:srgbClr val="FF0000"/>
                </a:solidFill>
                <a:latin typeface="+mn-lt"/>
              </a:rPr>
              <a:t/>
            </a:r>
            <a:br>
              <a:rPr lang="en-GB" sz="2400" dirty="0" smtClean="0">
                <a:solidFill>
                  <a:srgbClr val="FF0000"/>
                </a:solidFill>
                <a:latin typeface="+mn-lt"/>
              </a:rPr>
            </a:br>
            <a:r>
              <a:rPr lang="en-GB" sz="2400" dirty="0" smtClean="0">
                <a:solidFill>
                  <a:srgbClr val="FF0000"/>
                </a:solidFill>
                <a:latin typeface="+mn-lt"/>
              </a:rPr>
              <a:t/>
            </a:r>
            <a:br>
              <a:rPr lang="en-GB" sz="2400" dirty="0" smtClean="0">
                <a:solidFill>
                  <a:srgbClr val="FF0000"/>
                </a:solidFill>
                <a:latin typeface="+mn-lt"/>
              </a:rPr>
            </a:br>
            <a:r>
              <a:rPr lang="en-GB" sz="2400" dirty="0" smtClean="0">
                <a:solidFill>
                  <a:srgbClr val="FF0000"/>
                </a:solidFill>
                <a:latin typeface="+mn-lt"/>
              </a:rPr>
              <a:t> </a:t>
            </a:r>
            <a:r>
              <a:rPr lang="en-GB" sz="2400" dirty="0" smtClean="0">
                <a:solidFill>
                  <a:schemeClr val="tx1"/>
                </a:solidFill>
                <a:latin typeface="+mn-lt"/>
              </a:rPr>
              <a:t/>
            </a:r>
            <a:br>
              <a:rPr lang="en-GB" sz="2400" dirty="0" smtClean="0">
                <a:solidFill>
                  <a:schemeClr val="tx1"/>
                </a:solidFill>
                <a:latin typeface="+mn-lt"/>
              </a:rPr>
            </a:br>
            <a:r>
              <a:rPr lang="en-GB" sz="2400" dirty="0" smtClean="0">
                <a:solidFill>
                  <a:srgbClr val="FF0000"/>
                </a:solidFill>
                <a:latin typeface="+mn-lt"/>
              </a:rPr>
              <a:t/>
            </a:r>
            <a:br>
              <a:rPr lang="en-GB" sz="2400" dirty="0" smtClean="0">
                <a:solidFill>
                  <a:srgbClr val="FF0000"/>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endParaRPr lang="en-GB" sz="2400" dirty="0" smtClean="0">
              <a:solidFill>
                <a:schemeClr val="tx1"/>
              </a:solidFill>
              <a:latin typeface="+mn-lt"/>
              <a:ea typeface="Tahoma" pitchFamily="34" charset="0"/>
              <a:cs typeface="Tahoma" pitchFamily="34" charset="0"/>
            </a:endParaRPr>
          </a:p>
        </p:txBody>
      </p:sp>
      <p:sp>
        <p:nvSpPr>
          <p:cNvPr id="6" name="TextBox 5"/>
          <p:cNvSpPr txBox="1"/>
          <p:nvPr/>
        </p:nvSpPr>
        <p:spPr>
          <a:xfrm>
            <a:off x="726141" y="403412"/>
            <a:ext cx="7355541" cy="584775"/>
          </a:xfrm>
          <a:prstGeom prst="rect">
            <a:avLst/>
          </a:prstGeom>
          <a:noFill/>
        </p:spPr>
        <p:txBody>
          <a:bodyPr wrap="square" rtlCol="0">
            <a:spAutoFit/>
          </a:bodyPr>
          <a:lstStyle/>
          <a:p>
            <a:r>
              <a:rPr lang="mt-MT" sz="3200" b="1" dirty="0" smtClean="0">
                <a:solidFill>
                  <a:srgbClr val="0070C0"/>
                </a:solidFill>
              </a:rPr>
              <a:t>Small states, volatility and governance</a:t>
            </a:r>
            <a:endParaRPr lang="en-US" sz="3200" b="1" dirty="0">
              <a:solidFill>
                <a:srgbClr val="0070C0"/>
              </a:solidFill>
            </a:endParaRPr>
          </a:p>
        </p:txBody>
      </p:sp>
      <p:sp>
        <p:nvSpPr>
          <p:cNvPr id="5" name="TextBox 4"/>
          <p:cNvSpPr txBox="1"/>
          <p:nvPr/>
        </p:nvSpPr>
        <p:spPr>
          <a:xfrm>
            <a:off x="0" y="6589059"/>
            <a:ext cx="9144000" cy="313350"/>
          </a:xfrm>
          <a:prstGeom prst="rect">
            <a:avLst/>
          </a:prstGeom>
          <a:solidFill>
            <a:srgbClr val="3366FF"/>
          </a:solidFill>
        </p:spPr>
        <p:txBody>
          <a:bodyPr wrap="square" tIns="0" bIns="36000" rtlCol="0">
            <a:spAutoFit/>
          </a:bodyPr>
          <a:lstStyle/>
          <a:p>
            <a:pPr algn="ctr"/>
            <a:r>
              <a:rPr lang="en-US" b="1" dirty="0" smtClean="0">
                <a:solidFill>
                  <a:schemeClr val="bg1"/>
                </a:solidFill>
              </a:rPr>
              <a:t>3. Estimation results</a:t>
            </a:r>
            <a:endParaRPr lang="en-US" b="1" dirty="0">
              <a:solidFill>
                <a:schemeClr val="bg1"/>
              </a:solidFill>
            </a:endParaRPr>
          </a:p>
        </p:txBody>
      </p:sp>
    </p:spTree>
    <p:extLst>
      <p:ext uri="{BB962C8B-B14F-4D97-AF65-F5344CB8AC3E}">
        <p14:creationId xmlns="" xmlns:p14="http://schemas.microsoft.com/office/powerpoint/2010/main" val="41237173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1357680"/>
            <a:ext cx="8515350" cy="5204483"/>
          </a:xfrm>
        </p:spPr>
        <p:txBody>
          <a:bodyPr/>
          <a:lstStyle/>
          <a:p>
            <a:pPr>
              <a:lnSpc>
                <a:spcPts val="2500"/>
              </a:lnSpc>
            </a:pP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mt-MT" sz="2400" dirty="0" smtClean="0">
                <a:solidFill>
                  <a:schemeClr val="tx1"/>
                </a:solidFill>
                <a:latin typeface="+mn-lt"/>
              </a:rPr>
              <a:t/>
            </a:r>
            <a:br>
              <a:rPr lang="mt-MT" sz="2400" dirty="0" smtClean="0">
                <a:solidFill>
                  <a:schemeClr val="tx1"/>
                </a:solidFill>
                <a:latin typeface="+mn-lt"/>
              </a:rPr>
            </a:br>
            <a:r>
              <a:rPr lang="mt-MT" sz="2400" dirty="0" smtClean="0">
                <a:solidFill>
                  <a:schemeClr val="tx1"/>
                </a:solidFill>
                <a:latin typeface="+mn-lt"/>
              </a:rPr>
              <a:t/>
            </a:r>
            <a:br>
              <a:rPr lang="mt-MT" sz="2400" dirty="0" smtClean="0">
                <a:solidFill>
                  <a:schemeClr val="tx1"/>
                </a:solidFill>
                <a:latin typeface="+mn-lt"/>
              </a:rPr>
            </a:br>
            <a:r>
              <a:rPr lang="en-GB" sz="2400" dirty="0" smtClean="0">
                <a:latin typeface="+mn-lt"/>
              </a:rPr>
              <a:t/>
            </a:r>
            <a:br>
              <a:rPr lang="en-GB" sz="2400" dirty="0" smtClean="0">
                <a:latin typeface="+mn-lt"/>
              </a:rPr>
            </a:br>
            <a:r>
              <a:rPr lang="en-GB" sz="2400" dirty="0" smtClean="0">
                <a:latin typeface="+mn-lt"/>
              </a:rPr>
              <a:t/>
            </a:r>
            <a:br>
              <a:rPr lang="en-GB" sz="2400" dirty="0" smtClean="0">
                <a:latin typeface="+mn-lt"/>
              </a:rPr>
            </a:br>
            <a:r>
              <a:rPr lang="en-GB" sz="2400" dirty="0" smtClean="0">
                <a:latin typeface="+mn-lt"/>
              </a:rPr>
              <a:t/>
            </a:r>
            <a:br>
              <a:rPr lang="en-GB" sz="2400" dirty="0" smtClean="0">
                <a:latin typeface="+mn-lt"/>
              </a:rPr>
            </a:br>
            <a:r>
              <a:rPr lang="en-GB" sz="2400" dirty="0" smtClean="0">
                <a:latin typeface="+mn-lt"/>
              </a:rPr>
              <a:t/>
            </a:r>
            <a:br>
              <a:rPr lang="en-GB" sz="2400" dirty="0" smtClean="0">
                <a:latin typeface="+mn-lt"/>
              </a:rPr>
            </a:br>
            <a:r>
              <a:rPr lang="en-GB" sz="2400" i="1" dirty="0" smtClean="0">
                <a:latin typeface="+mn-lt"/>
              </a:rPr>
              <a:t/>
            </a:r>
            <a:br>
              <a:rPr lang="en-GB" sz="2400" i="1" dirty="0" smtClean="0">
                <a:latin typeface="+mn-lt"/>
              </a:rPr>
            </a:br>
            <a:r>
              <a:rPr lang="en-GB" sz="2400" dirty="0" smtClean="0">
                <a:latin typeface="+mn-lt"/>
              </a:rPr>
              <a:t/>
            </a:r>
            <a:br>
              <a:rPr lang="en-GB" sz="2400" dirty="0" smtClean="0">
                <a:latin typeface="+mn-lt"/>
              </a:rPr>
            </a:br>
            <a:r>
              <a:rPr lang="en-GB" sz="2400" dirty="0" smtClean="0">
                <a:latin typeface="+mn-lt"/>
              </a:rPr>
              <a:t> </a:t>
            </a:r>
            <a:br>
              <a:rPr lang="en-GB" sz="2400" dirty="0" smtClean="0">
                <a:latin typeface="+mn-lt"/>
              </a:rPr>
            </a:br>
            <a:r>
              <a:rPr lang="en-GB" sz="2400" dirty="0" smtClean="0">
                <a:latin typeface="+mn-lt"/>
              </a:rPr>
              <a:t/>
            </a:r>
            <a:br>
              <a:rPr lang="en-GB" sz="2400" dirty="0" smtClean="0">
                <a:latin typeface="+mn-lt"/>
              </a:rPr>
            </a:br>
            <a:r>
              <a:rPr lang="en-GB" sz="2400" dirty="0" smtClean="0">
                <a:latin typeface="+mn-lt"/>
              </a:rPr>
              <a:t/>
            </a:r>
            <a:br>
              <a:rPr lang="en-GB" sz="2400" dirty="0" smtClean="0">
                <a:latin typeface="+mn-lt"/>
              </a:rPr>
            </a:br>
            <a:r>
              <a:rPr lang="en-GB" sz="2400" dirty="0" smtClean="0">
                <a:latin typeface="+mn-lt"/>
              </a:rPr>
              <a:t/>
            </a:r>
            <a:br>
              <a:rPr lang="en-GB" sz="2400" dirty="0" smtClean="0">
                <a:latin typeface="+mn-lt"/>
              </a:rPr>
            </a:br>
            <a:r>
              <a:rPr lang="en-GB" sz="2400" dirty="0" smtClean="0">
                <a:solidFill>
                  <a:schemeClr val="tx1"/>
                </a:solidFill>
                <a:latin typeface="+mn-lt"/>
              </a:rPr>
              <a:t>.</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t>
            </a:r>
            <a:r>
              <a:rPr lang="en-GB" sz="2400" dirty="0" smtClean="0">
                <a:solidFill>
                  <a:srgbClr val="FF0000"/>
                </a:solidFill>
                <a:latin typeface="+mn-lt"/>
              </a:rPr>
              <a:t/>
            </a:r>
            <a:br>
              <a:rPr lang="en-GB" sz="2400" dirty="0" smtClean="0">
                <a:solidFill>
                  <a:srgbClr val="FF0000"/>
                </a:solidFill>
                <a:latin typeface="+mn-lt"/>
              </a:rPr>
            </a:br>
            <a:r>
              <a:rPr lang="en-GB" sz="2400" dirty="0" smtClean="0">
                <a:solidFill>
                  <a:srgbClr val="FF0000"/>
                </a:solidFill>
                <a:latin typeface="+mn-lt"/>
              </a:rPr>
              <a:t/>
            </a:r>
            <a:br>
              <a:rPr lang="en-GB" sz="2400" dirty="0" smtClean="0">
                <a:solidFill>
                  <a:srgbClr val="FF0000"/>
                </a:solidFill>
                <a:latin typeface="+mn-lt"/>
              </a:rPr>
            </a:br>
            <a:r>
              <a:rPr lang="en-GB" sz="2400" dirty="0" smtClean="0">
                <a:solidFill>
                  <a:srgbClr val="FF0000"/>
                </a:solidFill>
                <a:latin typeface="+mn-lt"/>
              </a:rPr>
              <a:t> </a:t>
            </a:r>
            <a:r>
              <a:rPr lang="en-GB" sz="2400" dirty="0" smtClean="0">
                <a:solidFill>
                  <a:schemeClr val="tx1"/>
                </a:solidFill>
                <a:latin typeface="+mn-lt"/>
              </a:rPr>
              <a:t/>
            </a:r>
            <a:br>
              <a:rPr lang="en-GB" sz="2400" dirty="0" smtClean="0">
                <a:solidFill>
                  <a:schemeClr val="tx1"/>
                </a:solidFill>
                <a:latin typeface="+mn-lt"/>
              </a:rPr>
            </a:br>
            <a:r>
              <a:rPr lang="en-GB" sz="2400" dirty="0" smtClean="0">
                <a:solidFill>
                  <a:srgbClr val="FF0000"/>
                </a:solidFill>
                <a:latin typeface="+mn-lt"/>
              </a:rPr>
              <a:t/>
            </a:r>
            <a:br>
              <a:rPr lang="en-GB" sz="2400" dirty="0" smtClean="0">
                <a:solidFill>
                  <a:srgbClr val="FF0000"/>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endParaRPr lang="en-GB" sz="2400" dirty="0" smtClean="0">
              <a:solidFill>
                <a:schemeClr val="tx1"/>
              </a:solidFill>
              <a:latin typeface="+mn-lt"/>
              <a:ea typeface="Tahoma" pitchFamily="34" charset="0"/>
              <a:cs typeface="Tahoma" pitchFamily="34" charset="0"/>
            </a:endParaRPr>
          </a:p>
        </p:txBody>
      </p:sp>
      <p:sp>
        <p:nvSpPr>
          <p:cNvPr id="6" name="TextBox 5"/>
          <p:cNvSpPr txBox="1"/>
          <p:nvPr/>
        </p:nvSpPr>
        <p:spPr>
          <a:xfrm>
            <a:off x="726141" y="403412"/>
            <a:ext cx="7355541" cy="584775"/>
          </a:xfrm>
          <a:prstGeom prst="rect">
            <a:avLst/>
          </a:prstGeom>
          <a:noFill/>
        </p:spPr>
        <p:txBody>
          <a:bodyPr wrap="square" rtlCol="0">
            <a:spAutoFit/>
          </a:bodyPr>
          <a:lstStyle/>
          <a:p>
            <a:r>
              <a:rPr lang="mt-MT" sz="3200" b="1" dirty="0" smtClean="0">
                <a:solidFill>
                  <a:srgbClr val="0070C0"/>
                </a:solidFill>
              </a:rPr>
              <a:t>Small states, volatility and governance</a:t>
            </a:r>
            <a:endParaRPr lang="en-US" sz="3200" b="1" dirty="0">
              <a:solidFill>
                <a:srgbClr val="0070C0"/>
              </a:solidFill>
            </a:endParaRPr>
          </a:p>
        </p:txBody>
      </p:sp>
      <p:sp>
        <p:nvSpPr>
          <p:cNvPr id="5" name="TextBox 4"/>
          <p:cNvSpPr txBox="1"/>
          <p:nvPr/>
        </p:nvSpPr>
        <p:spPr>
          <a:xfrm>
            <a:off x="0" y="6589059"/>
            <a:ext cx="9144000" cy="313350"/>
          </a:xfrm>
          <a:prstGeom prst="rect">
            <a:avLst/>
          </a:prstGeom>
          <a:solidFill>
            <a:srgbClr val="3366FF"/>
          </a:solidFill>
        </p:spPr>
        <p:txBody>
          <a:bodyPr wrap="square" tIns="0" bIns="36000" rtlCol="0">
            <a:spAutoFit/>
          </a:bodyPr>
          <a:lstStyle/>
          <a:p>
            <a:pPr algn="ctr"/>
            <a:r>
              <a:rPr lang="en-US" b="1" dirty="0" smtClean="0">
                <a:solidFill>
                  <a:schemeClr val="bg1"/>
                </a:solidFill>
              </a:rPr>
              <a:t>3. Estimation results</a:t>
            </a:r>
            <a:endParaRPr lang="en-US" b="1" dirty="0">
              <a:solidFill>
                <a:schemeClr val="bg1"/>
              </a:solidFill>
            </a:endParaRPr>
          </a:p>
        </p:txBody>
      </p:sp>
      <p:pic>
        <p:nvPicPr>
          <p:cNvPr id="89090" name="Picture 2"/>
          <p:cNvPicPr>
            <a:picLocks noChangeAspect="1" noChangeArrowheads="1"/>
          </p:cNvPicPr>
          <p:nvPr/>
        </p:nvPicPr>
        <p:blipFill>
          <a:blip r:embed="rId3" cstate="print"/>
          <a:srcRect/>
          <a:stretch>
            <a:fillRect/>
          </a:stretch>
        </p:blipFill>
        <p:spPr bwMode="auto">
          <a:xfrm>
            <a:off x="309282" y="2850775"/>
            <a:ext cx="8633011" cy="2877671"/>
          </a:xfrm>
          <a:prstGeom prst="rect">
            <a:avLst/>
          </a:prstGeom>
          <a:noFill/>
          <a:ln w="9525">
            <a:noFill/>
            <a:miter lim="800000"/>
            <a:headEnd/>
            <a:tailEnd/>
          </a:ln>
        </p:spPr>
      </p:pic>
      <p:sp>
        <p:nvSpPr>
          <p:cNvPr id="89093" name="Rectangle 5"/>
          <p:cNvSpPr>
            <a:spLocks noChangeArrowheads="1"/>
          </p:cNvSpPr>
          <p:nvPr/>
        </p:nvSpPr>
        <p:spPr bwMode="auto">
          <a:xfrm>
            <a:off x="2174132" y="1534325"/>
            <a:ext cx="4795736" cy="83099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Table 2: Small states classified by </a:t>
            </a:r>
            <a:endParaRPr kumimoji="0" lang="mt-MT"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GB"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degree of openness and governance</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 xmlns:p14="http://schemas.microsoft.com/office/powerpoint/2010/main" val="41237173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226823"/>
            <a:ext cx="9143999" cy="792331"/>
          </a:xfrm>
        </p:spPr>
        <p:txBody>
          <a:bodyPr/>
          <a:lstStyle/>
          <a:p>
            <a:pPr algn="ctr"/>
            <a:r>
              <a:rPr lang="en-GB" sz="3200" b="1" noProof="0" dirty="0" smtClean="0">
                <a:solidFill>
                  <a:srgbClr val="0070C0"/>
                </a:solidFill>
                <a:latin typeface="+mn-lt"/>
              </a:rPr>
              <a:t>4. CONCLUSIONS AND IMPLICATIONS</a:t>
            </a:r>
            <a:endParaRPr lang="en-GB" sz="3200" b="1" noProof="0" dirty="0">
              <a:solidFill>
                <a:srgbClr val="0070C0"/>
              </a:solidFill>
              <a:latin typeface="+mn-lt"/>
            </a:endParaRPr>
          </a:p>
        </p:txBody>
      </p:sp>
      <p:sp>
        <p:nvSpPr>
          <p:cNvPr id="3" name="Title 1"/>
          <p:cNvSpPr txBox="1">
            <a:spLocks/>
          </p:cNvSpPr>
          <p:nvPr/>
        </p:nvSpPr>
        <p:spPr>
          <a:xfrm>
            <a:off x="0" y="636023"/>
            <a:ext cx="9143999" cy="792331"/>
          </a:xfrm>
          <a:prstGeom prst="rect">
            <a:avLst/>
          </a:prstGeom>
          <a:solidFill>
            <a:schemeClr val="bg1"/>
          </a:solidFill>
        </p:spPr>
        <p:txBody>
          <a:bodyPr/>
          <a:lstStyle>
            <a:lvl1pPr algn="l" defTabSz="914400" rtl="0" eaLnBrk="1" latinLnBrk="0" hangingPunct="1">
              <a:lnSpc>
                <a:spcPct val="90000"/>
              </a:lnSpc>
              <a:spcBef>
                <a:spcPct val="0"/>
              </a:spcBef>
              <a:buNone/>
              <a:defRPr sz="2800" kern="1200">
                <a:solidFill>
                  <a:srgbClr val="37377D"/>
                </a:solidFill>
                <a:latin typeface="Trebuchet MS" panose="020B0603020202020204" pitchFamily="34" charset="0"/>
                <a:ea typeface="+mj-ea"/>
                <a:cs typeface="Arial" panose="020B0604020202020204" pitchFamily="34" charset="0"/>
              </a:defRPr>
            </a:lvl1pPr>
          </a:lstStyle>
          <a:p>
            <a:pPr algn="ctr"/>
            <a:endParaRPr lang="en-US" sz="3200" b="1">
              <a:solidFill>
                <a:srgbClr val="0070C0"/>
              </a:solidFill>
            </a:endParaRPr>
          </a:p>
        </p:txBody>
      </p:sp>
    </p:spTree>
    <p:extLst>
      <p:ext uri="{BB962C8B-B14F-4D97-AF65-F5344CB8AC3E}">
        <p14:creationId xmlns="" xmlns:p14="http://schemas.microsoft.com/office/powerpoint/2010/main" val="399175389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Diagram 13"/>
          <p:cNvGraphicFramePr/>
          <p:nvPr>
            <p:extLst>
              <p:ext uri="{D42A27DB-BD31-4B8C-83A1-F6EECF244321}">
                <p14:modId xmlns="" xmlns:p14="http://schemas.microsoft.com/office/powerpoint/2010/main" val="731970413"/>
              </p:ext>
            </p:extLst>
          </p:nvPr>
        </p:nvGraphicFramePr>
        <p:xfrm>
          <a:off x="576299" y="1775013"/>
          <a:ext cx="7874168" cy="45361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tle 3"/>
          <p:cNvSpPr>
            <a:spLocks noGrp="1"/>
          </p:cNvSpPr>
          <p:nvPr>
            <p:ph type="title"/>
          </p:nvPr>
        </p:nvSpPr>
        <p:spPr>
          <a:xfrm>
            <a:off x="628650" y="1357680"/>
            <a:ext cx="8515350" cy="5204483"/>
          </a:xfrm>
        </p:spPr>
        <p:txBody>
          <a:bodyPr/>
          <a:lstStyle/>
          <a:p>
            <a:r>
              <a:rPr lang="en-GB" sz="2400" dirty="0" smtClean="0">
                <a:solidFill>
                  <a:schemeClr val="tx1"/>
                </a:solidFill>
                <a:latin typeface="+mn-lt"/>
              </a:rPr>
              <a:t>This study has tested the relationship between trade openness and GDP growth volatility, using a sample of 171 countries. The regression equation was kept as simple as possible, reflecting the possibility that GDP growth volatility is influenced by trade openness, economic governance and political governance, the latter variable also possibly </a:t>
            </a:r>
            <a:r>
              <a:rPr lang="en-GB" sz="2400" dirty="0" err="1" smtClean="0">
                <a:solidFill>
                  <a:schemeClr val="tx1"/>
                </a:solidFill>
                <a:latin typeface="+mn-lt"/>
              </a:rPr>
              <a:t>proxying</a:t>
            </a:r>
            <a:r>
              <a:rPr lang="en-GB" sz="2400" dirty="0" smtClean="0">
                <a:solidFill>
                  <a:schemeClr val="tx1"/>
                </a:solidFill>
                <a:latin typeface="+mn-lt"/>
              </a:rPr>
              <a:t> the stage of development. </a:t>
            </a:r>
            <a:r>
              <a:rPr lang="en-US" sz="2400" dirty="0" smtClean="0">
                <a:solidFill>
                  <a:schemeClr val="tx1"/>
                </a:solidFill>
                <a:latin typeface="+mn-lt"/>
              </a:rPr>
              <a:t/>
            </a:r>
            <a:br>
              <a:rPr lang="en-US" sz="2400" dirty="0" smtClean="0">
                <a:solidFill>
                  <a:schemeClr val="tx1"/>
                </a:solidFill>
                <a:latin typeface="+mn-lt"/>
              </a:rPr>
            </a:br>
            <a:r>
              <a:rPr lang="en-GB" sz="2400" dirty="0" smtClean="0">
                <a:solidFill>
                  <a:schemeClr val="tx1"/>
                </a:solidFill>
                <a:latin typeface="+mn-lt"/>
              </a:rPr>
              <a:t> </a:t>
            </a:r>
            <a:r>
              <a:rPr lang="en-US" sz="2400" dirty="0" smtClean="0">
                <a:solidFill>
                  <a:schemeClr val="tx1"/>
                </a:solidFill>
                <a:latin typeface="+mn-lt"/>
              </a:rPr>
              <a:t/>
            </a:r>
            <a:br>
              <a:rPr lang="en-US" sz="2400" dirty="0" smtClean="0">
                <a:solidFill>
                  <a:schemeClr val="tx1"/>
                </a:solidFill>
                <a:latin typeface="+mn-lt"/>
              </a:rPr>
            </a:br>
            <a:r>
              <a:rPr lang="en-GB" sz="2400" dirty="0" smtClean="0">
                <a:solidFill>
                  <a:schemeClr val="tx1"/>
                </a:solidFill>
                <a:latin typeface="+mn-lt"/>
              </a:rPr>
              <a:t>By keeping other relevant variables constant, this study confirms the hypothesis that trade openness exacerbates growth volatility. However, the possibility that growth volatility is mitigated by good economic and political governance is also confirmed. This may explain why some economies do not exhibit a high degree of GDP growth volatility even though they are highly-open. </a:t>
            </a:r>
            <a:r>
              <a:rPr lang="en-US" sz="2400" dirty="0" smtClean="0">
                <a:solidFill>
                  <a:schemeClr val="tx1"/>
                </a:solidFill>
                <a:latin typeface="+mn-lt"/>
              </a:rPr>
              <a:t/>
            </a:r>
            <a:br>
              <a:rPr lang="en-US"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US" sz="2400" dirty="0" smtClean="0">
                <a:solidFill>
                  <a:schemeClr val="tx1"/>
                </a:solidFill>
                <a:latin typeface="+mn-lt"/>
              </a:rPr>
              <a:t/>
            </a:r>
            <a:br>
              <a:rPr lang="en-US"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endParaRPr lang="en-GB" sz="2400" dirty="0" smtClean="0">
              <a:solidFill>
                <a:schemeClr val="tx1"/>
              </a:solidFill>
              <a:latin typeface="+mn-lt"/>
              <a:ea typeface="Tahoma" pitchFamily="34" charset="0"/>
              <a:cs typeface="Tahoma" pitchFamily="34" charset="0"/>
            </a:endParaRPr>
          </a:p>
        </p:txBody>
      </p:sp>
      <p:sp>
        <p:nvSpPr>
          <p:cNvPr id="6" name="TextBox 5"/>
          <p:cNvSpPr txBox="1"/>
          <p:nvPr/>
        </p:nvSpPr>
        <p:spPr>
          <a:xfrm>
            <a:off x="726141" y="403412"/>
            <a:ext cx="7355541" cy="584775"/>
          </a:xfrm>
          <a:prstGeom prst="rect">
            <a:avLst/>
          </a:prstGeom>
          <a:noFill/>
        </p:spPr>
        <p:txBody>
          <a:bodyPr wrap="square" rtlCol="0">
            <a:spAutoFit/>
          </a:bodyPr>
          <a:lstStyle/>
          <a:p>
            <a:r>
              <a:rPr lang="mt-MT" sz="3200" b="1" dirty="0" smtClean="0">
                <a:solidFill>
                  <a:srgbClr val="0070C0"/>
                </a:solidFill>
              </a:rPr>
              <a:t>Results confirm the hypthesis </a:t>
            </a:r>
            <a:endParaRPr lang="en-US" sz="3200" b="1" dirty="0">
              <a:solidFill>
                <a:srgbClr val="0070C0"/>
              </a:solidFill>
            </a:endParaRPr>
          </a:p>
        </p:txBody>
      </p:sp>
      <p:sp>
        <p:nvSpPr>
          <p:cNvPr id="5" name="TextBox 4"/>
          <p:cNvSpPr txBox="1"/>
          <p:nvPr/>
        </p:nvSpPr>
        <p:spPr>
          <a:xfrm>
            <a:off x="0" y="6589059"/>
            <a:ext cx="9144000" cy="313350"/>
          </a:xfrm>
          <a:prstGeom prst="rect">
            <a:avLst/>
          </a:prstGeom>
          <a:solidFill>
            <a:srgbClr val="3366FF"/>
          </a:solidFill>
        </p:spPr>
        <p:txBody>
          <a:bodyPr wrap="square" tIns="0" bIns="36000" rtlCol="0">
            <a:spAutoFit/>
          </a:bodyPr>
          <a:lstStyle/>
          <a:p>
            <a:pPr algn="ctr"/>
            <a:r>
              <a:rPr lang="en-US" b="1" dirty="0" smtClean="0">
                <a:solidFill>
                  <a:schemeClr val="bg1"/>
                </a:solidFill>
              </a:rPr>
              <a:t>4. Conclusions and implications</a:t>
            </a:r>
            <a:endParaRPr lang="en-US" b="1" dirty="0">
              <a:solidFill>
                <a:schemeClr val="bg1"/>
              </a:solidFill>
            </a:endParaRPr>
          </a:p>
        </p:txBody>
      </p:sp>
    </p:spTree>
    <p:extLst>
      <p:ext uri="{BB962C8B-B14F-4D97-AF65-F5344CB8AC3E}">
        <p14:creationId xmlns="" xmlns:p14="http://schemas.microsoft.com/office/powerpoint/2010/main" val="41237173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Diagram 13"/>
          <p:cNvGraphicFramePr/>
          <p:nvPr>
            <p:extLst>
              <p:ext uri="{D42A27DB-BD31-4B8C-83A1-F6EECF244321}">
                <p14:modId xmlns="" xmlns:p14="http://schemas.microsoft.com/office/powerpoint/2010/main" val="731970413"/>
              </p:ext>
            </p:extLst>
          </p:nvPr>
        </p:nvGraphicFramePr>
        <p:xfrm>
          <a:off x="576299" y="1775013"/>
          <a:ext cx="7874168" cy="45361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tle 3"/>
          <p:cNvSpPr>
            <a:spLocks noGrp="1"/>
          </p:cNvSpPr>
          <p:nvPr>
            <p:ph type="title"/>
          </p:nvPr>
        </p:nvSpPr>
        <p:spPr>
          <a:xfrm>
            <a:off x="628650" y="1357680"/>
            <a:ext cx="8515350" cy="5204483"/>
          </a:xfrm>
        </p:spPr>
        <p:txBody>
          <a:bodyPr/>
          <a:lstStyle/>
          <a:p>
            <a:pPr>
              <a:lnSpc>
                <a:spcPts val="2400"/>
              </a:lnSpc>
            </a:pPr>
            <a:r>
              <a:rPr lang="en-GB" sz="2400" dirty="0" smtClean="0">
                <a:solidFill>
                  <a:schemeClr val="tx1"/>
                </a:solidFill>
                <a:latin typeface="+mn-lt"/>
              </a:rPr>
              <a:t>The main implication of these results is that countries that are highly dependent on international trade, including most small states,  would be exposed to GDP growth volatility, which has various downsides, as explained in the literature review.</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However, it does not necessary follow that highly trade-open economies - small states in particular - are the ones that experience the highest degree of GDP growth volatility, if these countries adopt appropriate policies. In other words it is possibly that highly-open economies do not exhibit a high degree of GDP growth volatility, while economies which are not highly trade-open may exhibit a high degree of volatility - the reason being that good economic, political and social governance may be conducive to the reduction of such volatility.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t>
            </a:r>
            <a:r>
              <a:rPr lang="en-GB" sz="2400" dirty="0" smtClean="0">
                <a:solidFill>
                  <a:srgbClr val="FF0000"/>
                </a:solidFill>
                <a:latin typeface="+mn-lt"/>
              </a:rPr>
              <a:t/>
            </a:r>
            <a:br>
              <a:rPr lang="en-GB" sz="2400" dirty="0" smtClean="0">
                <a:solidFill>
                  <a:srgbClr val="FF0000"/>
                </a:solidFill>
                <a:latin typeface="+mn-lt"/>
              </a:rPr>
            </a:br>
            <a:r>
              <a:rPr lang="en-GB" sz="2400" dirty="0" smtClean="0">
                <a:solidFill>
                  <a:srgbClr val="FF0000"/>
                </a:solidFill>
                <a:latin typeface="+mn-lt"/>
              </a:rPr>
              <a:t/>
            </a:r>
            <a:br>
              <a:rPr lang="en-GB" sz="2400" dirty="0" smtClean="0">
                <a:solidFill>
                  <a:srgbClr val="FF0000"/>
                </a:solidFill>
                <a:latin typeface="+mn-lt"/>
              </a:rPr>
            </a:br>
            <a:r>
              <a:rPr lang="en-GB" sz="2400" dirty="0" smtClean="0">
                <a:solidFill>
                  <a:srgbClr val="FF0000"/>
                </a:solidFill>
                <a:latin typeface="+mn-lt"/>
              </a:rPr>
              <a:t> </a:t>
            </a:r>
            <a:r>
              <a:rPr lang="en-GB" sz="2400" dirty="0" smtClean="0">
                <a:solidFill>
                  <a:schemeClr val="tx1"/>
                </a:solidFill>
                <a:latin typeface="+mn-lt"/>
              </a:rPr>
              <a:t/>
            </a:r>
            <a:br>
              <a:rPr lang="en-GB" sz="2400" dirty="0" smtClean="0">
                <a:solidFill>
                  <a:schemeClr val="tx1"/>
                </a:solidFill>
                <a:latin typeface="+mn-lt"/>
              </a:rPr>
            </a:br>
            <a:r>
              <a:rPr lang="en-GB" sz="2400" dirty="0" smtClean="0">
                <a:solidFill>
                  <a:srgbClr val="FF0000"/>
                </a:solidFill>
                <a:latin typeface="+mn-lt"/>
              </a:rPr>
              <a:t/>
            </a:r>
            <a:br>
              <a:rPr lang="en-GB" sz="2400" dirty="0" smtClean="0">
                <a:solidFill>
                  <a:srgbClr val="FF0000"/>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endParaRPr lang="en-GB" sz="2400" noProof="0" dirty="0" smtClean="0">
              <a:solidFill>
                <a:schemeClr val="tx1"/>
              </a:solidFill>
              <a:latin typeface="+mn-lt"/>
              <a:ea typeface="Tahoma" pitchFamily="34" charset="0"/>
              <a:cs typeface="Tahoma" pitchFamily="34" charset="0"/>
            </a:endParaRPr>
          </a:p>
        </p:txBody>
      </p:sp>
      <p:sp>
        <p:nvSpPr>
          <p:cNvPr id="6" name="TextBox 5"/>
          <p:cNvSpPr txBox="1"/>
          <p:nvPr/>
        </p:nvSpPr>
        <p:spPr>
          <a:xfrm>
            <a:off x="726141" y="403412"/>
            <a:ext cx="7355541" cy="1077218"/>
          </a:xfrm>
          <a:prstGeom prst="rect">
            <a:avLst/>
          </a:prstGeom>
          <a:noFill/>
        </p:spPr>
        <p:txBody>
          <a:bodyPr wrap="square" rtlCol="0">
            <a:spAutoFit/>
          </a:bodyPr>
          <a:lstStyle/>
          <a:p>
            <a:r>
              <a:rPr lang="mt-MT" sz="3200" b="1" dirty="0" smtClean="0">
                <a:solidFill>
                  <a:srgbClr val="0070C0"/>
                </a:solidFill>
              </a:rPr>
              <a:t>Main implications</a:t>
            </a:r>
          </a:p>
          <a:p>
            <a:endParaRPr lang="en-US" sz="3200" b="1" dirty="0">
              <a:solidFill>
                <a:srgbClr val="0070C0"/>
              </a:solidFill>
            </a:endParaRPr>
          </a:p>
        </p:txBody>
      </p:sp>
      <p:sp>
        <p:nvSpPr>
          <p:cNvPr id="5" name="TextBox 4"/>
          <p:cNvSpPr txBox="1"/>
          <p:nvPr/>
        </p:nvSpPr>
        <p:spPr>
          <a:xfrm>
            <a:off x="0" y="6589059"/>
            <a:ext cx="9144000" cy="313350"/>
          </a:xfrm>
          <a:prstGeom prst="rect">
            <a:avLst/>
          </a:prstGeom>
          <a:solidFill>
            <a:srgbClr val="3366FF"/>
          </a:solidFill>
        </p:spPr>
        <p:txBody>
          <a:bodyPr wrap="square" tIns="0" bIns="36000" rtlCol="0">
            <a:spAutoFit/>
          </a:bodyPr>
          <a:lstStyle/>
          <a:p>
            <a:pPr algn="ctr"/>
            <a:r>
              <a:rPr lang="en-US" b="1" dirty="0" smtClean="0">
                <a:solidFill>
                  <a:schemeClr val="bg1"/>
                </a:solidFill>
              </a:rPr>
              <a:t>4. Conclusions and implications</a:t>
            </a:r>
            <a:endParaRPr lang="en-US" b="1" dirty="0">
              <a:solidFill>
                <a:schemeClr val="bg1"/>
              </a:solidFill>
            </a:endParaRPr>
          </a:p>
        </p:txBody>
      </p:sp>
    </p:spTree>
    <p:extLst>
      <p:ext uri="{BB962C8B-B14F-4D97-AF65-F5344CB8AC3E}">
        <p14:creationId xmlns="" xmlns:p14="http://schemas.microsoft.com/office/powerpoint/2010/main" val="41237173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Diagram 13"/>
          <p:cNvGraphicFramePr/>
          <p:nvPr>
            <p:extLst>
              <p:ext uri="{D42A27DB-BD31-4B8C-83A1-F6EECF244321}">
                <p14:modId xmlns="" xmlns:p14="http://schemas.microsoft.com/office/powerpoint/2010/main" val="731970413"/>
              </p:ext>
            </p:extLst>
          </p:nvPr>
        </p:nvGraphicFramePr>
        <p:xfrm>
          <a:off x="576299" y="1775013"/>
          <a:ext cx="7874168" cy="45361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tle 3"/>
          <p:cNvSpPr>
            <a:spLocks noGrp="1"/>
          </p:cNvSpPr>
          <p:nvPr>
            <p:ph type="title"/>
          </p:nvPr>
        </p:nvSpPr>
        <p:spPr>
          <a:xfrm>
            <a:off x="628650" y="1357680"/>
            <a:ext cx="8515350" cy="5204483"/>
          </a:xfrm>
        </p:spPr>
        <p:txBody>
          <a:bodyPr/>
          <a:lstStyle/>
          <a:p>
            <a:pPr>
              <a:lnSpc>
                <a:spcPts val="2400"/>
              </a:lnSpc>
            </a:pPr>
            <a:r>
              <a:rPr lang="en-GB" sz="2400" dirty="0" smtClean="0">
                <a:solidFill>
                  <a:schemeClr val="tx1"/>
                </a:solidFill>
                <a:latin typeface="+mn-lt"/>
              </a:rPr>
              <a:t>The  major implication that can be derived from this study is the following: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b="1" dirty="0" smtClean="0">
                <a:solidFill>
                  <a:schemeClr val="tx1"/>
                </a:solidFill>
                <a:latin typeface="+mn-lt"/>
              </a:rPr>
              <a:t>Highly trade-open countries, in particular small states, are those countries which mostly need to adopt good economic, social and political governance, if they are to counteract growth volatility, with all its downsides. </a:t>
            </a:r>
            <a:r>
              <a:rPr lang="mt-MT" dirty="0" smtClean="0">
                <a:solidFill>
                  <a:schemeClr val="tx1"/>
                </a:solidFill>
                <a:latin typeface="+mn-lt"/>
              </a:rPr>
              <a:t/>
            </a:r>
            <a:br>
              <a:rPr lang="mt-MT" dirty="0" smtClean="0">
                <a:solidFill>
                  <a:schemeClr val="tx1"/>
                </a:solidFill>
                <a:latin typeface="+mn-lt"/>
              </a:rPr>
            </a:br>
            <a:r>
              <a:rPr lang="mt-MT" sz="2400" dirty="0" smtClean="0">
                <a:solidFill>
                  <a:schemeClr val="tx1"/>
                </a:solidFill>
                <a:latin typeface="+mn-lt"/>
              </a:rPr>
              <a:t/>
            </a:r>
            <a:br>
              <a:rPr lang="mt-MT" sz="2400" dirty="0" smtClean="0">
                <a:solidFill>
                  <a:schemeClr val="tx1"/>
                </a:solidFill>
                <a:latin typeface="+mn-lt"/>
              </a:rPr>
            </a:br>
            <a:r>
              <a:rPr lang="mt-MT" sz="2400" dirty="0" smtClean="0">
                <a:solidFill>
                  <a:schemeClr val="tx1"/>
                </a:solidFill>
                <a:latin typeface="+mn-lt"/>
              </a:rPr>
              <a:t>This is in line with the vulnerability/resilience framework, proposed in Briguglio et. Al (2009) and Briguglio (2016), </a:t>
            </a:r>
            <a:r>
              <a:rPr lang="en-GB" sz="2400" dirty="0" smtClean="0">
                <a:solidFill>
                  <a:schemeClr val="tx1"/>
                </a:solidFill>
                <a:latin typeface="+mn-lt"/>
              </a:rPr>
              <a:t>where factors that lead to economic vulnerability were juxtaposed against factors that lead to economic resilience in order to assess the risk of a country being harmed by external shocks</a:t>
            </a:r>
            <a:r>
              <a:rPr lang="mt-MT" sz="2400" dirty="0" smtClean="0">
                <a:solidFill>
                  <a:schemeClr val="tx1"/>
                </a:solidFill>
                <a:latin typeface="+mn-lt"/>
              </a:rPr>
              <a:t>. This framework was used to show that small economically vulnerable states, can, and do, adopt policies that enable them to withstand the downsides of economic vulnerability</a:t>
            </a:r>
            <a:r>
              <a:rPr lang="en-GB" sz="2400" dirty="0" smtClean="0">
                <a:solidFill>
                  <a:schemeClr val="tx1"/>
                </a:solidFill>
                <a:latin typeface="+mn-lt"/>
              </a:rPr>
              <a:t>.</a:t>
            </a:r>
            <a:r>
              <a:rPr lang="en-GB" b="1" dirty="0" smtClean="0">
                <a:solidFill>
                  <a:schemeClr val="tx1"/>
                </a:solidFill>
                <a:latin typeface="+mn-lt"/>
              </a:rPr>
              <a:t/>
            </a:r>
            <a:br>
              <a:rPr lang="en-GB" b="1" dirty="0" smtClean="0">
                <a:solidFill>
                  <a:schemeClr val="tx1"/>
                </a:solidFill>
                <a:latin typeface="+mn-lt"/>
              </a:rPr>
            </a:br>
            <a:r>
              <a:rPr lang="en-GB" sz="2400" dirty="0" smtClean="0">
                <a:solidFill>
                  <a:schemeClr val="tx1"/>
                </a:solidFill>
              </a:rPr>
              <a:t/>
            </a:r>
            <a:br>
              <a:rPr lang="en-GB" sz="2400" dirty="0" smtClean="0">
                <a:solidFill>
                  <a:schemeClr val="tx1"/>
                </a:solidFill>
              </a:rPr>
            </a:br>
            <a:r>
              <a:rPr lang="en-GB" sz="2400" dirty="0" smtClean="0">
                <a:solidFill>
                  <a:schemeClr val="tx1"/>
                </a:solidFill>
              </a:rPr>
              <a:t/>
            </a:r>
            <a:br>
              <a:rPr lang="en-GB" sz="2400" dirty="0" smtClean="0">
                <a:solidFill>
                  <a:schemeClr val="tx1"/>
                </a:solidFill>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t>
            </a:r>
            <a:r>
              <a:rPr lang="en-GB" sz="2400" dirty="0" smtClean="0">
                <a:solidFill>
                  <a:srgbClr val="FF0000"/>
                </a:solidFill>
                <a:latin typeface="+mn-lt"/>
              </a:rPr>
              <a:t/>
            </a:r>
            <a:br>
              <a:rPr lang="en-GB" sz="2400" dirty="0" smtClean="0">
                <a:solidFill>
                  <a:srgbClr val="FF0000"/>
                </a:solidFill>
                <a:latin typeface="+mn-lt"/>
              </a:rPr>
            </a:br>
            <a:r>
              <a:rPr lang="en-GB" sz="2400" dirty="0" smtClean="0">
                <a:solidFill>
                  <a:srgbClr val="FF0000"/>
                </a:solidFill>
                <a:latin typeface="+mn-lt"/>
              </a:rPr>
              <a:t/>
            </a:r>
            <a:br>
              <a:rPr lang="en-GB" sz="2400" dirty="0" smtClean="0">
                <a:solidFill>
                  <a:srgbClr val="FF0000"/>
                </a:solidFill>
                <a:latin typeface="+mn-lt"/>
              </a:rPr>
            </a:br>
            <a:r>
              <a:rPr lang="en-GB" sz="2400" dirty="0" smtClean="0">
                <a:solidFill>
                  <a:srgbClr val="FF0000"/>
                </a:solidFill>
                <a:latin typeface="+mn-lt"/>
              </a:rPr>
              <a:t> </a:t>
            </a:r>
            <a:r>
              <a:rPr lang="en-GB" sz="2400" dirty="0" smtClean="0">
                <a:solidFill>
                  <a:schemeClr val="tx1"/>
                </a:solidFill>
                <a:latin typeface="+mn-lt"/>
              </a:rPr>
              <a:t/>
            </a:r>
            <a:br>
              <a:rPr lang="en-GB" sz="2400" dirty="0" smtClean="0">
                <a:solidFill>
                  <a:schemeClr val="tx1"/>
                </a:solidFill>
                <a:latin typeface="+mn-lt"/>
              </a:rPr>
            </a:br>
            <a:r>
              <a:rPr lang="en-GB" sz="2400" dirty="0" smtClean="0">
                <a:solidFill>
                  <a:srgbClr val="FF0000"/>
                </a:solidFill>
                <a:latin typeface="+mn-lt"/>
              </a:rPr>
              <a:t/>
            </a:r>
            <a:br>
              <a:rPr lang="en-GB" sz="2400" dirty="0" smtClean="0">
                <a:solidFill>
                  <a:srgbClr val="FF0000"/>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endParaRPr lang="en-GB" sz="2400" noProof="0" dirty="0" smtClean="0">
              <a:solidFill>
                <a:schemeClr val="tx1"/>
              </a:solidFill>
              <a:latin typeface="+mn-lt"/>
              <a:ea typeface="Tahoma" pitchFamily="34" charset="0"/>
              <a:cs typeface="Tahoma" pitchFamily="34" charset="0"/>
            </a:endParaRPr>
          </a:p>
        </p:txBody>
      </p:sp>
      <p:sp>
        <p:nvSpPr>
          <p:cNvPr id="6" name="TextBox 5"/>
          <p:cNvSpPr txBox="1"/>
          <p:nvPr/>
        </p:nvSpPr>
        <p:spPr>
          <a:xfrm>
            <a:off x="726141" y="403412"/>
            <a:ext cx="7355541" cy="584775"/>
          </a:xfrm>
          <a:prstGeom prst="rect">
            <a:avLst/>
          </a:prstGeom>
          <a:noFill/>
        </p:spPr>
        <p:txBody>
          <a:bodyPr wrap="square" rtlCol="0">
            <a:spAutoFit/>
          </a:bodyPr>
          <a:lstStyle/>
          <a:p>
            <a:r>
              <a:rPr lang="mt-MT" sz="3200" b="1" dirty="0" smtClean="0">
                <a:solidFill>
                  <a:srgbClr val="0070C0"/>
                </a:solidFill>
              </a:rPr>
              <a:t>Major implication</a:t>
            </a:r>
          </a:p>
        </p:txBody>
      </p:sp>
      <p:sp>
        <p:nvSpPr>
          <p:cNvPr id="5" name="TextBox 4"/>
          <p:cNvSpPr txBox="1"/>
          <p:nvPr/>
        </p:nvSpPr>
        <p:spPr>
          <a:xfrm>
            <a:off x="0" y="6589059"/>
            <a:ext cx="9144000" cy="313350"/>
          </a:xfrm>
          <a:prstGeom prst="rect">
            <a:avLst/>
          </a:prstGeom>
          <a:solidFill>
            <a:srgbClr val="3366FF"/>
          </a:solidFill>
        </p:spPr>
        <p:txBody>
          <a:bodyPr wrap="square" tIns="0" bIns="36000" rtlCol="0">
            <a:spAutoFit/>
          </a:bodyPr>
          <a:lstStyle/>
          <a:p>
            <a:pPr algn="ctr"/>
            <a:r>
              <a:rPr lang="en-US" b="1" dirty="0" smtClean="0">
                <a:solidFill>
                  <a:schemeClr val="bg1"/>
                </a:solidFill>
              </a:rPr>
              <a:t>4. Conclusions and implications</a:t>
            </a:r>
            <a:endParaRPr lang="en-US" b="1" dirty="0">
              <a:solidFill>
                <a:schemeClr val="bg1"/>
              </a:solidFill>
            </a:endParaRPr>
          </a:p>
        </p:txBody>
      </p:sp>
    </p:spTree>
    <p:extLst>
      <p:ext uri="{BB962C8B-B14F-4D97-AF65-F5344CB8AC3E}">
        <p14:creationId xmlns="" xmlns:p14="http://schemas.microsoft.com/office/powerpoint/2010/main" val="4123717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Diagram 13"/>
          <p:cNvGraphicFramePr/>
          <p:nvPr>
            <p:extLst>
              <p:ext uri="{D42A27DB-BD31-4B8C-83A1-F6EECF244321}">
                <p14:modId xmlns="" xmlns:p14="http://schemas.microsoft.com/office/powerpoint/2010/main" val="731970413"/>
              </p:ext>
            </p:extLst>
          </p:nvPr>
        </p:nvGraphicFramePr>
        <p:xfrm>
          <a:off x="576299" y="1775013"/>
          <a:ext cx="7874168" cy="45361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tle 3"/>
          <p:cNvSpPr>
            <a:spLocks noGrp="1"/>
          </p:cNvSpPr>
          <p:nvPr>
            <p:ph type="title"/>
          </p:nvPr>
        </p:nvSpPr>
        <p:spPr>
          <a:xfrm>
            <a:off x="628650" y="1276998"/>
            <a:ext cx="8515350" cy="5204483"/>
          </a:xfrm>
        </p:spPr>
        <p:txBody>
          <a:bodyPr/>
          <a:lstStyle/>
          <a:p>
            <a:pPr>
              <a:lnSpc>
                <a:spcPts val="2400"/>
              </a:lnSpc>
            </a:pPr>
            <a:r>
              <a:rPr lang="en-GB" sz="2400" dirty="0" smtClean="0">
                <a:solidFill>
                  <a:schemeClr val="tx1"/>
                </a:solidFill>
                <a:latin typeface="+mn-lt"/>
                <a:ea typeface="Tahoma" pitchFamily="34" charset="0"/>
                <a:cs typeface="Tahoma" pitchFamily="34" charset="0"/>
              </a:rPr>
              <a:t>The hypothesis to be tested in this paper is that GDP growth volatility depends on trade openness, on economic governance and on the stage of development of a given economy, the latter variable possibly </a:t>
            </a:r>
            <a:r>
              <a:rPr lang="en-GB" sz="2400" dirty="0" err="1" smtClean="0">
                <a:solidFill>
                  <a:schemeClr val="tx1"/>
                </a:solidFill>
                <a:latin typeface="+mn-lt"/>
                <a:ea typeface="Tahoma" pitchFamily="34" charset="0"/>
                <a:cs typeface="Tahoma" pitchFamily="34" charset="0"/>
              </a:rPr>
              <a:t>proxying</a:t>
            </a:r>
            <a:r>
              <a:rPr lang="en-GB" sz="2400" dirty="0" smtClean="0">
                <a:solidFill>
                  <a:schemeClr val="tx1"/>
                </a:solidFill>
                <a:latin typeface="+mn-lt"/>
                <a:ea typeface="Tahoma" pitchFamily="34" charset="0"/>
                <a:cs typeface="Tahoma" pitchFamily="34" charset="0"/>
              </a:rPr>
              <a:t> social and political governance in the country concerned.  The approach to be used to test this relationship is the regression method, using panel data.</a:t>
            </a:r>
            <a:br>
              <a:rPr lang="en-GB" sz="2400" dirty="0" smtClean="0">
                <a:solidFill>
                  <a:schemeClr val="tx1"/>
                </a:solidFill>
                <a:latin typeface="+mn-lt"/>
                <a:ea typeface="Tahoma" pitchFamily="34" charset="0"/>
                <a:cs typeface="Tahoma" pitchFamily="34" charset="0"/>
              </a:rPr>
            </a:br>
            <a:r>
              <a:rPr lang="en-GB" sz="2400" dirty="0" smtClean="0">
                <a:solidFill>
                  <a:schemeClr val="tx1"/>
                </a:solidFill>
                <a:latin typeface="+mn-lt"/>
                <a:ea typeface="Tahoma" pitchFamily="34" charset="0"/>
                <a:cs typeface="Tahoma" pitchFamily="34" charset="0"/>
              </a:rPr>
              <a:t/>
            </a:r>
            <a:br>
              <a:rPr lang="en-GB" sz="2400" dirty="0" smtClean="0">
                <a:solidFill>
                  <a:schemeClr val="tx1"/>
                </a:solidFill>
                <a:latin typeface="+mn-lt"/>
                <a:ea typeface="Tahoma" pitchFamily="34" charset="0"/>
                <a:cs typeface="Tahoma" pitchFamily="34" charset="0"/>
              </a:rPr>
            </a:br>
            <a:r>
              <a:rPr lang="en-GB" sz="2400" dirty="0" smtClean="0">
                <a:solidFill>
                  <a:schemeClr val="tx1"/>
                </a:solidFill>
                <a:latin typeface="+mn-lt"/>
                <a:ea typeface="Tahoma" pitchFamily="34" charset="0"/>
                <a:cs typeface="Tahoma" pitchFamily="34" charset="0"/>
              </a:rPr>
              <a:t>This proposed relationship is an extension of the arguments put forward by </a:t>
            </a:r>
            <a:r>
              <a:rPr lang="en-GB" sz="2400" dirty="0" err="1" smtClean="0">
                <a:solidFill>
                  <a:schemeClr val="tx1"/>
                </a:solidFill>
                <a:latin typeface="+mn-lt"/>
                <a:ea typeface="Tahoma" pitchFamily="34" charset="0"/>
                <a:cs typeface="Tahoma" pitchFamily="34" charset="0"/>
              </a:rPr>
              <a:t>Briguglio</a:t>
            </a:r>
            <a:r>
              <a:rPr lang="en-GB" sz="2400" dirty="0" smtClean="0">
                <a:solidFill>
                  <a:schemeClr val="tx1"/>
                </a:solidFill>
                <a:latin typeface="+mn-lt"/>
                <a:ea typeface="Tahoma" pitchFamily="34" charset="0"/>
                <a:cs typeface="Tahoma" pitchFamily="34" charset="0"/>
              </a:rPr>
              <a:t> et. al (2009) and </a:t>
            </a:r>
            <a:r>
              <a:rPr lang="en-GB" sz="2400" dirty="0" err="1" smtClean="0">
                <a:solidFill>
                  <a:schemeClr val="tx1"/>
                </a:solidFill>
                <a:latin typeface="+mn-lt"/>
                <a:ea typeface="Tahoma" pitchFamily="34" charset="0"/>
                <a:cs typeface="Tahoma" pitchFamily="34" charset="0"/>
              </a:rPr>
              <a:t>Briguglio</a:t>
            </a:r>
            <a:r>
              <a:rPr lang="en-GB" sz="2400" dirty="0" smtClean="0">
                <a:solidFill>
                  <a:schemeClr val="tx1"/>
                </a:solidFill>
                <a:latin typeface="+mn-lt"/>
                <a:ea typeface="Tahoma" pitchFamily="34" charset="0"/>
                <a:cs typeface="Tahoma" pitchFamily="34" charset="0"/>
              </a:rPr>
              <a:t> (2016), where factors that lead to economic vulnerability were juxtaposed against factors that lead to economic resilience in order to assess the risk of a country being harmed by external shocks. These two studies were not based on regression analysis, but on observations of variables that lead to economic vulnerability and resilience, which enabled the authors to classify countries, in terms of the so-called vulnerability and resilience (</a:t>
            </a:r>
            <a:r>
              <a:rPr lang="en-GB" sz="2400" dirty="0" err="1" smtClean="0">
                <a:solidFill>
                  <a:schemeClr val="tx1"/>
                </a:solidFill>
                <a:latin typeface="+mn-lt"/>
                <a:ea typeface="Tahoma" pitchFamily="34" charset="0"/>
                <a:cs typeface="Tahoma" pitchFamily="34" charset="0"/>
              </a:rPr>
              <a:t>V&amp;R</a:t>
            </a:r>
            <a:r>
              <a:rPr lang="en-GB" sz="2400" dirty="0" smtClean="0">
                <a:solidFill>
                  <a:schemeClr val="tx1"/>
                </a:solidFill>
                <a:latin typeface="+mn-lt"/>
                <a:ea typeface="Tahoma" pitchFamily="34" charset="0"/>
                <a:cs typeface="Tahoma" pitchFamily="34" charset="0"/>
              </a:rPr>
              <a:t>) framework. The present study attempts to statistically test this relationship. </a:t>
            </a: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endParaRPr lang="en-GB" sz="2400" noProof="0" dirty="0" smtClean="0">
              <a:solidFill>
                <a:schemeClr val="tx1"/>
              </a:solidFill>
              <a:latin typeface="+mn-lt"/>
              <a:ea typeface="Tahoma" pitchFamily="34" charset="0"/>
              <a:cs typeface="Tahoma" pitchFamily="34" charset="0"/>
            </a:endParaRPr>
          </a:p>
        </p:txBody>
      </p:sp>
      <p:sp>
        <p:nvSpPr>
          <p:cNvPr id="5" name="TextBox 4"/>
          <p:cNvSpPr txBox="1"/>
          <p:nvPr/>
        </p:nvSpPr>
        <p:spPr>
          <a:xfrm>
            <a:off x="726141" y="403412"/>
            <a:ext cx="7355541" cy="584775"/>
          </a:xfrm>
          <a:prstGeom prst="rect">
            <a:avLst/>
          </a:prstGeom>
          <a:noFill/>
        </p:spPr>
        <p:txBody>
          <a:bodyPr wrap="square" rtlCol="0">
            <a:spAutoFit/>
          </a:bodyPr>
          <a:lstStyle/>
          <a:p>
            <a:r>
              <a:rPr lang="mt-MT" sz="3200" b="1" dirty="0" smtClean="0">
                <a:solidFill>
                  <a:srgbClr val="0070C0"/>
                </a:solidFill>
              </a:rPr>
              <a:t>The hypothesis</a:t>
            </a:r>
            <a:endParaRPr lang="en-US" sz="3200" b="1" dirty="0">
              <a:solidFill>
                <a:srgbClr val="0070C0"/>
              </a:solidFill>
            </a:endParaRPr>
          </a:p>
        </p:txBody>
      </p:sp>
      <p:sp>
        <p:nvSpPr>
          <p:cNvPr id="6" name="TextBox 5"/>
          <p:cNvSpPr txBox="1"/>
          <p:nvPr/>
        </p:nvSpPr>
        <p:spPr>
          <a:xfrm>
            <a:off x="0" y="6589059"/>
            <a:ext cx="9144000" cy="313350"/>
          </a:xfrm>
          <a:prstGeom prst="rect">
            <a:avLst/>
          </a:prstGeom>
          <a:solidFill>
            <a:srgbClr val="3366FF"/>
          </a:solidFill>
        </p:spPr>
        <p:txBody>
          <a:bodyPr wrap="square" tIns="0" bIns="36000" rtlCol="0">
            <a:spAutoFit/>
          </a:bodyPr>
          <a:lstStyle/>
          <a:p>
            <a:pPr algn="ctr"/>
            <a:r>
              <a:rPr lang="en-US" b="1" dirty="0" smtClean="0">
                <a:solidFill>
                  <a:schemeClr val="bg1"/>
                </a:solidFill>
              </a:rPr>
              <a:t>1. Introduction</a:t>
            </a:r>
            <a:endParaRPr lang="en-US" b="1" dirty="0">
              <a:solidFill>
                <a:schemeClr val="bg1"/>
              </a:solidFill>
            </a:endParaRPr>
          </a:p>
        </p:txBody>
      </p:sp>
    </p:spTree>
    <p:extLst>
      <p:ext uri="{BB962C8B-B14F-4D97-AF65-F5344CB8AC3E}">
        <p14:creationId xmlns="" xmlns:p14="http://schemas.microsoft.com/office/powerpoint/2010/main" val="41237173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226823"/>
            <a:ext cx="9143999" cy="792331"/>
          </a:xfrm>
        </p:spPr>
        <p:txBody>
          <a:bodyPr/>
          <a:lstStyle/>
          <a:p>
            <a:pPr algn="ctr"/>
            <a:r>
              <a:rPr lang="en-GB" sz="3200" b="1" noProof="0" dirty="0" smtClean="0">
                <a:solidFill>
                  <a:srgbClr val="0070C0"/>
                </a:solidFill>
                <a:latin typeface="+mn-lt"/>
              </a:rPr>
              <a:t>REFERENCES</a:t>
            </a:r>
            <a:endParaRPr lang="en-GB" sz="3200" b="1" noProof="0" dirty="0">
              <a:solidFill>
                <a:srgbClr val="0070C0"/>
              </a:solidFill>
              <a:latin typeface="+mn-lt"/>
            </a:endParaRPr>
          </a:p>
        </p:txBody>
      </p:sp>
      <p:sp>
        <p:nvSpPr>
          <p:cNvPr id="3" name="Title 1"/>
          <p:cNvSpPr txBox="1">
            <a:spLocks/>
          </p:cNvSpPr>
          <p:nvPr/>
        </p:nvSpPr>
        <p:spPr>
          <a:xfrm>
            <a:off x="0" y="636023"/>
            <a:ext cx="9143999" cy="792331"/>
          </a:xfrm>
          <a:prstGeom prst="rect">
            <a:avLst/>
          </a:prstGeom>
          <a:solidFill>
            <a:schemeClr val="bg1"/>
          </a:solidFill>
        </p:spPr>
        <p:txBody>
          <a:bodyPr/>
          <a:lstStyle>
            <a:lvl1pPr algn="l" defTabSz="914400" rtl="0" eaLnBrk="1" latinLnBrk="0" hangingPunct="1">
              <a:lnSpc>
                <a:spcPct val="90000"/>
              </a:lnSpc>
              <a:spcBef>
                <a:spcPct val="0"/>
              </a:spcBef>
              <a:buNone/>
              <a:defRPr sz="2800" kern="1200">
                <a:solidFill>
                  <a:srgbClr val="37377D"/>
                </a:solidFill>
                <a:latin typeface="Trebuchet MS" panose="020B0603020202020204" pitchFamily="34" charset="0"/>
                <a:ea typeface="+mj-ea"/>
                <a:cs typeface="Arial" panose="020B0604020202020204" pitchFamily="34" charset="0"/>
              </a:defRPr>
            </a:lvl1pPr>
          </a:lstStyle>
          <a:p>
            <a:pPr algn="ctr"/>
            <a:endParaRPr lang="en-US" sz="3200" b="1">
              <a:solidFill>
                <a:srgbClr val="0070C0"/>
              </a:solidFill>
            </a:endParaRPr>
          </a:p>
        </p:txBody>
      </p:sp>
    </p:spTree>
    <p:extLst>
      <p:ext uri="{BB962C8B-B14F-4D97-AF65-F5344CB8AC3E}">
        <p14:creationId xmlns="" xmlns:p14="http://schemas.microsoft.com/office/powerpoint/2010/main" val="399175389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Diagram 13"/>
          <p:cNvGraphicFramePr/>
          <p:nvPr>
            <p:extLst>
              <p:ext uri="{D42A27DB-BD31-4B8C-83A1-F6EECF244321}">
                <p14:modId xmlns="" xmlns:p14="http://schemas.microsoft.com/office/powerpoint/2010/main" val="731970413"/>
              </p:ext>
            </p:extLst>
          </p:nvPr>
        </p:nvGraphicFramePr>
        <p:xfrm>
          <a:off x="576299" y="1775013"/>
          <a:ext cx="7874168" cy="45361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726141" y="403412"/>
            <a:ext cx="7355541" cy="584775"/>
          </a:xfrm>
          <a:prstGeom prst="rect">
            <a:avLst/>
          </a:prstGeom>
          <a:noFill/>
        </p:spPr>
        <p:txBody>
          <a:bodyPr wrap="square" rtlCol="0">
            <a:spAutoFit/>
          </a:bodyPr>
          <a:lstStyle/>
          <a:p>
            <a:r>
              <a:rPr lang="mt-MT" sz="3200" b="1" dirty="0" smtClean="0">
                <a:solidFill>
                  <a:srgbClr val="0070C0"/>
                </a:solidFill>
              </a:rPr>
              <a:t>References</a:t>
            </a:r>
            <a:r>
              <a:rPr lang="en-US" sz="3200" b="1" dirty="0" smtClean="0">
                <a:solidFill>
                  <a:srgbClr val="0070C0"/>
                </a:solidFill>
              </a:rPr>
              <a:t>…1</a:t>
            </a:r>
            <a:endParaRPr lang="en-US" sz="3200" b="1" dirty="0">
              <a:solidFill>
                <a:srgbClr val="0070C0"/>
              </a:solidFill>
            </a:endParaRPr>
          </a:p>
        </p:txBody>
      </p:sp>
      <p:sp>
        <p:nvSpPr>
          <p:cNvPr id="6" name="TextBox 5"/>
          <p:cNvSpPr txBox="1"/>
          <p:nvPr/>
        </p:nvSpPr>
        <p:spPr>
          <a:xfrm>
            <a:off x="363070" y="1223682"/>
            <a:ext cx="8780929" cy="5419304"/>
          </a:xfrm>
          <a:prstGeom prst="rect">
            <a:avLst/>
          </a:prstGeom>
          <a:noFill/>
        </p:spPr>
        <p:txBody>
          <a:bodyPr wrap="square" rtlCol="0">
            <a:spAutoFit/>
          </a:bodyPr>
          <a:lstStyle/>
          <a:p>
            <a:pPr marL="806450" indent="-806450">
              <a:lnSpc>
                <a:spcPts val="1300"/>
              </a:lnSpc>
            </a:pPr>
            <a:r>
              <a:rPr lang="en-GB" sz="1000" dirty="0" err="1" smtClean="0"/>
              <a:t>Abubaker</a:t>
            </a:r>
            <a:r>
              <a:rPr lang="en-GB" sz="1000" dirty="0" smtClean="0"/>
              <a:t>, R. (2015). The asymmetric impact of trade openness on output volatility, Empirical Economics Volume 49 (3): 881–887. http://link.springer.com/article/10.1007/s00181-014-0899-2 </a:t>
            </a:r>
          </a:p>
          <a:p>
            <a:pPr marL="806450" indent="-806450">
              <a:lnSpc>
                <a:spcPts val="1300"/>
              </a:lnSpc>
            </a:pPr>
            <a:r>
              <a:rPr lang="en-GB" sz="1000" dirty="0" err="1" smtClean="0"/>
              <a:t>Acemoglu</a:t>
            </a:r>
            <a:r>
              <a:rPr lang="en-GB" sz="1000" dirty="0" smtClean="0"/>
              <a:t>, D., S. Johnson, J. Robinson, &amp; Y. </a:t>
            </a:r>
            <a:r>
              <a:rPr lang="en-GB" sz="1000" dirty="0" err="1" smtClean="0"/>
              <a:t>Thaicharoen</a:t>
            </a:r>
            <a:r>
              <a:rPr lang="en-GB" sz="1000" dirty="0" smtClean="0"/>
              <a:t> (2003). ‘Institutional Causes, Macroeconomic Symptoms: Volatility, Crises and Growth’, Journal of Monetary Economics, 5(1): 49-123 http://dev.wcfia.harvard.edu/sites/default/files/903__jr_JMEpublishedversion.pdf </a:t>
            </a:r>
          </a:p>
          <a:p>
            <a:pPr marL="806450" indent="-806450">
              <a:lnSpc>
                <a:spcPts val="1300"/>
              </a:lnSpc>
            </a:pPr>
            <a:r>
              <a:rPr lang="en-GB" sz="1000" dirty="0" smtClean="0"/>
              <a:t>Ahmed, </a:t>
            </a:r>
            <a:r>
              <a:rPr lang="en-GB" sz="1000" dirty="0" err="1" smtClean="0"/>
              <a:t>Shaghil</a:t>
            </a:r>
            <a:r>
              <a:rPr lang="en-GB" sz="1000" dirty="0" smtClean="0"/>
              <a:t> (2003). “Sources of Economic Fluctuations in Latin America and Implications for Choice of Exchange Rate Regimes”. Journal of Development Economics 72(1) (October): 181–202 . http://www.federalreserve.gov/PubS/ifdp/1999/656/ifdp656.pdf </a:t>
            </a:r>
          </a:p>
          <a:p>
            <a:pPr marL="806450" indent="-806450">
              <a:lnSpc>
                <a:spcPts val="1300"/>
              </a:lnSpc>
            </a:pPr>
            <a:r>
              <a:rPr lang="en-GB" sz="1000" dirty="0" err="1" smtClean="0"/>
              <a:t>Bejan</a:t>
            </a:r>
            <a:r>
              <a:rPr lang="en-GB" sz="1000" dirty="0" smtClean="0"/>
              <a:t> Maria (2006).  Trade Openness and Output Volatility Maria </a:t>
            </a:r>
            <a:r>
              <a:rPr lang="en-GB" sz="1000" dirty="0" err="1" smtClean="0"/>
              <a:t>Bejan</a:t>
            </a:r>
            <a:r>
              <a:rPr lang="en-GB" sz="1000" dirty="0" smtClean="0"/>
              <a:t> </a:t>
            </a:r>
            <a:r>
              <a:rPr lang="en-GB" sz="1000" dirty="0" err="1" smtClean="0"/>
              <a:t>ITAM</a:t>
            </a:r>
            <a:r>
              <a:rPr lang="en-GB" sz="1000" dirty="0" smtClean="0"/>
              <a:t> (</a:t>
            </a:r>
            <a:r>
              <a:rPr lang="en-GB" sz="1000" dirty="0" err="1" smtClean="0"/>
              <a:t>Instituto</a:t>
            </a:r>
            <a:r>
              <a:rPr lang="en-GB" sz="1000" dirty="0" smtClean="0"/>
              <a:t> </a:t>
            </a:r>
            <a:r>
              <a:rPr lang="en-GB" sz="1000" dirty="0" err="1" smtClean="0"/>
              <a:t>Tecnologico</a:t>
            </a:r>
            <a:r>
              <a:rPr lang="en-GB" sz="1000" dirty="0" smtClean="0"/>
              <a:t> </a:t>
            </a:r>
            <a:r>
              <a:rPr lang="en-GB" sz="1000" dirty="0" err="1" smtClean="0"/>
              <a:t>Autonomo</a:t>
            </a:r>
            <a:r>
              <a:rPr lang="en-GB" sz="1000" dirty="0" smtClean="0"/>
              <a:t> de Mexico) . https://mpra.ub.uni-muenchen.de/2759/1/MPRA_paper_2759.pdf    </a:t>
            </a:r>
          </a:p>
          <a:p>
            <a:pPr marL="806450" indent="-806450">
              <a:lnSpc>
                <a:spcPts val="1300"/>
              </a:lnSpc>
            </a:pPr>
            <a:r>
              <a:rPr lang="en-GB" sz="1000" dirty="0" err="1" smtClean="0"/>
              <a:t>Bowdler</a:t>
            </a:r>
            <a:r>
              <a:rPr lang="en-GB" sz="1000" dirty="0" smtClean="0"/>
              <a:t>, C. and </a:t>
            </a:r>
            <a:r>
              <a:rPr lang="en-GB" sz="1000" dirty="0" err="1" smtClean="0"/>
              <a:t>Malik</a:t>
            </a:r>
            <a:r>
              <a:rPr lang="en-GB" sz="1000" dirty="0" smtClean="0"/>
              <a:t>, A. (2005), Openness and inflation volatility: Panel data evidence. https://www.nuffield.ox.ac.uk/economics/papers/2005/w14/maydraft2.pdf.  </a:t>
            </a:r>
          </a:p>
          <a:p>
            <a:pPr marL="806450" indent="-806450">
              <a:lnSpc>
                <a:spcPts val="1300"/>
              </a:lnSpc>
            </a:pPr>
            <a:r>
              <a:rPr lang="en-GB" sz="1000" dirty="0" err="1" smtClean="0"/>
              <a:t>Briguglio</a:t>
            </a:r>
            <a:r>
              <a:rPr lang="en-GB" sz="1000" dirty="0" smtClean="0"/>
              <a:t> (2016). Exposure to external shocks and economic resilience of countries: evidence from global indicators. Journal of Economic Studies, Vol. 43(6) http://www.emeraldinsight.com/doi/pdfplus/10.1108/JES-12-2014-0203 </a:t>
            </a:r>
          </a:p>
          <a:p>
            <a:pPr marL="806450" indent="-806450">
              <a:lnSpc>
                <a:spcPts val="1300"/>
              </a:lnSpc>
            </a:pPr>
            <a:r>
              <a:rPr lang="en-GB" sz="1000" dirty="0" err="1" smtClean="0"/>
              <a:t>Briguglio</a:t>
            </a:r>
            <a:r>
              <a:rPr lang="en-GB" sz="1000" dirty="0" smtClean="0"/>
              <a:t>, L., </a:t>
            </a:r>
            <a:r>
              <a:rPr lang="en-GB" sz="1000" dirty="0" err="1" smtClean="0"/>
              <a:t>Cordina</a:t>
            </a:r>
            <a:r>
              <a:rPr lang="en-GB" sz="1000" dirty="0" smtClean="0"/>
              <a:t>, G., </a:t>
            </a:r>
            <a:r>
              <a:rPr lang="en-GB" sz="1000" dirty="0" err="1" smtClean="0"/>
              <a:t>Farrugia</a:t>
            </a:r>
            <a:r>
              <a:rPr lang="en-GB" sz="1000" dirty="0" smtClean="0"/>
              <a:t>, N. and </a:t>
            </a:r>
            <a:r>
              <a:rPr lang="en-GB" sz="1000" dirty="0" err="1" smtClean="0"/>
              <a:t>Vella</a:t>
            </a:r>
            <a:r>
              <a:rPr lang="en-GB" sz="1000" dirty="0" smtClean="0"/>
              <a:t>, S. (2009).'Economic Vulnerability </a:t>
            </a:r>
            <a:r>
              <a:rPr lang="en-GB" sz="1000" dirty="0" err="1" smtClean="0"/>
              <a:t>andResilience</a:t>
            </a:r>
            <a:r>
              <a:rPr lang="en-GB" sz="1000" dirty="0" smtClean="0"/>
              <a:t>: Concepts and </a:t>
            </a:r>
            <a:r>
              <a:rPr lang="en-GB" sz="1000" dirty="0" err="1" smtClean="0"/>
              <a:t>Measurements',Oxford</a:t>
            </a:r>
            <a:r>
              <a:rPr lang="en-GB" sz="1000" dirty="0" smtClean="0"/>
              <a:t> Development </a:t>
            </a:r>
            <a:r>
              <a:rPr lang="en-GB" sz="1000" dirty="0" err="1" smtClean="0"/>
              <a:t>Studies,Vol</a:t>
            </a:r>
            <a:r>
              <a:rPr lang="en-GB" sz="1000" dirty="0" smtClean="0"/>
              <a:t>. 37(3): 229-247. http://www.tandfonline.com/doi/abs/10.1080/13600810903089893 .</a:t>
            </a:r>
          </a:p>
          <a:p>
            <a:pPr marL="806450" indent="-806450">
              <a:lnSpc>
                <a:spcPts val="1300"/>
              </a:lnSpc>
            </a:pPr>
            <a:r>
              <a:rPr lang="en-GB" sz="1000" dirty="0" smtClean="0"/>
              <a:t> Calderon, C. &amp; Fuentes, R.  (2006) Complementarities between Institutions and Openness in Economic Development: Evidence for a Panel of Countries. </a:t>
            </a:r>
            <a:r>
              <a:rPr lang="en-GB" sz="1000" dirty="0" err="1" smtClean="0"/>
              <a:t>Cuadernos</a:t>
            </a:r>
            <a:r>
              <a:rPr lang="en-GB" sz="1000" dirty="0" smtClean="0"/>
              <a:t> de </a:t>
            </a:r>
            <a:r>
              <a:rPr lang="en-GB" sz="1000" dirty="0" err="1" smtClean="0"/>
              <a:t>Economía</a:t>
            </a:r>
            <a:r>
              <a:rPr lang="en-GB" sz="1000" dirty="0" smtClean="0"/>
              <a:t>, Vol. 43:49-80, 2006http://www.scielo.cl/scielo.php?pid=S0717-68212006000100002&amp;script=sci_arttext&amp;tlng=en .  </a:t>
            </a:r>
          </a:p>
          <a:p>
            <a:pPr marL="806450" indent="-806450">
              <a:lnSpc>
                <a:spcPts val="1300"/>
              </a:lnSpc>
            </a:pPr>
            <a:r>
              <a:rPr lang="en-GB" sz="1000" dirty="0" err="1" smtClean="0"/>
              <a:t>Cavallo</a:t>
            </a:r>
            <a:r>
              <a:rPr lang="en-GB" sz="1000" dirty="0" smtClean="0"/>
              <a:t> (2007). Output Volatility and Openness to Trade: A Reassessment1 Eduardo A. </a:t>
            </a:r>
            <a:r>
              <a:rPr lang="en-GB" sz="1000" dirty="0" err="1" smtClean="0"/>
              <a:t>Cavallo</a:t>
            </a:r>
            <a:endParaRPr lang="en-GB" sz="1000" dirty="0" smtClean="0"/>
          </a:p>
          <a:p>
            <a:pPr marL="806450" indent="-806450">
              <a:lnSpc>
                <a:spcPts val="1300"/>
              </a:lnSpc>
            </a:pPr>
            <a:r>
              <a:rPr lang="en-GB" sz="1000" dirty="0" smtClean="0"/>
              <a:t>Inter-American Development Bank August 2007 . http://www.iadb.org/res/publications/pubfiles/pubWP-604.pdf </a:t>
            </a:r>
          </a:p>
          <a:p>
            <a:pPr marL="806450" indent="-806450">
              <a:lnSpc>
                <a:spcPts val="1300"/>
              </a:lnSpc>
            </a:pPr>
            <a:r>
              <a:rPr lang="en-GB" sz="1000" dirty="0" err="1" smtClean="0"/>
              <a:t>Cavallo</a:t>
            </a:r>
            <a:r>
              <a:rPr lang="en-GB" sz="1000" dirty="0" smtClean="0"/>
              <a:t>, </a:t>
            </a:r>
            <a:r>
              <a:rPr lang="en-GB" sz="1000" dirty="0" err="1" smtClean="0"/>
              <a:t>E.A.</a:t>
            </a:r>
            <a:r>
              <a:rPr lang="en-GB" sz="1000" dirty="0" smtClean="0"/>
              <a:t>, &amp; Frankel., </a:t>
            </a:r>
            <a:r>
              <a:rPr lang="en-GB" sz="1000" dirty="0" err="1" smtClean="0"/>
              <a:t>J.A.</a:t>
            </a:r>
            <a:r>
              <a:rPr lang="en-GB" sz="1000" dirty="0" smtClean="0"/>
              <a:t> (2008). Does openness to trade make countries more vulnerable to sudden stops, or less? using gravity to establish causality. Journal of International Money and Finance, 27(8), 1430-1452. https://core.ac.uk/download/pdf/6441476.pdf </a:t>
            </a:r>
          </a:p>
          <a:p>
            <a:pPr marL="806450" indent="-806450">
              <a:lnSpc>
                <a:spcPts val="1300"/>
              </a:lnSpc>
            </a:pPr>
            <a:r>
              <a:rPr lang="en-GB" sz="1000" dirty="0" smtClean="0"/>
              <a:t>César </a:t>
            </a:r>
            <a:r>
              <a:rPr lang="en-GB" sz="1000" dirty="0" err="1" smtClean="0"/>
              <a:t>Calderón</a:t>
            </a:r>
            <a:r>
              <a:rPr lang="en-GB" sz="1000" dirty="0" smtClean="0"/>
              <a:t>, C. &amp; Schmidt-Hebbel, K. (2008). Openness and growth volatility. Central Bank of Chile, Working Papers N° 483. file:///C:/Users/User/Downloads/Dialnet-OpennessAndGrowthVolatility-2870626.pdf </a:t>
            </a:r>
          </a:p>
          <a:p>
            <a:pPr marL="806450" indent="-806450">
              <a:lnSpc>
                <a:spcPts val="1300"/>
              </a:lnSpc>
            </a:pPr>
            <a:r>
              <a:rPr lang="en-GB" sz="1000" dirty="0" smtClean="0"/>
              <a:t>Chang, R., </a:t>
            </a:r>
            <a:r>
              <a:rPr lang="en-GB" sz="1000" dirty="0" err="1" smtClean="0"/>
              <a:t>Kaltani</a:t>
            </a:r>
            <a:r>
              <a:rPr lang="en-GB" sz="1000" dirty="0" smtClean="0"/>
              <a:t>, L., &amp; </a:t>
            </a:r>
            <a:r>
              <a:rPr lang="en-GB" sz="1000" dirty="0" err="1" smtClean="0"/>
              <a:t>Loayza</a:t>
            </a:r>
            <a:r>
              <a:rPr lang="en-GB" sz="1000" dirty="0" smtClean="0"/>
              <a:t>, N. V. (2009). Openness can be good for growth: The role of policy complementarities. Journal of Development Economics, 90(1), 33-49. http://dx.doi.org/10.1016/j.jdeveco.2008.06.011  </a:t>
            </a:r>
          </a:p>
          <a:p>
            <a:pPr marL="806450" indent="-806450">
              <a:lnSpc>
                <a:spcPts val="1300"/>
              </a:lnSpc>
            </a:pPr>
            <a:r>
              <a:rPr lang="en-GB" sz="1000" dirty="0" err="1" smtClean="0"/>
              <a:t>Dabla</a:t>
            </a:r>
            <a:r>
              <a:rPr lang="en-GB" sz="1000" dirty="0" smtClean="0"/>
              <a:t>-Norris, E. and </a:t>
            </a:r>
            <a:r>
              <a:rPr lang="en-GB" sz="1000" dirty="0" err="1" smtClean="0"/>
              <a:t>Srivisal</a:t>
            </a:r>
            <a:r>
              <a:rPr lang="en-GB" sz="1000" dirty="0" smtClean="0"/>
              <a:t>, N. (2013). Revisiting the Link Between Finance and Macroeconomic Volatility https://www.imf.org/external/pubs/ft/wp/2013/wp1329.pdf </a:t>
            </a:r>
          </a:p>
          <a:p>
            <a:pPr marL="806450" indent="-806450">
              <a:lnSpc>
                <a:spcPts val="1300"/>
              </a:lnSpc>
            </a:pPr>
            <a:r>
              <a:rPr lang="en-GB" sz="1000" dirty="0" err="1" smtClean="0"/>
              <a:t>di</a:t>
            </a:r>
            <a:r>
              <a:rPr lang="en-GB" sz="1000" dirty="0" smtClean="0"/>
              <a:t> Giovanni, Julian &amp; Andrei A. </a:t>
            </a:r>
            <a:r>
              <a:rPr lang="en-GB" sz="1000" dirty="0" err="1" smtClean="0"/>
              <a:t>Levchenko</a:t>
            </a:r>
            <a:r>
              <a:rPr lang="en-GB" sz="1000" dirty="0" smtClean="0"/>
              <a:t> (2009). “Trade Openness and Volatility”. Review of Economics and Statistics 91(3) (August): 558–585. http://www.alevchenko.com/JAvol_19Nov07.pdf </a:t>
            </a:r>
          </a:p>
          <a:p>
            <a:pPr marL="806450" indent="-806450">
              <a:lnSpc>
                <a:spcPts val="1300"/>
              </a:lnSpc>
            </a:pPr>
            <a:r>
              <a:rPr lang="en-GB" sz="1000" dirty="0" smtClean="0"/>
              <a:t>Dollar, D., &amp; </a:t>
            </a:r>
            <a:r>
              <a:rPr lang="en-GB" sz="1000" dirty="0" err="1" smtClean="0"/>
              <a:t>Kraay</a:t>
            </a:r>
            <a:r>
              <a:rPr lang="en-GB" sz="1000" dirty="0" smtClean="0"/>
              <a:t>, A. (2003). Institutions, trade, and growth. Journal of Monetary Economics, Vol.50(1): 133-162. file:///C:/Users/User/Downloads/Institutions,Trade_and_Growth[1]%20(1).pdf </a:t>
            </a:r>
          </a:p>
          <a:p>
            <a:pPr marL="806450" indent="-806450">
              <a:lnSpc>
                <a:spcPts val="1300"/>
              </a:lnSpc>
            </a:pPr>
            <a:r>
              <a:rPr lang="en-GB" sz="1000" dirty="0" smtClean="0"/>
              <a:t>Easterly, W. and </a:t>
            </a:r>
            <a:r>
              <a:rPr lang="en-GB" sz="1000" dirty="0" err="1" smtClean="0"/>
              <a:t>Kraay</a:t>
            </a:r>
            <a:r>
              <a:rPr lang="en-GB" sz="1000" dirty="0" smtClean="0"/>
              <a:t>, A. (2000). small States, Small Problems? Income, Growth, and Volatility in Small States. World Development Vol. 28 (11): 2013-2027. https://williameasterly.files.wordpress.com/2010/08/25_easterly_kraay_smallstatessmallproblems_prp.pdf </a:t>
            </a:r>
          </a:p>
          <a:p>
            <a:pPr marL="806450" indent="-806450">
              <a:lnSpc>
                <a:spcPts val="1300"/>
              </a:lnSpc>
            </a:pPr>
            <a:endParaRPr lang="en-GB" sz="1000" dirty="0" err="1" smtClean="0"/>
          </a:p>
        </p:txBody>
      </p:sp>
    </p:spTree>
    <p:extLst>
      <p:ext uri="{BB962C8B-B14F-4D97-AF65-F5344CB8AC3E}">
        <p14:creationId xmlns="" xmlns:p14="http://schemas.microsoft.com/office/powerpoint/2010/main" val="41237173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Diagram 13"/>
          <p:cNvGraphicFramePr/>
          <p:nvPr>
            <p:extLst>
              <p:ext uri="{D42A27DB-BD31-4B8C-83A1-F6EECF244321}">
                <p14:modId xmlns="" xmlns:p14="http://schemas.microsoft.com/office/powerpoint/2010/main" val="731970413"/>
              </p:ext>
            </p:extLst>
          </p:nvPr>
        </p:nvGraphicFramePr>
        <p:xfrm>
          <a:off x="576299" y="1775013"/>
          <a:ext cx="7874168" cy="45361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726141" y="403412"/>
            <a:ext cx="7355541" cy="584775"/>
          </a:xfrm>
          <a:prstGeom prst="rect">
            <a:avLst/>
          </a:prstGeom>
          <a:noFill/>
        </p:spPr>
        <p:txBody>
          <a:bodyPr wrap="square" rtlCol="0">
            <a:spAutoFit/>
          </a:bodyPr>
          <a:lstStyle/>
          <a:p>
            <a:r>
              <a:rPr lang="mt-MT" sz="3200" b="1" dirty="0" smtClean="0">
                <a:solidFill>
                  <a:srgbClr val="0070C0"/>
                </a:solidFill>
              </a:rPr>
              <a:t>References</a:t>
            </a:r>
            <a:r>
              <a:rPr lang="en-US" sz="3200" b="1" dirty="0" smtClean="0">
                <a:solidFill>
                  <a:srgbClr val="0070C0"/>
                </a:solidFill>
              </a:rPr>
              <a:t>…2</a:t>
            </a:r>
            <a:endParaRPr lang="en-US" sz="3200" b="1" dirty="0">
              <a:solidFill>
                <a:srgbClr val="0070C0"/>
              </a:solidFill>
            </a:endParaRPr>
          </a:p>
        </p:txBody>
      </p:sp>
      <p:sp>
        <p:nvSpPr>
          <p:cNvPr id="6" name="TextBox 5"/>
          <p:cNvSpPr txBox="1"/>
          <p:nvPr/>
        </p:nvSpPr>
        <p:spPr>
          <a:xfrm>
            <a:off x="363070" y="1223682"/>
            <a:ext cx="8780929" cy="5252592"/>
          </a:xfrm>
          <a:prstGeom prst="rect">
            <a:avLst/>
          </a:prstGeom>
          <a:noFill/>
        </p:spPr>
        <p:txBody>
          <a:bodyPr wrap="square" rtlCol="0">
            <a:spAutoFit/>
          </a:bodyPr>
          <a:lstStyle/>
          <a:p>
            <a:pPr marL="806450" indent="-806450">
              <a:lnSpc>
                <a:spcPts val="1300"/>
              </a:lnSpc>
            </a:pPr>
            <a:r>
              <a:rPr lang="en-GB" sz="1000" dirty="0" smtClean="0"/>
              <a:t>Easterly, </a:t>
            </a:r>
            <a:r>
              <a:rPr lang="en-GB" sz="1000" dirty="0" err="1" smtClean="0"/>
              <a:t>Wiliam</a:t>
            </a:r>
            <a:r>
              <a:rPr lang="en-GB" sz="1000" dirty="0" smtClean="0"/>
              <a:t> R., </a:t>
            </a:r>
            <a:r>
              <a:rPr lang="en-GB" sz="1000" dirty="0" err="1" smtClean="0"/>
              <a:t>Roumeen</a:t>
            </a:r>
            <a:r>
              <a:rPr lang="en-GB" sz="1000" dirty="0" smtClean="0"/>
              <a:t> Islam &amp; Joseph E. </a:t>
            </a:r>
            <a:r>
              <a:rPr lang="en-GB" sz="1000" dirty="0" err="1" smtClean="0"/>
              <a:t>Stiglitz</a:t>
            </a:r>
            <a:r>
              <a:rPr lang="en-GB" sz="1000" dirty="0" smtClean="0"/>
              <a:t> (2001). “Shaken and Stirred: Explaining growth volatility. http://www.rrojasdatabank.info/wbdevecon00-12.pdf </a:t>
            </a:r>
          </a:p>
          <a:p>
            <a:pPr marL="806450" indent="-806450">
              <a:lnSpc>
                <a:spcPts val="1300"/>
              </a:lnSpc>
            </a:pPr>
            <a:r>
              <a:rPr lang="en-GB" sz="1000" dirty="0" err="1" smtClean="0"/>
              <a:t>Fatas</a:t>
            </a:r>
            <a:r>
              <a:rPr lang="en-GB" sz="1000" dirty="0" smtClean="0"/>
              <a:t>, A. &amp; </a:t>
            </a:r>
            <a:r>
              <a:rPr lang="en-GB" sz="1000" dirty="0" err="1" smtClean="0"/>
              <a:t>Mihov</a:t>
            </a:r>
            <a:r>
              <a:rPr lang="en-GB" sz="1000" dirty="0" smtClean="0"/>
              <a:t>, I. (2013). Policy Volatility, Institutions and Economic Growth Review of </a:t>
            </a:r>
            <a:r>
              <a:rPr lang="en-GB" sz="1000" dirty="0" err="1" smtClean="0"/>
              <a:t>Econimics</a:t>
            </a:r>
            <a:r>
              <a:rPr lang="en-GB" sz="1000" dirty="0" smtClean="0"/>
              <a:t> and Statistics Vol. 45(2): 362-376 http://faculty.insead.edu/fatas/volgrowth.pdf</a:t>
            </a:r>
          </a:p>
          <a:p>
            <a:pPr marL="806450" indent="-806450">
              <a:lnSpc>
                <a:spcPts val="1300"/>
              </a:lnSpc>
            </a:pPr>
            <a:r>
              <a:rPr lang="en-GB" sz="1000" dirty="0" err="1" smtClean="0"/>
              <a:t>García-Herrero</a:t>
            </a:r>
            <a:r>
              <a:rPr lang="en-GB" sz="1000" dirty="0" smtClean="0"/>
              <a:t>, A. &amp; </a:t>
            </a:r>
            <a:r>
              <a:rPr lang="en-GB" sz="1000" dirty="0" err="1" smtClean="0"/>
              <a:t>Vilarrubia</a:t>
            </a:r>
            <a:r>
              <a:rPr lang="en-GB" sz="1000" dirty="0" smtClean="0"/>
              <a:t>, J. (2006).The </a:t>
            </a:r>
            <a:r>
              <a:rPr lang="en-GB" sz="1000" dirty="0" err="1" smtClean="0"/>
              <a:t>Laffer</a:t>
            </a:r>
            <a:r>
              <a:rPr lang="en-GB" sz="1000" dirty="0" smtClean="0"/>
              <a:t> curve of macroeconomic volatility and growth: can it be explained by the different nature of crises?  Paper prepared by A. </a:t>
            </a:r>
            <a:r>
              <a:rPr lang="en-GB" sz="1000" dirty="0" err="1" smtClean="0"/>
              <a:t>García-Herrero</a:t>
            </a:r>
            <a:r>
              <a:rPr lang="en-GB" sz="1000" dirty="0" smtClean="0"/>
              <a:t> and J. </a:t>
            </a:r>
            <a:r>
              <a:rPr lang="en-GB" sz="1000" dirty="0" err="1" smtClean="0"/>
              <a:t>Vilarrubia</a:t>
            </a:r>
            <a:r>
              <a:rPr lang="en-GB" sz="1000" dirty="0" smtClean="0"/>
              <a:t> presented at the XI Meeting of the Network of America Central Bank Researchers hosted by </a:t>
            </a:r>
            <a:r>
              <a:rPr lang="en-GB" sz="1000" dirty="0" err="1" smtClean="0"/>
              <a:t>Banco</a:t>
            </a:r>
            <a:r>
              <a:rPr lang="en-GB" sz="1000" dirty="0" smtClean="0"/>
              <a:t> Central de la </a:t>
            </a:r>
            <a:r>
              <a:rPr lang="en-GB" sz="1000" dirty="0" err="1" smtClean="0"/>
              <a:t>República</a:t>
            </a:r>
            <a:r>
              <a:rPr lang="en-GB" sz="1000" dirty="0" smtClean="0"/>
              <a:t> Argentina, in Buenos Aires, November 22-24, 2006. http://www.bis.org/repofficepubl/arpresearch_fs_200706.02.pdf .</a:t>
            </a:r>
          </a:p>
          <a:p>
            <a:pPr marL="806450" indent="-806450">
              <a:lnSpc>
                <a:spcPts val="1300"/>
              </a:lnSpc>
            </a:pPr>
            <a:r>
              <a:rPr lang="en-GB" sz="1000" dirty="0" smtClean="0"/>
              <a:t>Gavin, M. and </a:t>
            </a:r>
            <a:r>
              <a:rPr lang="en-GB" sz="1000" dirty="0" err="1" smtClean="0"/>
              <a:t>Hausmann</a:t>
            </a:r>
            <a:r>
              <a:rPr lang="en-GB" sz="1000" dirty="0" smtClean="0"/>
              <a:t>, R.  (1996).Macroeconomic Volatility and Economic Development  in The Political Dimension of Economic Growth, Part of the series International Economic Association Series: 97-116. http://link.springer.com/chapter/10.1007/978-1-349-26284-7_5 </a:t>
            </a:r>
          </a:p>
          <a:p>
            <a:pPr marL="806450" indent="-806450">
              <a:lnSpc>
                <a:spcPts val="1300"/>
              </a:lnSpc>
            </a:pPr>
            <a:r>
              <a:rPr lang="en-GB" sz="1000" dirty="0" smtClean="0"/>
              <a:t>Goldberg, </a:t>
            </a:r>
            <a:r>
              <a:rPr lang="en-GB" sz="1000" dirty="0" err="1" smtClean="0"/>
              <a:t>P.J.</a:t>
            </a:r>
            <a:r>
              <a:rPr lang="en-GB" sz="1000" dirty="0" smtClean="0"/>
              <a:t> &amp; </a:t>
            </a:r>
            <a:r>
              <a:rPr lang="en-GB" sz="1000" dirty="0" err="1" smtClean="0"/>
              <a:t>Pavcnik</a:t>
            </a:r>
            <a:r>
              <a:rPr lang="en-GB" sz="1000" dirty="0" smtClean="0"/>
              <a:t>, N. (2004). Trade, inequality, and poverty: what do we know? Evidence from recent trade liberalization episodes in developing countries. </a:t>
            </a:r>
            <a:r>
              <a:rPr lang="en-GB" sz="1000" dirty="0" err="1" smtClean="0"/>
              <a:t>NBER</a:t>
            </a:r>
            <a:r>
              <a:rPr lang="en-GB" sz="1000" dirty="0" smtClean="0"/>
              <a:t> Working Paper 10593Growth Volatility”. In Boris </a:t>
            </a:r>
            <a:r>
              <a:rPr lang="en-GB" sz="1000" dirty="0" err="1" smtClean="0"/>
              <a:t>Pleskovic</a:t>
            </a:r>
            <a:r>
              <a:rPr lang="en-GB" sz="1000" dirty="0" smtClean="0"/>
              <a:t> &amp; Nicholas H. Stern (editors), Annual World Bank Conference on Development Economics, volume 2000, pp. 191–211. Washington, DC: The World Bank. https://core.ac.uk/download/pdf/6880972.pdf </a:t>
            </a:r>
          </a:p>
          <a:p>
            <a:pPr marL="806450" indent="-806450">
              <a:lnSpc>
                <a:spcPts val="1300"/>
              </a:lnSpc>
            </a:pPr>
            <a:r>
              <a:rPr lang="en-GB" sz="1000" dirty="0" err="1" smtClean="0"/>
              <a:t>Hadded</a:t>
            </a:r>
            <a:r>
              <a:rPr lang="en-GB" sz="1000" dirty="0" smtClean="0"/>
              <a:t>, M., Lim, </a:t>
            </a:r>
            <a:r>
              <a:rPr lang="en-GB" sz="1000" dirty="0" err="1" smtClean="0"/>
              <a:t>J.J.</a:t>
            </a:r>
            <a:r>
              <a:rPr lang="en-GB" sz="1000" dirty="0" smtClean="0"/>
              <a:t> &amp; </a:t>
            </a:r>
            <a:r>
              <a:rPr lang="en-GB" sz="1000" dirty="0" err="1" smtClean="0"/>
              <a:t>Saborawski</a:t>
            </a:r>
            <a:r>
              <a:rPr lang="en-GB" sz="1000" dirty="0" smtClean="0"/>
              <a:t>, C. (2010) .Trade Openness Reduces Growth Volatility When Countries are </a:t>
            </a:r>
            <a:r>
              <a:rPr lang="en-GB" sz="1000" dirty="0" err="1" smtClean="0"/>
              <a:t>WellDiversified</a:t>
            </a:r>
            <a:r>
              <a:rPr lang="en-GB" sz="1000" dirty="0" smtClean="0"/>
              <a:t> World Bank Policy Research Working Paper No. 5222 . https://papers.ssrn.com/sol3/papers.cfm?abstract_id=1565983 </a:t>
            </a:r>
          </a:p>
          <a:p>
            <a:pPr marL="806450" indent="-806450">
              <a:lnSpc>
                <a:spcPts val="1300"/>
              </a:lnSpc>
            </a:pPr>
            <a:r>
              <a:rPr lang="en-GB" sz="1000" dirty="0" err="1" smtClean="0"/>
              <a:t>Hegerty</a:t>
            </a:r>
            <a:r>
              <a:rPr lang="en-GB" sz="1000" dirty="0" smtClean="0"/>
              <a:t>, S. W. (2014) Openness and Macroeconomic Volatility: Do Development Factors Drive Such Ambiguous Results? http://www.omicsgroup.org/journals/openness-and-macroeconomic-volatility-do-development-factors-drive-such-ambiguous-results-2168-9458-3-136.php?aid=36386 </a:t>
            </a:r>
          </a:p>
          <a:p>
            <a:pPr marL="806450" indent="-806450">
              <a:lnSpc>
                <a:spcPts val="1300"/>
              </a:lnSpc>
            </a:pPr>
            <a:r>
              <a:rPr lang="en-GB" sz="1000" dirty="0" err="1" smtClean="0"/>
              <a:t>Hnatkovska</a:t>
            </a:r>
            <a:r>
              <a:rPr lang="en-GB" sz="1000" dirty="0" smtClean="0"/>
              <a:t>, V. and </a:t>
            </a:r>
            <a:r>
              <a:rPr lang="en-GB" sz="1000" dirty="0" err="1" smtClean="0"/>
              <a:t>Loayza</a:t>
            </a:r>
            <a:r>
              <a:rPr lang="en-GB" sz="1000" dirty="0" smtClean="0"/>
              <a:t>, N. (2005). “Volatility and growth”. In Managing economic volatility and crises, </a:t>
            </a:r>
            <a:r>
              <a:rPr lang="en-GB" sz="1000" dirty="0" err="1" smtClean="0"/>
              <a:t>Aizenmann</a:t>
            </a:r>
            <a:r>
              <a:rPr lang="en-GB" sz="1000" dirty="0" smtClean="0"/>
              <a:t>, J. and Pinto, B.(</a:t>
            </a:r>
            <a:r>
              <a:rPr lang="en-GB" sz="1000" dirty="0" err="1" smtClean="0"/>
              <a:t>eds</a:t>
            </a:r>
            <a:r>
              <a:rPr lang="en-GB" sz="1000" dirty="0" smtClean="0"/>
              <a:t>). Cambridge: Cambridge University Press. http://documents.worldbank.org/curated/en/154121468765320854/pdf/WPS3184.pdf</a:t>
            </a:r>
          </a:p>
          <a:p>
            <a:pPr marL="806450" indent="-806450">
              <a:lnSpc>
                <a:spcPts val="1300"/>
              </a:lnSpc>
            </a:pPr>
            <a:r>
              <a:rPr lang="en-GB" sz="1000" dirty="0" err="1" smtClean="0"/>
              <a:t>Jackman</a:t>
            </a:r>
            <a:r>
              <a:rPr lang="en-GB" sz="1000" dirty="0" smtClean="0"/>
              <a:t>, M. (2014). Output volatility and tourism specialization in small island developing states. Tourism Economics, 20(3), 527-544. http://teu.sagepub.com/content/20/3/527.abstract </a:t>
            </a:r>
          </a:p>
          <a:p>
            <a:pPr marL="806450" indent="-806450">
              <a:lnSpc>
                <a:spcPts val="1300"/>
              </a:lnSpc>
            </a:pPr>
            <a:r>
              <a:rPr lang="en-GB" sz="1000" dirty="0" smtClean="0"/>
              <a:t>Jensen, M. (2004) Income volatility in small and developing economies: export concentration matters. WTO. https://www.wto.org/english/res_e/booksp_e/discussion_papers3_e.pdf </a:t>
            </a:r>
          </a:p>
          <a:p>
            <a:pPr marL="806450" indent="-806450">
              <a:lnSpc>
                <a:spcPts val="1300"/>
              </a:lnSpc>
            </a:pPr>
            <a:r>
              <a:rPr lang="en-GB" sz="1000" dirty="0" err="1" smtClean="0"/>
              <a:t>Karras</a:t>
            </a:r>
            <a:r>
              <a:rPr lang="en-GB" sz="1000" dirty="0" smtClean="0"/>
              <a:t>, G. &amp; Song, F. (1996). Sources of business-cycle volatility: An exploratory study on a sample of OECD countries. Journal of Macroeconomics. Volume 18(4): 621-637 http://www.sciencedirect.com/science/article/pii/S0164070496800553 </a:t>
            </a:r>
          </a:p>
          <a:p>
            <a:pPr marL="806450" indent="-806450">
              <a:lnSpc>
                <a:spcPts val="1300"/>
              </a:lnSpc>
            </a:pPr>
            <a:r>
              <a:rPr lang="en-GB" sz="1000" dirty="0" err="1" smtClean="0"/>
              <a:t>Koren</a:t>
            </a:r>
            <a:r>
              <a:rPr lang="en-GB" sz="1000" dirty="0" smtClean="0"/>
              <a:t>, M. &amp; </a:t>
            </a:r>
            <a:r>
              <a:rPr lang="en-GB" sz="1000" dirty="0" err="1" smtClean="0"/>
              <a:t>Tenreyro</a:t>
            </a:r>
            <a:r>
              <a:rPr lang="en-GB" sz="1000" dirty="0" smtClean="0"/>
              <a:t> S.  Volatility and Development . The Quarterly Journal of Economics, Vol. 122 (1): 243-287. http://personal.lse.ac.uk/tenreyro/volatilitydev.pdf </a:t>
            </a:r>
          </a:p>
          <a:p>
            <a:pPr marL="806450" indent="-806450">
              <a:lnSpc>
                <a:spcPts val="1300"/>
              </a:lnSpc>
            </a:pPr>
            <a:r>
              <a:rPr lang="en-GB" sz="1000" dirty="0" err="1" smtClean="0"/>
              <a:t>Kose</a:t>
            </a:r>
            <a:r>
              <a:rPr lang="en-GB" sz="1000" dirty="0" smtClean="0"/>
              <a:t>, M.A., E. Prasad &amp; M. </a:t>
            </a:r>
            <a:r>
              <a:rPr lang="en-GB" sz="1000" dirty="0" err="1" smtClean="0"/>
              <a:t>Terrones</a:t>
            </a:r>
            <a:r>
              <a:rPr lang="en-GB" sz="1000" dirty="0" smtClean="0"/>
              <a:t> (2004). “How Do Trade and Financial Integration Affect the Relationship Between Growth and Volatility?” Washington, DC, United States: International Monetary Fund. Mimeographed document. http://citeseerx.ist.psu.edu/viewdoc/download?doi=10.1.1.468.3552&amp;rep=rep1&amp;type=pdf </a:t>
            </a:r>
          </a:p>
          <a:p>
            <a:pPr marL="806450" indent="-806450">
              <a:lnSpc>
                <a:spcPts val="1300"/>
              </a:lnSpc>
            </a:pPr>
            <a:r>
              <a:rPr lang="en-GB" sz="1000" dirty="0" smtClean="0"/>
              <a:t>Krishna, P &amp;  </a:t>
            </a:r>
            <a:r>
              <a:rPr lang="en-GB" sz="1000" dirty="0" err="1" smtClean="0"/>
              <a:t>Levchenko</a:t>
            </a:r>
            <a:r>
              <a:rPr lang="en-GB" sz="1000" dirty="0" smtClean="0"/>
              <a:t>, A (2009). Comparative Advantage, Complexity and Volatility. </a:t>
            </a:r>
            <a:r>
              <a:rPr lang="en-GB" sz="1000" dirty="0" err="1" smtClean="0"/>
              <a:t>NBER</a:t>
            </a:r>
            <a:r>
              <a:rPr lang="en-GB" sz="1000" dirty="0" smtClean="0"/>
              <a:t> Working Paper No. 14965. http://www.alevchenko.com/w14965.pdf </a:t>
            </a:r>
          </a:p>
          <a:p>
            <a:pPr marL="806450" indent="-806450">
              <a:lnSpc>
                <a:spcPts val="1300"/>
              </a:lnSpc>
            </a:pPr>
            <a:r>
              <a:rPr lang="en-GB" sz="1000" dirty="0" err="1" smtClean="0"/>
              <a:t>Loayza</a:t>
            </a:r>
            <a:r>
              <a:rPr lang="en-GB" sz="1000" dirty="0" smtClean="0"/>
              <a:t>, N. V. , </a:t>
            </a:r>
            <a:r>
              <a:rPr lang="en-GB" sz="1000" dirty="0" err="1" smtClean="0"/>
              <a:t>Ranciere</a:t>
            </a:r>
            <a:r>
              <a:rPr lang="en-GB" sz="1000" dirty="0" smtClean="0"/>
              <a:t>, N.  and </a:t>
            </a:r>
            <a:r>
              <a:rPr lang="en-GB" sz="1000" dirty="0" err="1" smtClean="0"/>
              <a:t>Serven</a:t>
            </a:r>
            <a:r>
              <a:rPr lang="en-GB" sz="1000" dirty="0" smtClean="0"/>
              <a:t>, L. And Ventura, j. () Macroeconomic Volatility and Welfare in Developing Countries: An Introduction. The World Bank Economic Review, VOL. 21(3):   343–357. http://romainranciere.com/research/WBER.pdf </a:t>
            </a:r>
          </a:p>
        </p:txBody>
      </p:sp>
    </p:spTree>
    <p:extLst>
      <p:ext uri="{BB962C8B-B14F-4D97-AF65-F5344CB8AC3E}">
        <p14:creationId xmlns="" xmlns:p14="http://schemas.microsoft.com/office/powerpoint/2010/main" val="41237173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Diagram 13"/>
          <p:cNvGraphicFramePr/>
          <p:nvPr>
            <p:extLst>
              <p:ext uri="{D42A27DB-BD31-4B8C-83A1-F6EECF244321}">
                <p14:modId xmlns="" xmlns:p14="http://schemas.microsoft.com/office/powerpoint/2010/main" val="731970413"/>
              </p:ext>
            </p:extLst>
          </p:nvPr>
        </p:nvGraphicFramePr>
        <p:xfrm>
          <a:off x="576299" y="1775013"/>
          <a:ext cx="7874168" cy="45361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726141" y="403412"/>
            <a:ext cx="7355541" cy="584775"/>
          </a:xfrm>
          <a:prstGeom prst="rect">
            <a:avLst/>
          </a:prstGeom>
          <a:noFill/>
        </p:spPr>
        <p:txBody>
          <a:bodyPr wrap="square" rtlCol="0">
            <a:spAutoFit/>
          </a:bodyPr>
          <a:lstStyle/>
          <a:p>
            <a:r>
              <a:rPr lang="mt-MT" sz="3200" b="1" dirty="0" smtClean="0">
                <a:solidFill>
                  <a:srgbClr val="0070C0"/>
                </a:solidFill>
              </a:rPr>
              <a:t>References</a:t>
            </a:r>
            <a:r>
              <a:rPr lang="en-US" sz="3200" b="1" dirty="0" smtClean="0">
                <a:solidFill>
                  <a:srgbClr val="0070C0"/>
                </a:solidFill>
              </a:rPr>
              <a:t>…3</a:t>
            </a:r>
            <a:endParaRPr lang="en-US" sz="3200" b="1" dirty="0">
              <a:solidFill>
                <a:srgbClr val="0070C0"/>
              </a:solidFill>
            </a:endParaRPr>
          </a:p>
        </p:txBody>
      </p:sp>
      <p:sp>
        <p:nvSpPr>
          <p:cNvPr id="6" name="TextBox 5"/>
          <p:cNvSpPr txBox="1"/>
          <p:nvPr/>
        </p:nvSpPr>
        <p:spPr>
          <a:xfrm>
            <a:off x="363070" y="1223682"/>
            <a:ext cx="8780929" cy="3760004"/>
          </a:xfrm>
          <a:prstGeom prst="rect">
            <a:avLst/>
          </a:prstGeom>
          <a:noFill/>
        </p:spPr>
        <p:txBody>
          <a:bodyPr wrap="square" rtlCol="0">
            <a:spAutoFit/>
          </a:bodyPr>
          <a:lstStyle/>
          <a:p>
            <a:pPr marL="806450" indent="-806450">
              <a:lnSpc>
                <a:spcPts val="1300"/>
              </a:lnSpc>
            </a:pPr>
            <a:r>
              <a:rPr lang="en-GB" sz="1000" dirty="0" err="1" smtClean="0"/>
              <a:t>Loayza</a:t>
            </a:r>
            <a:r>
              <a:rPr lang="en-GB" sz="1000" dirty="0" smtClean="0"/>
              <a:t>, </a:t>
            </a:r>
            <a:r>
              <a:rPr lang="en-GB" sz="1000" dirty="0" err="1" smtClean="0"/>
              <a:t>N.V.</a:t>
            </a:r>
            <a:r>
              <a:rPr lang="en-GB" sz="1000" dirty="0" smtClean="0"/>
              <a:t> &amp; </a:t>
            </a:r>
            <a:r>
              <a:rPr lang="en-GB" sz="1000" dirty="0" err="1" smtClean="0"/>
              <a:t>Raddatz</a:t>
            </a:r>
            <a:r>
              <a:rPr lang="en-GB" sz="1000" dirty="0" smtClean="0"/>
              <a:t>, C. (2007)  The Structural Determinants of External Vulnerability The Structural Determinants of External Vulnerability . The World Bank Economic Review, </a:t>
            </a:r>
            <a:r>
              <a:rPr lang="en-GB" sz="1000" dirty="0" err="1" smtClean="0"/>
              <a:t>VoL.</a:t>
            </a:r>
            <a:r>
              <a:rPr lang="en-GB" sz="1000" dirty="0" smtClean="0"/>
              <a:t> 21 (3): 359 –387 . http://documents.worldbank.org/curated/en/641521468336280437/pdf/775550JRN020070uctural0Determinants.pdf </a:t>
            </a:r>
          </a:p>
          <a:p>
            <a:pPr marL="806450" indent="-806450">
              <a:lnSpc>
                <a:spcPts val="1300"/>
              </a:lnSpc>
            </a:pPr>
            <a:r>
              <a:rPr lang="en-GB" sz="1000" dirty="0" err="1" smtClean="0"/>
              <a:t>Malik</a:t>
            </a:r>
            <a:r>
              <a:rPr lang="en-GB" sz="1000" dirty="0" smtClean="0"/>
              <a:t>, A. &amp; and Temple, J. (2009). The geography of output volatility Journal of Development Economics, 2009, vol. 90, issue 2, pages 163-178. http://www.sciencedirect.com/science/article/pii/S0304387808001053 </a:t>
            </a:r>
          </a:p>
          <a:p>
            <a:pPr marL="806450" indent="-806450">
              <a:lnSpc>
                <a:spcPts val="1300"/>
              </a:lnSpc>
            </a:pPr>
            <a:r>
              <a:rPr lang="en-GB" sz="1000" dirty="0" err="1" smtClean="0"/>
              <a:t>Meschi</a:t>
            </a:r>
            <a:r>
              <a:rPr lang="en-GB" sz="1000" dirty="0" smtClean="0"/>
              <a:t>, E. &amp; </a:t>
            </a:r>
            <a:r>
              <a:rPr lang="en-GB" sz="1000" dirty="0" err="1" smtClean="0"/>
              <a:t>Vivarelli</a:t>
            </a:r>
            <a:r>
              <a:rPr lang="en-GB" sz="1000" dirty="0" smtClean="0"/>
              <a:t>, M. (2007) Trade openness and income inequality in developing countries. Working Paper. Coventry: University of Warwick. Centre for the Study of Globalisation and Regionalisation. Working papers (University of Warwick. Centre for the Study of Globalisation and Regionalisation) (No.232). http://www2.warwick.ac.uk/fac/soc/pais/research/researchcentres/csgr/papers/workingpapers/2007/wp23207.pdf </a:t>
            </a:r>
          </a:p>
          <a:p>
            <a:pPr marL="806450" indent="-806450">
              <a:lnSpc>
                <a:spcPts val="1300"/>
              </a:lnSpc>
            </a:pPr>
            <a:r>
              <a:rPr lang="en-GB" sz="1000" dirty="0" err="1" smtClean="0"/>
              <a:t>Montalbano</a:t>
            </a:r>
            <a:r>
              <a:rPr lang="en-GB" sz="1000" dirty="0" smtClean="0"/>
              <a:t>, </a:t>
            </a:r>
            <a:r>
              <a:rPr lang="en-GB" sz="1000" dirty="0" err="1" smtClean="0"/>
              <a:t>P.L.</a:t>
            </a:r>
            <a:r>
              <a:rPr lang="en-GB" sz="1000" dirty="0" smtClean="0"/>
              <a:t> (2011); Trade Openness and Developing Countries’ Vulnerability: Concepts, Misconceptions, and Directions for Research. World Development,  Vol. 39 (9): 1489–1502. http://www.sciencedirect.com.ejournals.um.edu.mt/science/article/pii/S0305750X11000283</a:t>
            </a:r>
          </a:p>
          <a:p>
            <a:pPr marL="806450" indent="-806450">
              <a:lnSpc>
                <a:spcPts val="1300"/>
              </a:lnSpc>
            </a:pPr>
            <a:r>
              <a:rPr lang="en-GB" sz="1000" dirty="0" smtClean="0"/>
              <a:t>Ramey, G., Ramey, V., 1995. “Cross-Country Evidence on the Link Between Volatility and Growth,” The American Economic Review, Vo. 85, No. 5, pp. 1138–1151 </a:t>
            </a:r>
          </a:p>
          <a:p>
            <a:pPr marL="806450" indent="-806450">
              <a:lnSpc>
                <a:spcPts val="1300"/>
              </a:lnSpc>
            </a:pPr>
            <a:r>
              <a:rPr lang="en-GB" sz="1000" dirty="0" err="1" smtClean="0"/>
              <a:t>Rodrik</a:t>
            </a:r>
            <a:r>
              <a:rPr lang="en-GB" sz="1000" dirty="0" smtClean="0"/>
              <a:t>, D. (1999). Where Did All the Growth Go? External Shocks, Social Conflict, and Growth Collapses. Journal of Economic Growth, Vol. 4 (4): 385–412. http://link.springer.com/article/10.1023/A:1009863208706 .</a:t>
            </a:r>
          </a:p>
          <a:p>
            <a:pPr marL="806450" indent="-806450">
              <a:lnSpc>
                <a:spcPts val="1300"/>
              </a:lnSpc>
            </a:pPr>
            <a:r>
              <a:rPr lang="en-GB" sz="1000" dirty="0" err="1" smtClean="0"/>
              <a:t>Tornell</a:t>
            </a:r>
            <a:r>
              <a:rPr lang="en-GB" sz="1000" dirty="0" smtClean="0"/>
              <a:t>, A., </a:t>
            </a:r>
            <a:r>
              <a:rPr lang="en-GB" sz="1000" dirty="0" err="1" smtClean="0"/>
              <a:t>Westermann</a:t>
            </a:r>
            <a:r>
              <a:rPr lang="en-GB" sz="1000" dirty="0" smtClean="0"/>
              <a:t>, F., Martinez, L.: “Liberalization, Growth and Financial Crises: Lessons from Mexico and the Developing World”, Brookings Papers on Economic Activity No. 2 (2003). https://muse.jhu.edu/article/51245/summary </a:t>
            </a:r>
          </a:p>
          <a:p>
            <a:pPr marL="806450" indent="-806450">
              <a:lnSpc>
                <a:spcPts val="1300"/>
              </a:lnSpc>
            </a:pPr>
            <a:r>
              <a:rPr lang="en-GB" sz="1000" dirty="0" smtClean="0"/>
              <a:t>Winters, L. A. (2004). Trade liberalisation and economic performance: An overview The Economic Journal, vol. 114: pp. F4–F21. http://onlinelibrary.wiley.com/doi/10.1111/j.0013-0133.2004.00185.x/abstract </a:t>
            </a:r>
          </a:p>
          <a:p>
            <a:pPr marL="806450" indent="-806450">
              <a:lnSpc>
                <a:spcPts val="1300"/>
              </a:lnSpc>
            </a:pPr>
            <a:r>
              <a:rPr lang="en-GB" sz="1000" dirty="0" err="1" smtClean="0"/>
              <a:t>Yanikkaya</a:t>
            </a:r>
            <a:r>
              <a:rPr lang="en-GB" sz="1000" dirty="0" smtClean="0"/>
              <a:t>, H. (2003). Trade openness and economic growth: a cross-country empirical investigation. Journal of Development economics, 72(1), 57-89. https://www.researchgate.net/profile/Halit_Yanikkaya/publication/222566984_Trade_openness_and_economic_growth_a_cross-country_empirical_investigation/links/00b495395771495af0000000.pdf </a:t>
            </a:r>
          </a:p>
          <a:p>
            <a:pPr marL="806450" indent="-806450">
              <a:lnSpc>
                <a:spcPts val="1300"/>
              </a:lnSpc>
            </a:pPr>
            <a:r>
              <a:rPr lang="en-GB" sz="1000" dirty="0" smtClean="0"/>
              <a:t> </a:t>
            </a:r>
          </a:p>
          <a:p>
            <a:pPr marL="806450" indent="-806450">
              <a:lnSpc>
                <a:spcPts val="1300"/>
              </a:lnSpc>
            </a:pPr>
            <a:endParaRPr lang="en-GB" sz="1000" dirty="0" err="1" smtClean="0"/>
          </a:p>
        </p:txBody>
      </p:sp>
    </p:spTree>
    <p:extLst>
      <p:ext uri="{BB962C8B-B14F-4D97-AF65-F5344CB8AC3E}">
        <p14:creationId xmlns="" xmlns:p14="http://schemas.microsoft.com/office/powerpoint/2010/main" val="41237173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226823"/>
            <a:ext cx="9143999" cy="792331"/>
          </a:xfrm>
        </p:spPr>
        <p:txBody>
          <a:bodyPr/>
          <a:lstStyle/>
          <a:p>
            <a:pPr algn="ctr"/>
            <a:r>
              <a:rPr lang="mt-MT" sz="3200" b="1" dirty="0" smtClean="0">
                <a:solidFill>
                  <a:srgbClr val="0070C0"/>
                </a:solidFill>
                <a:latin typeface="+mn-lt"/>
              </a:rPr>
              <a:t>DATA APPENDIX</a:t>
            </a:r>
            <a:endParaRPr lang="en-GB" sz="3200" b="1" noProof="0" dirty="0">
              <a:solidFill>
                <a:srgbClr val="0070C0"/>
              </a:solidFill>
              <a:latin typeface="+mn-lt"/>
            </a:endParaRPr>
          </a:p>
        </p:txBody>
      </p:sp>
      <p:sp>
        <p:nvSpPr>
          <p:cNvPr id="3" name="Title 1"/>
          <p:cNvSpPr txBox="1">
            <a:spLocks/>
          </p:cNvSpPr>
          <p:nvPr/>
        </p:nvSpPr>
        <p:spPr>
          <a:xfrm>
            <a:off x="0" y="636023"/>
            <a:ext cx="9143999" cy="792331"/>
          </a:xfrm>
          <a:prstGeom prst="rect">
            <a:avLst/>
          </a:prstGeom>
          <a:solidFill>
            <a:schemeClr val="bg1"/>
          </a:solidFill>
        </p:spPr>
        <p:txBody>
          <a:bodyPr/>
          <a:lstStyle>
            <a:lvl1pPr algn="l" defTabSz="914400" rtl="0" eaLnBrk="1" latinLnBrk="0" hangingPunct="1">
              <a:lnSpc>
                <a:spcPct val="90000"/>
              </a:lnSpc>
              <a:spcBef>
                <a:spcPct val="0"/>
              </a:spcBef>
              <a:buNone/>
              <a:defRPr sz="2800" kern="1200">
                <a:solidFill>
                  <a:srgbClr val="37377D"/>
                </a:solidFill>
                <a:latin typeface="Trebuchet MS" panose="020B0603020202020204" pitchFamily="34" charset="0"/>
                <a:ea typeface="+mj-ea"/>
                <a:cs typeface="Arial" panose="020B0604020202020204" pitchFamily="34" charset="0"/>
              </a:defRPr>
            </a:lvl1pPr>
          </a:lstStyle>
          <a:p>
            <a:pPr algn="ctr"/>
            <a:endParaRPr lang="en-US" sz="3200" b="1">
              <a:solidFill>
                <a:srgbClr val="0070C0"/>
              </a:solidFill>
            </a:endParaRPr>
          </a:p>
        </p:txBody>
      </p:sp>
    </p:spTree>
    <p:extLst>
      <p:ext uri="{BB962C8B-B14F-4D97-AF65-F5344CB8AC3E}">
        <p14:creationId xmlns="" xmlns:p14="http://schemas.microsoft.com/office/powerpoint/2010/main" val="399175389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Diagram 13"/>
          <p:cNvGraphicFramePr/>
          <p:nvPr>
            <p:extLst>
              <p:ext uri="{D42A27DB-BD31-4B8C-83A1-F6EECF244321}">
                <p14:modId xmlns="" xmlns:p14="http://schemas.microsoft.com/office/powerpoint/2010/main" val="731970413"/>
              </p:ext>
            </p:extLst>
          </p:nvPr>
        </p:nvGraphicFramePr>
        <p:xfrm>
          <a:off x="576299" y="1775013"/>
          <a:ext cx="7874168" cy="45361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726141" y="403412"/>
            <a:ext cx="7355541" cy="584775"/>
          </a:xfrm>
          <a:prstGeom prst="rect">
            <a:avLst/>
          </a:prstGeom>
          <a:noFill/>
        </p:spPr>
        <p:txBody>
          <a:bodyPr wrap="square" rtlCol="0">
            <a:spAutoFit/>
          </a:bodyPr>
          <a:lstStyle/>
          <a:p>
            <a:r>
              <a:rPr lang="mt-MT" sz="3200" b="1" dirty="0" smtClean="0">
                <a:solidFill>
                  <a:srgbClr val="0070C0"/>
                </a:solidFill>
              </a:rPr>
              <a:t>Data Appendix ...1</a:t>
            </a:r>
            <a:endParaRPr lang="en-US" sz="3200" b="1" dirty="0">
              <a:solidFill>
                <a:srgbClr val="0070C0"/>
              </a:solidFill>
            </a:endParaRPr>
          </a:p>
        </p:txBody>
      </p:sp>
      <p:sp>
        <p:nvSpPr>
          <p:cNvPr id="6" name="TextBox 5"/>
          <p:cNvSpPr txBox="1"/>
          <p:nvPr/>
        </p:nvSpPr>
        <p:spPr>
          <a:xfrm>
            <a:off x="363070" y="1223682"/>
            <a:ext cx="8780929" cy="5016758"/>
          </a:xfrm>
          <a:prstGeom prst="rect">
            <a:avLst/>
          </a:prstGeom>
          <a:noFill/>
        </p:spPr>
        <p:txBody>
          <a:bodyPr wrap="square" rtlCol="0">
            <a:spAutoFit/>
          </a:bodyPr>
          <a:lstStyle/>
          <a:p>
            <a:r>
              <a:rPr lang="en-GB" sz="2000" dirty="0" smtClean="0"/>
              <a:t> </a:t>
            </a:r>
            <a:endParaRPr lang="en-US" sz="2000" dirty="0" smtClean="0"/>
          </a:p>
          <a:p>
            <a:r>
              <a:rPr lang="en-GB" sz="2000" dirty="0" err="1" smtClean="0"/>
              <a:t>OPN</a:t>
            </a:r>
            <a:r>
              <a:rPr lang="en-GB" sz="2000" b="1" dirty="0" smtClean="0"/>
              <a:t> </a:t>
            </a:r>
            <a:r>
              <a:rPr lang="en-GB" sz="2000" dirty="0" smtClean="0"/>
              <a:t>is measured as the average of imports and exports of goods and services as a ratio of GDP [(Exports + Imports)/2] /GDP). The data was sourced from the </a:t>
            </a:r>
            <a:r>
              <a:rPr lang="en-GB" sz="2000" dirty="0" err="1" smtClean="0"/>
              <a:t>UNCTAD</a:t>
            </a:r>
            <a:r>
              <a:rPr lang="en-GB" sz="2000" dirty="0" smtClean="0"/>
              <a:t> statistics. </a:t>
            </a:r>
            <a:endParaRPr lang="en-US" sz="2000" dirty="0" smtClean="0"/>
          </a:p>
          <a:p>
            <a:r>
              <a:rPr lang="en-GB" sz="2000" dirty="0" smtClean="0"/>
              <a:t> </a:t>
            </a:r>
            <a:endParaRPr lang="en-US" sz="2000" dirty="0" smtClean="0"/>
          </a:p>
          <a:p>
            <a:r>
              <a:rPr lang="en-GB" sz="2000" dirty="0" err="1" smtClean="0"/>
              <a:t>PGV</a:t>
            </a:r>
            <a:r>
              <a:rPr lang="en-GB" sz="2000" dirty="0" smtClean="0"/>
              <a:t> is measured by the Rule of Law indicator of the so-called Kaufman Index, which ranges between -2.5 and +2.5. Negative values are considered as bad political governance, with higher negative values representing higher levels of bad governance, while positive values are considered as indicators of good governance, with higher positive values representing high levels of good governance. Without good governance in place, it would be relatively easy for adverse shocks to result in economic and social chaos and unrest. Thus the term for the </a:t>
            </a:r>
            <a:r>
              <a:rPr lang="en-GB" sz="2000" dirty="0" err="1" smtClean="0"/>
              <a:t>PGV</a:t>
            </a:r>
            <a:r>
              <a:rPr lang="en-GB" sz="2000" dirty="0" smtClean="0"/>
              <a:t> will represent an intensification effect on volatility when it takes a negative value, and an attenuation effect on volatility when it takes a positive value, given that its estimated coefficient is negative.</a:t>
            </a:r>
            <a:endParaRPr lang="en-US" sz="2000" dirty="0" smtClean="0"/>
          </a:p>
          <a:p>
            <a:r>
              <a:rPr lang="en-GB" sz="2000" dirty="0" smtClean="0"/>
              <a:t> </a:t>
            </a:r>
            <a:endParaRPr lang="en-US" sz="2000" dirty="0" smtClean="0"/>
          </a:p>
        </p:txBody>
      </p:sp>
    </p:spTree>
    <p:extLst>
      <p:ext uri="{BB962C8B-B14F-4D97-AF65-F5344CB8AC3E}">
        <p14:creationId xmlns="" xmlns:p14="http://schemas.microsoft.com/office/powerpoint/2010/main" val="41237173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Diagram 13"/>
          <p:cNvGraphicFramePr/>
          <p:nvPr>
            <p:extLst>
              <p:ext uri="{D42A27DB-BD31-4B8C-83A1-F6EECF244321}">
                <p14:modId xmlns="" xmlns:p14="http://schemas.microsoft.com/office/powerpoint/2010/main" val="731970413"/>
              </p:ext>
            </p:extLst>
          </p:nvPr>
        </p:nvGraphicFramePr>
        <p:xfrm>
          <a:off x="576299" y="1775013"/>
          <a:ext cx="7874168" cy="45361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726141" y="403412"/>
            <a:ext cx="7355541" cy="584775"/>
          </a:xfrm>
          <a:prstGeom prst="rect">
            <a:avLst/>
          </a:prstGeom>
          <a:noFill/>
        </p:spPr>
        <p:txBody>
          <a:bodyPr wrap="square" rtlCol="0">
            <a:spAutoFit/>
          </a:bodyPr>
          <a:lstStyle/>
          <a:p>
            <a:r>
              <a:rPr lang="mt-MT" sz="3200" b="1" dirty="0" smtClean="0">
                <a:solidFill>
                  <a:srgbClr val="0070C0"/>
                </a:solidFill>
              </a:rPr>
              <a:t>Data Appendix ...2</a:t>
            </a:r>
            <a:endParaRPr lang="en-US" sz="3200" b="1" dirty="0">
              <a:solidFill>
                <a:srgbClr val="0070C0"/>
              </a:solidFill>
            </a:endParaRPr>
          </a:p>
        </p:txBody>
      </p:sp>
      <p:sp>
        <p:nvSpPr>
          <p:cNvPr id="6" name="TextBox 5"/>
          <p:cNvSpPr txBox="1"/>
          <p:nvPr/>
        </p:nvSpPr>
        <p:spPr>
          <a:xfrm>
            <a:off x="363070" y="1223682"/>
            <a:ext cx="8780929" cy="5478423"/>
          </a:xfrm>
          <a:prstGeom prst="rect">
            <a:avLst/>
          </a:prstGeom>
          <a:noFill/>
        </p:spPr>
        <p:txBody>
          <a:bodyPr wrap="square" rtlCol="0">
            <a:spAutoFit/>
          </a:bodyPr>
          <a:lstStyle/>
          <a:p>
            <a:r>
              <a:rPr lang="en-GB" sz="2000" dirty="0" smtClean="0"/>
              <a:t> </a:t>
            </a:r>
            <a:r>
              <a:rPr lang="en-GB" sz="2000" dirty="0" err="1" smtClean="0"/>
              <a:t>EGV</a:t>
            </a:r>
            <a:r>
              <a:rPr lang="en-GB" sz="2000" dirty="0" smtClean="0"/>
              <a:t> (economic governance) is measured in two alternative ways. First, this variable is measured solely by the debt as a ratio of GDP. Second, we consider the average of the following two indices, namely (</a:t>
            </a:r>
            <a:r>
              <a:rPr lang="en-GB" sz="2000" dirty="0" err="1" smtClean="0"/>
              <a:t>i</a:t>
            </a:r>
            <a:r>
              <a:rPr lang="en-GB" sz="2000" dirty="0" smtClean="0"/>
              <a:t>) debt as a ratio of GDP and (ii) current account imbalances as a ratio of GDP. Following </a:t>
            </a:r>
            <a:r>
              <a:rPr lang="en-GB" sz="2000" dirty="0" err="1" smtClean="0"/>
              <a:t>Briguglio</a:t>
            </a:r>
            <a:r>
              <a:rPr lang="en-GB" sz="2000" dirty="0" smtClean="0"/>
              <a:t> et al. (2009) and </a:t>
            </a:r>
            <a:r>
              <a:rPr lang="en-GB" sz="2000" dirty="0" err="1" smtClean="0"/>
              <a:t>Briguglio</a:t>
            </a:r>
            <a:r>
              <a:rPr lang="en-GB" sz="2000" dirty="0" smtClean="0"/>
              <a:t> (2016), these indicators were chosen because they were thought to be policy induced and are therefore closely related to economic governance. It should be noted here that economic governance is likely to be the result of many other factors for which data is sparse (such as the unemployment rate, particularly in the case of small states) or which are difficult to capture quantitatively.</a:t>
            </a:r>
            <a:endParaRPr lang="en-US" sz="2000" dirty="0" smtClean="0"/>
          </a:p>
          <a:p>
            <a:r>
              <a:rPr lang="en-GB" sz="2000" dirty="0" smtClean="0"/>
              <a:t> </a:t>
            </a:r>
            <a:endParaRPr lang="en-US" sz="2000" dirty="0" smtClean="0"/>
          </a:p>
          <a:p>
            <a:r>
              <a:rPr lang="en-GB" sz="2000" dirty="0" smtClean="0"/>
              <a:t>The debt/GDP ratio is thought to be related to economic governance, with high debt ratios indicating weak governance in this regard. Low debt ratios would allow room for manoeuvre in taxation and expenditure in the face of adverse shocks. (</a:t>
            </a:r>
            <a:r>
              <a:rPr lang="en-GB" sz="2000" dirty="0" err="1" smtClean="0"/>
              <a:t>Briguglio</a:t>
            </a:r>
            <a:r>
              <a:rPr lang="en-GB" sz="2000" dirty="0" smtClean="0"/>
              <a:t> et al., 2009). A country with a high current account deficits may find it more difficult to mobilize resources in order to offset the effects of economic shocks.</a:t>
            </a:r>
            <a:endParaRPr lang="en-US" sz="2000" dirty="0" smtClean="0"/>
          </a:p>
          <a:p>
            <a:r>
              <a:rPr lang="en-GB" sz="1000" dirty="0" smtClean="0"/>
              <a:t> </a:t>
            </a:r>
          </a:p>
          <a:p>
            <a:r>
              <a:rPr lang="en-GB" sz="2000" dirty="0" smtClean="0"/>
              <a:t> </a:t>
            </a:r>
            <a:endParaRPr lang="en-US" sz="2000" dirty="0" smtClean="0"/>
          </a:p>
        </p:txBody>
      </p:sp>
    </p:spTree>
    <p:extLst>
      <p:ext uri="{BB962C8B-B14F-4D97-AF65-F5344CB8AC3E}">
        <p14:creationId xmlns="" xmlns:p14="http://schemas.microsoft.com/office/powerpoint/2010/main" val="412371732"/>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Diagram 13"/>
          <p:cNvGraphicFramePr/>
          <p:nvPr>
            <p:extLst>
              <p:ext uri="{D42A27DB-BD31-4B8C-83A1-F6EECF244321}">
                <p14:modId xmlns="" xmlns:p14="http://schemas.microsoft.com/office/powerpoint/2010/main" val="731970413"/>
              </p:ext>
            </p:extLst>
          </p:nvPr>
        </p:nvGraphicFramePr>
        <p:xfrm>
          <a:off x="576299" y="1775013"/>
          <a:ext cx="7874168" cy="45361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726141" y="403412"/>
            <a:ext cx="7355541" cy="584775"/>
          </a:xfrm>
          <a:prstGeom prst="rect">
            <a:avLst/>
          </a:prstGeom>
          <a:noFill/>
        </p:spPr>
        <p:txBody>
          <a:bodyPr wrap="square" rtlCol="0">
            <a:spAutoFit/>
          </a:bodyPr>
          <a:lstStyle/>
          <a:p>
            <a:r>
              <a:rPr lang="mt-MT" sz="3200" b="1" dirty="0" smtClean="0">
                <a:solidFill>
                  <a:srgbClr val="0070C0"/>
                </a:solidFill>
              </a:rPr>
              <a:t>References</a:t>
            </a:r>
            <a:r>
              <a:rPr lang="en-US" sz="3200" b="1" dirty="0" smtClean="0">
                <a:solidFill>
                  <a:srgbClr val="0070C0"/>
                </a:solidFill>
              </a:rPr>
              <a:t>…3</a:t>
            </a:r>
            <a:endParaRPr lang="en-US" sz="3200" b="1" dirty="0">
              <a:solidFill>
                <a:srgbClr val="0070C0"/>
              </a:solidFill>
            </a:endParaRPr>
          </a:p>
        </p:txBody>
      </p:sp>
      <p:sp>
        <p:nvSpPr>
          <p:cNvPr id="6" name="TextBox 5"/>
          <p:cNvSpPr txBox="1"/>
          <p:nvPr/>
        </p:nvSpPr>
        <p:spPr>
          <a:xfrm>
            <a:off x="363070" y="1223682"/>
            <a:ext cx="8780929" cy="5355312"/>
          </a:xfrm>
          <a:prstGeom prst="rect">
            <a:avLst/>
          </a:prstGeom>
          <a:noFill/>
        </p:spPr>
        <p:txBody>
          <a:bodyPr wrap="square" rtlCol="0">
            <a:spAutoFit/>
          </a:bodyPr>
          <a:lstStyle/>
          <a:p>
            <a:r>
              <a:rPr lang="en-GB" dirty="0" smtClean="0"/>
              <a:t>The debt/GDP component was considered as representing good economic governance if its value is 60% or lower, with lower values being taken as representing improving economic governance. Conversely, ratios higher than 60% were considered as associated with bad economic governance, with higher ratios being associated with deteriorating economic governance. The debt/GDP ratio was rescaled so that 60% was set to equal zero, while values equal to or higher than 60% were rescaled to take values of between 0 and -0.5 and values equal to or lower than 60% were rescaled to take values of between 0 and 0.5. This procedure of assigning negative values for weak economic governance is helpful for drawing Figure 1, as will be explained in Section 4. </a:t>
            </a:r>
            <a:endParaRPr lang="en-US" dirty="0" smtClean="0"/>
          </a:p>
          <a:p>
            <a:r>
              <a:rPr lang="en-GB" dirty="0" smtClean="0"/>
              <a:t> </a:t>
            </a:r>
            <a:endParaRPr lang="en-US" dirty="0" smtClean="0"/>
          </a:p>
          <a:p>
            <a:r>
              <a:rPr lang="en-GB" dirty="0" smtClean="0"/>
              <a:t>The current account /GDP component was considered as being associated with good economic  governance if its value was 0 or higher, with higher values representing improving economic governance.  Conversely, negative values of the ratio were associated with bad economic governance with higher negative ratios being associated with worse economic governance. Positive and negative values of the ratio were rescaled to take a value of between +0.5 and -0.5. This rescaling procedure was useful in order to take an average of the debt ratio and the current account balance, since both were rescaled to take a value of between -0.5 and +0.5, with zero being the point of neutrality.</a:t>
            </a:r>
            <a:r>
              <a:rPr lang="en-GB" baseline="30000" dirty="0" smtClean="0"/>
              <a:t> </a:t>
            </a:r>
            <a:endParaRPr lang="en-US" dirty="0" smtClean="0"/>
          </a:p>
          <a:p>
            <a:r>
              <a:rPr lang="en-GB" dirty="0" smtClean="0"/>
              <a:t> </a:t>
            </a:r>
            <a:endParaRPr lang="en-US" dirty="0" smtClean="0"/>
          </a:p>
        </p:txBody>
      </p:sp>
    </p:spTree>
    <p:extLst>
      <p:ext uri="{BB962C8B-B14F-4D97-AF65-F5344CB8AC3E}">
        <p14:creationId xmlns="" xmlns:p14="http://schemas.microsoft.com/office/powerpoint/2010/main" val="412371732"/>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Diagram 13"/>
          <p:cNvGraphicFramePr/>
          <p:nvPr>
            <p:extLst>
              <p:ext uri="{D42A27DB-BD31-4B8C-83A1-F6EECF244321}">
                <p14:modId xmlns="" xmlns:p14="http://schemas.microsoft.com/office/powerpoint/2010/main" val="731970413"/>
              </p:ext>
            </p:extLst>
          </p:nvPr>
        </p:nvGraphicFramePr>
        <p:xfrm>
          <a:off x="576299" y="1775013"/>
          <a:ext cx="7874168" cy="45361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726141" y="403412"/>
            <a:ext cx="7355541" cy="584775"/>
          </a:xfrm>
          <a:prstGeom prst="rect">
            <a:avLst/>
          </a:prstGeom>
          <a:noFill/>
        </p:spPr>
        <p:txBody>
          <a:bodyPr wrap="square" rtlCol="0">
            <a:spAutoFit/>
          </a:bodyPr>
          <a:lstStyle/>
          <a:p>
            <a:r>
              <a:rPr lang="mt-MT" sz="3200" b="1" dirty="0" smtClean="0">
                <a:solidFill>
                  <a:srgbClr val="0070C0"/>
                </a:solidFill>
              </a:rPr>
              <a:t>Data Appendix ...3</a:t>
            </a:r>
            <a:endParaRPr lang="en-US" sz="3200" b="1" dirty="0">
              <a:solidFill>
                <a:srgbClr val="0070C0"/>
              </a:solidFill>
            </a:endParaRPr>
          </a:p>
        </p:txBody>
      </p:sp>
      <p:sp>
        <p:nvSpPr>
          <p:cNvPr id="6" name="TextBox 5"/>
          <p:cNvSpPr txBox="1"/>
          <p:nvPr/>
        </p:nvSpPr>
        <p:spPr>
          <a:xfrm>
            <a:off x="363070" y="1223682"/>
            <a:ext cx="8780929" cy="5596404"/>
          </a:xfrm>
          <a:prstGeom prst="rect">
            <a:avLst/>
          </a:prstGeom>
          <a:noFill/>
        </p:spPr>
        <p:txBody>
          <a:bodyPr wrap="square" rtlCol="0">
            <a:spAutoFit/>
          </a:bodyPr>
          <a:lstStyle/>
          <a:p>
            <a:r>
              <a:rPr lang="en-GB" dirty="0" smtClean="0"/>
              <a:t>To separate the effects of initial cyclical factors both the debt to GDP and current account imbalances ratio are measured with a 10-year backward moving average. The data was sourced from</a:t>
            </a:r>
            <a:r>
              <a:rPr lang="mt-MT" dirty="0" smtClean="0"/>
              <a:t>:</a:t>
            </a:r>
            <a:endParaRPr lang="en-US" dirty="0" smtClean="0"/>
          </a:p>
          <a:p>
            <a:r>
              <a:rPr lang="en-GB" dirty="0" smtClean="0"/>
              <a:t>Source: </a:t>
            </a:r>
            <a:r>
              <a:rPr lang="en-GB" u="sng" dirty="0" smtClean="0">
                <a:hlinkClick r:id="rId7"/>
              </a:rPr>
              <a:t>http://unctadstat.unctad.org/wds/ReportFolders/reportFolders.aspx</a:t>
            </a:r>
            <a:r>
              <a:rPr lang="en-GB" dirty="0" smtClean="0"/>
              <a:t> </a:t>
            </a:r>
            <a:endParaRPr lang="en-US" dirty="0" smtClean="0"/>
          </a:p>
          <a:p>
            <a:r>
              <a:rPr lang="en-GB" dirty="0" smtClean="0"/>
              <a:t>Sourced from: </a:t>
            </a:r>
            <a:r>
              <a:rPr lang="en-GB" u="sng" dirty="0" smtClean="0">
                <a:hlinkClick r:id="rId8"/>
              </a:rPr>
              <a:t>http://info.worldbank.org/governance/wgi/index.aspx#home</a:t>
            </a:r>
            <a:r>
              <a:rPr lang="en-GB" dirty="0" smtClean="0"/>
              <a:t> . </a:t>
            </a:r>
            <a:endParaRPr lang="en-US" dirty="0" smtClean="0"/>
          </a:p>
          <a:p>
            <a:endParaRPr lang="mt-MT" sz="1200" dirty="0" smtClean="0"/>
          </a:p>
          <a:p>
            <a:r>
              <a:rPr lang="mt-MT" sz="1200" b="1" dirty="0" smtClean="0"/>
              <a:t>Note about the debt ratio:</a:t>
            </a:r>
          </a:p>
          <a:p>
            <a:r>
              <a:rPr lang="en-GB" sz="1200" dirty="0" smtClean="0"/>
              <a:t>A debt-to-GDP ratio of 60% is considered as a prudential limit for the EU member states, and a higher ratio is considered be fiscally unsustainable. However there is considerable debate on this threshold value of the Debt/GDP ratio (see </a:t>
            </a:r>
            <a:r>
              <a:rPr lang="en-GB" sz="1200" dirty="0" err="1" smtClean="0"/>
              <a:t>Chowdhury</a:t>
            </a:r>
            <a:r>
              <a:rPr lang="en-GB" sz="1200" dirty="0" smtClean="0"/>
              <a:t> and Islam, 2014).</a:t>
            </a:r>
            <a:endParaRPr lang="en-US" sz="1200" dirty="0" smtClean="0"/>
          </a:p>
          <a:p>
            <a:endParaRPr lang="mt-MT" sz="1200" dirty="0" smtClean="0"/>
          </a:p>
          <a:p>
            <a:r>
              <a:rPr lang="mt-MT" sz="1200" b="1" dirty="0" smtClean="0"/>
              <a:t>Note about the current account ratio:</a:t>
            </a:r>
          </a:p>
          <a:p>
            <a:r>
              <a:rPr lang="en-GB" sz="1200" dirty="0" smtClean="0"/>
              <a:t>Although a current account surplus is generally considered to be a better situation than a current account deficit, one could question whether such a surplus is a sign of good economic governance, as such a situation may signify that a country could improve its standard of living, by, for example, stimulating demand and encouraging imports. In addition, a current account surplus may push up the exchange rate of a floating domestic currency. On the other hand, a current account deficit may be an indication that a country is living beyond its means, and therefore not sustainably – thus associating it with weak economic governance. In addition, a deficit reflects relatively lower national savings in relation to investment. On this issue see </a:t>
            </a:r>
            <a:r>
              <a:rPr lang="en-GB" sz="1200" dirty="0" err="1" smtClean="0"/>
              <a:t>Ghosh</a:t>
            </a:r>
            <a:r>
              <a:rPr lang="en-GB" sz="1200" dirty="0" smtClean="0"/>
              <a:t> and </a:t>
            </a:r>
            <a:r>
              <a:rPr lang="en-GB" sz="1200" dirty="0" err="1" smtClean="0"/>
              <a:t>Ramakrishnan</a:t>
            </a:r>
            <a:r>
              <a:rPr lang="en-GB" sz="1200" dirty="0" smtClean="0"/>
              <a:t> (2006).</a:t>
            </a:r>
            <a:endParaRPr lang="en-US" sz="1200" dirty="0" smtClean="0"/>
          </a:p>
          <a:p>
            <a:r>
              <a:rPr lang="en-GB" sz="1200" dirty="0" smtClean="0"/>
              <a:t>The cut of value of zero is somewhat arbitrary, but it will not affect the statistical significance</a:t>
            </a:r>
            <a:r>
              <a:rPr lang="en-US" sz="1200" dirty="0" smtClean="0"/>
              <a:t>e</a:t>
            </a:r>
            <a:r>
              <a:rPr lang="en-GB" sz="1200" dirty="0" smtClean="0"/>
              <a:t> of the estimated coefficients. It will however be of some importance when interpreting the results, given that a value of less than zero will be interpreted as an indicator of bad economic governance, with higher negative values suggesting a higher degree of bad governance</a:t>
            </a:r>
            <a:endParaRPr lang="en-US" sz="1200" dirty="0" smtClean="0"/>
          </a:p>
          <a:p>
            <a:r>
              <a:rPr lang="en-GB" sz="1200" dirty="0" smtClean="0"/>
              <a:t>Source: </a:t>
            </a:r>
            <a:r>
              <a:rPr lang="en-GB" sz="1200" u="sng" dirty="0" smtClean="0">
                <a:hlinkClick r:id="rId9"/>
              </a:rPr>
              <a:t>http://ww</a:t>
            </a:r>
            <a:r>
              <a:rPr lang="en-GB" u="sng" dirty="0" smtClean="0">
                <a:hlinkClick r:id="rId9"/>
              </a:rPr>
              <a:t>w.imf.org/external/pubs/ft/weo/2016/01/weodata/index.aspx</a:t>
            </a:r>
            <a:r>
              <a:rPr lang="en-GB" dirty="0" smtClean="0"/>
              <a:t> </a:t>
            </a:r>
            <a:endParaRPr lang="en-US" dirty="0" smtClean="0"/>
          </a:p>
          <a:p>
            <a:pPr marL="806450" indent="-806450">
              <a:lnSpc>
                <a:spcPts val="1300"/>
              </a:lnSpc>
            </a:pPr>
            <a:r>
              <a:rPr lang="en-GB" dirty="0" smtClean="0"/>
              <a:t> </a:t>
            </a:r>
          </a:p>
          <a:p>
            <a:pPr marL="806450" indent="-806450">
              <a:lnSpc>
                <a:spcPts val="1300"/>
              </a:lnSpc>
            </a:pPr>
            <a:endParaRPr lang="en-GB" dirty="0" smtClean="0"/>
          </a:p>
          <a:p>
            <a:endParaRPr lang="en-US" dirty="0" smtClean="0"/>
          </a:p>
          <a:p>
            <a:r>
              <a:rPr lang="en-GB" dirty="0" smtClean="0"/>
              <a:t> </a:t>
            </a:r>
            <a:endParaRPr lang="en-US" dirty="0" smtClean="0"/>
          </a:p>
        </p:txBody>
      </p:sp>
    </p:spTree>
    <p:extLst>
      <p:ext uri="{BB962C8B-B14F-4D97-AF65-F5344CB8AC3E}">
        <p14:creationId xmlns="" xmlns:p14="http://schemas.microsoft.com/office/powerpoint/2010/main" val="4123717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Diagram 13"/>
          <p:cNvGraphicFramePr/>
          <p:nvPr>
            <p:extLst>
              <p:ext uri="{D42A27DB-BD31-4B8C-83A1-F6EECF244321}">
                <p14:modId xmlns="" xmlns:p14="http://schemas.microsoft.com/office/powerpoint/2010/main" val="731970413"/>
              </p:ext>
            </p:extLst>
          </p:nvPr>
        </p:nvGraphicFramePr>
        <p:xfrm>
          <a:off x="576299" y="1775013"/>
          <a:ext cx="7874168" cy="45361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tle 3"/>
          <p:cNvSpPr>
            <a:spLocks noGrp="1"/>
          </p:cNvSpPr>
          <p:nvPr>
            <p:ph type="title"/>
          </p:nvPr>
        </p:nvSpPr>
        <p:spPr>
          <a:xfrm>
            <a:off x="628650" y="1357680"/>
            <a:ext cx="8515350" cy="5204483"/>
          </a:xfrm>
        </p:spPr>
        <p:txBody>
          <a:bodyPr/>
          <a:lstStyle/>
          <a:p>
            <a:pPr>
              <a:lnSpc>
                <a:spcPts val="2500"/>
              </a:lnSpc>
            </a:pPr>
            <a:r>
              <a:rPr lang="en-GB" sz="2400" dirty="0" smtClean="0">
                <a:solidFill>
                  <a:schemeClr val="tx1"/>
                </a:solidFill>
                <a:latin typeface="+mn-lt"/>
                <a:ea typeface="Tahoma" pitchFamily="34" charset="0"/>
                <a:cs typeface="Tahoma" pitchFamily="34" charset="0"/>
              </a:rPr>
              <a:t>The confirmation of the hypothesis of this </a:t>
            </a:r>
            <a:r>
              <a:rPr lang="mt-MT" sz="2400" dirty="0" smtClean="0">
                <a:solidFill>
                  <a:schemeClr val="tx1"/>
                </a:solidFill>
                <a:latin typeface="+mn-lt"/>
                <a:ea typeface="Tahoma" pitchFamily="34" charset="0"/>
                <a:cs typeface="Tahoma" pitchFamily="34" charset="0"/>
              </a:rPr>
              <a:t>study</a:t>
            </a:r>
            <a:r>
              <a:rPr lang="en-GB" sz="2400" dirty="0" smtClean="0">
                <a:solidFill>
                  <a:schemeClr val="tx1"/>
                </a:solidFill>
                <a:latin typeface="+mn-lt"/>
                <a:ea typeface="Tahoma" pitchFamily="34" charset="0"/>
                <a:cs typeface="Tahoma" pitchFamily="34" charset="0"/>
              </a:rPr>
              <a:t> may help to explain the so-called “Singapore paradox” referred to in </a:t>
            </a:r>
            <a:r>
              <a:rPr lang="en-GB" sz="2400" dirty="0" err="1" smtClean="0">
                <a:solidFill>
                  <a:schemeClr val="tx1"/>
                </a:solidFill>
                <a:latin typeface="+mn-lt"/>
                <a:ea typeface="Tahoma" pitchFamily="34" charset="0"/>
                <a:cs typeface="Tahoma" pitchFamily="34" charset="0"/>
              </a:rPr>
              <a:t>Briguglio</a:t>
            </a:r>
            <a:r>
              <a:rPr lang="en-GB" sz="2400" dirty="0" smtClean="0">
                <a:solidFill>
                  <a:schemeClr val="tx1"/>
                </a:solidFill>
                <a:latin typeface="+mn-lt"/>
                <a:ea typeface="Tahoma" pitchFamily="34" charset="0"/>
                <a:cs typeface="Tahoma" pitchFamily="34" charset="0"/>
              </a:rPr>
              <a:t> et al. (2009),  meaning that highly-open economies can and do generate high GDP per capita in spite of the fact that openness, by itself, tends to generate volatility</a:t>
            </a:r>
            <a:r>
              <a:rPr lang="mt-MT" sz="2400" dirty="0" smtClean="0">
                <a:solidFill>
                  <a:schemeClr val="tx1"/>
                </a:solidFill>
                <a:latin typeface="+mn-lt"/>
                <a:ea typeface="Tahoma" pitchFamily="34" charset="0"/>
                <a:cs typeface="Tahoma" pitchFamily="34" charset="0"/>
              </a:rPr>
              <a:t>, which is often considered to be harmful to growth</a:t>
            </a:r>
            <a:r>
              <a:rPr lang="en-GB" sz="2400" dirty="0" smtClean="0">
                <a:solidFill>
                  <a:schemeClr val="tx1"/>
                </a:solidFill>
                <a:latin typeface="+mn-lt"/>
                <a:ea typeface="Tahoma" pitchFamily="34" charset="0"/>
                <a:cs typeface="Tahoma" pitchFamily="34" charset="0"/>
              </a:rPr>
              <a:t>. </a:t>
            </a:r>
            <a:br>
              <a:rPr lang="en-GB" sz="2400" dirty="0" smtClean="0">
                <a:solidFill>
                  <a:schemeClr val="tx1"/>
                </a:solidFill>
                <a:latin typeface="+mn-lt"/>
                <a:ea typeface="Tahoma" pitchFamily="34" charset="0"/>
                <a:cs typeface="Tahoma" pitchFamily="34" charset="0"/>
              </a:rPr>
            </a:br>
            <a:r>
              <a:rPr lang="en-GB" sz="2400" dirty="0" smtClean="0">
                <a:solidFill>
                  <a:schemeClr val="tx1"/>
                </a:solidFill>
                <a:latin typeface="+mn-lt"/>
                <a:ea typeface="Tahoma" pitchFamily="34" charset="0"/>
                <a:cs typeface="Tahoma" pitchFamily="34" charset="0"/>
              </a:rPr>
              <a:t/>
            </a:r>
            <a:br>
              <a:rPr lang="en-GB" sz="2400" dirty="0" smtClean="0">
                <a:solidFill>
                  <a:schemeClr val="tx1"/>
                </a:solidFill>
                <a:latin typeface="+mn-lt"/>
                <a:ea typeface="Tahoma" pitchFamily="34" charset="0"/>
                <a:cs typeface="Tahoma" pitchFamily="34" charset="0"/>
              </a:rPr>
            </a:br>
            <a:r>
              <a:rPr lang="en-GB" sz="2400" dirty="0" smtClean="0">
                <a:solidFill>
                  <a:schemeClr val="tx1"/>
                </a:solidFill>
                <a:latin typeface="+mn-lt"/>
                <a:ea typeface="Tahoma" pitchFamily="34" charset="0"/>
                <a:cs typeface="Tahoma" pitchFamily="34" charset="0"/>
              </a:rPr>
              <a:t>The possibility that GDP growth volatility is influenced by economic, social and political governance, may also help to explain why some highly-open economies do not exhibit a high degree of GDP growth volatility, while economies which are not highly open to trade exhibit a high degree of volatility - the reason being that good economic, political and social governance may be conducive to the reduction of volatility.</a:t>
            </a: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endParaRPr lang="en-GB" sz="2400" noProof="0" dirty="0" smtClean="0">
              <a:solidFill>
                <a:schemeClr val="tx1"/>
              </a:solidFill>
              <a:latin typeface="+mn-lt"/>
              <a:ea typeface="Tahoma" pitchFamily="34" charset="0"/>
              <a:cs typeface="Tahoma" pitchFamily="34" charset="0"/>
            </a:endParaRPr>
          </a:p>
        </p:txBody>
      </p:sp>
      <p:sp>
        <p:nvSpPr>
          <p:cNvPr id="5" name="TextBox 4"/>
          <p:cNvSpPr txBox="1"/>
          <p:nvPr/>
        </p:nvSpPr>
        <p:spPr>
          <a:xfrm>
            <a:off x="726141" y="403412"/>
            <a:ext cx="7355541" cy="584775"/>
          </a:xfrm>
          <a:prstGeom prst="rect">
            <a:avLst/>
          </a:prstGeom>
          <a:noFill/>
        </p:spPr>
        <p:txBody>
          <a:bodyPr wrap="square" rtlCol="0">
            <a:spAutoFit/>
          </a:bodyPr>
          <a:lstStyle/>
          <a:p>
            <a:r>
              <a:rPr lang="en-US" sz="3200" b="1" dirty="0" smtClean="0">
                <a:solidFill>
                  <a:srgbClr val="0070C0"/>
                </a:solidFill>
              </a:rPr>
              <a:t>The Singapore paradox</a:t>
            </a:r>
            <a:endParaRPr lang="en-US" sz="3200" b="1" dirty="0">
              <a:solidFill>
                <a:srgbClr val="0070C0"/>
              </a:solidFill>
            </a:endParaRPr>
          </a:p>
        </p:txBody>
      </p:sp>
      <p:sp>
        <p:nvSpPr>
          <p:cNvPr id="6" name="TextBox 5"/>
          <p:cNvSpPr txBox="1"/>
          <p:nvPr/>
        </p:nvSpPr>
        <p:spPr>
          <a:xfrm>
            <a:off x="0" y="6589059"/>
            <a:ext cx="9144000" cy="313350"/>
          </a:xfrm>
          <a:prstGeom prst="rect">
            <a:avLst/>
          </a:prstGeom>
          <a:solidFill>
            <a:srgbClr val="3366FF"/>
          </a:solidFill>
        </p:spPr>
        <p:txBody>
          <a:bodyPr wrap="square" tIns="0" bIns="36000" rtlCol="0">
            <a:spAutoFit/>
          </a:bodyPr>
          <a:lstStyle/>
          <a:p>
            <a:pPr algn="ctr"/>
            <a:r>
              <a:rPr lang="en-US" b="1" dirty="0" smtClean="0">
                <a:solidFill>
                  <a:schemeClr val="bg1"/>
                </a:solidFill>
              </a:rPr>
              <a:t>1. Introduction</a:t>
            </a:r>
            <a:endParaRPr lang="en-US" b="1" dirty="0">
              <a:solidFill>
                <a:schemeClr val="bg1"/>
              </a:solidFill>
            </a:endParaRPr>
          </a:p>
        </p:txBody>
      </p:sp>
    </p:spTree>
    <p:extLst>
      <p:ext uri="{BB962C8B-B14F-4D97-AF65-F5344CB8AC3E}">
        <p14:creationId xmlns="" xmlns:p14="http://schemas.microsoft.com/office/powerpoint/2010/main" val="4123717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Diagram 13"/>
          <p:cNvGraphicFramePr/>
          <p:nvPr>
            <p:extLst>
              <p:ext uri="{D42A27DB-BD31-4B8C-83A1-F6EECF244321}">
                <p14:modId xmlns="" xmlns:p14="http://schemas.microsoft.com/office/powerpoint/2010/main" val="731970413"/>
              </p:ext>
            </p:extLst>
          </p:nvPr>
        </p:nvGraphicFramePr>
        <p:xfrm>
          <a:off x="576299" y="1775013"/>
          <a:ext cx="7874168" cy="45361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tle 3"/>
          <p:cNvSpPr>
            <a:spLocks noGrp="1"/>
          </p:cNvSpPr>
          <p:nvPr>
            <p:ph type="title"/>
          </p:nvPr>
        </p:nvSpPr>
        <p:spPr>
          <a:xfrm>
            <a:off x="628650" y="1357680"/>
            <a:ext cx="8286750" cy="5204483"/>
          </a:xfrm>
        </p:spPr>
        <p:txBody>
          <a:bodyPr/>
          <a:lstStyle/>
          <a:p>
            <a:pPr>
              <a:lnSpc>
                <a:spcPts val="2500"/>
              </a:lnSpc>
            </a:pPr>
            <a:r>
              <a:rPr lang="en-GB" sz="2400" noProof="0" dirty="0" smtClean="0">
                <a:solidFill>
                  <a:schemeClr val="tx1"/>
                </a:solidFill>
                <a:latin typeface="+mn-lt"/>
                <a:ea typeface="Tahoma" pitchFamily="34" charset="0"/>
                <a:cs typeface="Tahoma" pitchFamily="34" charset="0"/>
              </a:rPr>
              <a:t>The presentation is organised in five sections as follows.</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Section 2, which follows this introduction, will present a brief literature review on the relationship between trade openness and GDP growth volatility.</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Section 3 will explain the methodology utilised in this study to test the relationship between trade openness and GDP growth volatility, and will present the estimation results. The section will also report on some diagnostic tests relating to the validity of the results.</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Section 4 will conclude the study with a number of implications that are derived from the results presented in the previous section.</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endParaRPr lang="en-GB" sz="2400" noProof="0" dirty="0" smtClean="0">
              <a:solidFill>
                <a:schemeClr val="tx1"/>
              </a:solidFill>
              <a:latin typeface="+mn-lt"/>
              <a:ea typeface="Tahoma" pitchFamily="34" charset="0"/>
              <a:cs typeface="Tahoma" pitchFamily="34" charset="0"/>
            </a:endParaRPr>
          </a:p>
        </p:txBody>
      </p:sp>
      <p:sp>
        <p:nvSpPr>
          <p:cNvPr id="5" name="TextBox 4"/>
          <p:cNvSpPr txBox="1"/>
          <p:nvPr/>
        </p:nvSpPr>
        <p:spPr>
          <a:xfrm>
            <a:off x="726141" y="403412"/>
            <a:ext cx="7355541" cy="584775"/>
          </a:xfrm>
          <a:prstGeom prst="rect">
            <a:avLst/>
          </a:prstGeom>
          <a:noFill/>
        </p:spPr>
        <p:txBody>
          <a:bodyPr wrap="square" rtlCol="0">
            <a:spAutoFit/>
          </a:bodyPr>
          <a:lstStyle/>
          <a:p>
            <a:r>
              <a:rPr lang="en-US" sz="3200" b="1" dirty="0" smtClean="0">
                <a:solidFill>
                  <a:srgbClr val="0070C0"/>
                </a:solidFill>
              </a:rPr>
              <a:t>Layout</a:t>
            </a:r>
            <a:endParaRPr lang="en-US" sz="3200" b="1" dirty="0">
              <a:solidFill>
                <a:srgbClr val="0070C0"/>
              </a:solidFill>
            </a:endParaRPr>
          </a:p>
        </p:txBody>
      </p:sp>
      <p:sp>
        <p:nvSpPr>
          <p:cNvPr id="6" name="TextBox 5"/>
          <p:cNvSpPr txBox="1"/>
          <p:nvPr/>
        </p:nvSpPr>
        <p:spPr>
          <a:xfrm>
            <a:off x="0" y="6589059"/>
            <a:ext cx="9144000" cy="313350"/>
          </a:xfrm>
          <a:prstGeom prst="rect">
            <a:avLst/>
          </a:prstGeom>
          <a:solidFill>
            <a:srgbClr val="3366FF"/>
          </a:solidFill>
        </p:spPr>
        <p:txBody>
          <a:bodyPr wrap="square" tIns="0" bIns="36000" rtlCol="0">
            <a:spAutoFit/>
          </a:bodyPr>
          <a:lstStyle/>
          <a:p>
            <a:pPr algn="ctr"/>
            <a:r>
              <a:rPr lang="en-US" b="1" dirty="0" smtClean="0">
                <a:solidFill>
                  <a:schemeClr val="bg1"/>
                </a:solidFill>
              </a:rPr>
              <a:t>1. Introduction</a:t>
            </a:r>
            <a:endParaRPr lang="en-US" b="1" dirty="0">
              <a:solidFill>
                <a:schemeClr val="bg1"/>
              </a:solidFill>
            </a:endParaRPr>
          </a:p>
        </p:txBody>
      </p:sp>
    </p:spTree>
    <p:extLst>
      <p:ext uri="{BB962C8B-B14F-4D97-AF65-F5344CB8AC3E}">
        <p14:creationId xmlns="" xmlns:p14="http://schemas.microsoft.com/office/powerpoint/2010/main" val="4123717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226823"/>
            <a:ext cx="9143999" cy="792331"/>
          </a:xfrm>
        </p:spPr>
        <p:txBody>
          <a:bodyPr/>
          <a:lstStyle/>
          <a:p>
            <a:pPr algn="ctr"/>
            <a:r>
              <a:rPr lang="en-GB" sz="3200" b="1" noProof="0" dirty="0" smtClean="0">
                <a:solidFill>
                  <a:srgbClr val="0070C0"/>
                </a:solidFill>
                <a:latin typeface="+mn-lt"/>
              </a:rPr>
              <a:t>2. LITERATURE REVIEW </a:t>
            </a:r>
            <a:endParaRPr lang="en-GB" sz="3200" b="1" noProof="0" dirty="0">
              <a:solidFill>
                <a:srgbClr val="0070C0"/>
              </a:solidFill>
              <a:latin typeface="+mn-lt"/>
            </a:endParaRPr>
          </a:p>
        </p:txBody>
      </p:sp>
      <p:sp>
        <p:nvSpPr>
          <p:cNvPr id="3" name="Title 1"/>
          <p:cNvSpPr txBox="1">
            <a:spLocks/>
          </p:cNvSpPr>
          <p:nvPr/>
        </p:nvSpPr>
        <p:spPr>
          <a:xfrm>
            <a:off x="0" y="636023"/>
            <a:ext cx="9143999" cy="792331"/>
          </a:xfrm>
          <a:prstGeom prst="rect">
            <a:avLst/>
          </a:prstGeom>
          <a:solidFill>
            <a:schemeClr val="bg1"/>
          </a:solidFill>
        </p:spPr>
        <p:txBody>
          <a:bodyPr/>
          <a:lstStyle>
            <a:lvl1pPr algn="l" defTabSz="914400" rtl="0" eaLnBrk="1" latinLnBrk="0" hangingPunct="1">
              <a:lnSpc>
                <a:spcPct val="90000"/>
              </a:lnSpc>
              <a:spcBef>
                <a:spcPct val="0"/>
              </a:spcBef>
              <a:buNone/>
              <a:defRPr sz="2800" kern="1200">
                <a:solidFill>
                  <a:srgbClr val="37377D"/>
                </a:solidFill>
                <a:latin typeface="Trebuchet MS" panose="020B0603020202020204" pitchFamily="34" charset="0"/>
                <a:ea typeface="+mj-ea"/>
                <a:cs typeface="Arial" panose="020B0604020202020204" pitchFamily="34" charset="0"/>
              </a:defRPr>
            </a:lvl1pPr>
          </a:lstStyle>
          <a:p>
            <a:pPr algn="ctr"/>
            <a:endParaRPr lang="en-US" sz="3200" b="1">
              <a:solidFill>
                <a:srgbClr val="0070C0"/>
              </a:solidFill>
            </a:endParaRPr>
          </a:p>
        </p:txBody>
      </p:sp>
    </p:spTree>
    <p:extLst>
      <p:ext uri="{BB962C8B-B14F-4D97-AF65-F5344CB8AC3E}">
        <p14:creationId xmlns="" xmlns:p14="http://schemas.microsoft.com/office/powerpoint/2010/main" val="39917538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Diagram 13"/>
          <p:cNvGraphicFramePr/>
          <p:nvPr>
            <p:extLst>
              <p:ext uri="{D42A27DB-BD31-4B8C-83A1-F6EECF244321}">
                <p14:modId xmlns="" xmlns:p14="http://schemas.microsoft.com/office/powerpoint/2010/main" val="731970413"/>
              </p:ext>
            </p:extLst>
          </p:nvPr>
        </p:nvGraphicFramePr>
        <p:xfrm>
          <a:off x="576299" y="1775013"/>
          <a:ext cx="7874168" cy="45361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tle 3"/>
          <p:cNvSpPr>
            <a:spLocks noGrp="1"/>
          </p:cNvSpPr>
          <p:nvPr>
            <p:ph type="title"/>
          </p:nvPr>
        </p:nvSpPr>
        <p:spPr>
          <a:xfrm>
            <a:off x="628650" y="1357680"/>
            <a:ext cx="8515350" cy="5204483"/>
          </a:xfrm>
        </p:spPr>
        <p:txBody>
          <a:bodyPr/>
          <a:lstStyle/>
          <a:p>
            <a:pPr marL="12700" indent="-12700">
              <a:lnSpc>
                <a:spcPct val="100000"/>
              </a:lnSpc>
            </a:pPr>
            <a:r>
              <a:rPr lang="en-GB" sz="2400" dirty="0" smtClean="0">
                <a:solidFill>
                  <a:schemeClr val="tx1"/>
                </a:solidFill>
                <a:latin typeface="+mn-lt"/>
              </a:rPr>
              <a:t>This literature review is organised in four main sections as follows:</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1. The opposing effects of trade openness </a:t>
            </a:r>
            <a:br>
              <a:rPr lang="en-GB" sz="2400" dirty="0" smtClean="0">
                <a:solidFill>
                  <a:schemeClr val="tx1"/>
                </a:solidFill>
                <a:latin typeface="+mn-lt"/>
              </a:rPr>
            </a:br>
            <a:r>
              <a:rPr lang="en-GB" sz="2400" dirty="0" smtClean="0">
                <a:solidFill>
                  <a:schemeClr val="tx1"/>
                </a:solidFill>
                <a:latin typeface="+mn-lt"/>
              </a:rPr>
              <a:t>2. Openness and economic volatility </a:t>
            </a:r>
            <a:br>
              <a:rPr lang="en-GB" sz="2400" dirty="0" smtClean="0">
                <a:solidFill>
                  <a:schemeClr val="tx1"/>
                </a:solidFill>
                <a:latin typeface="+mn-lt"/>
              </a:rPr>
            </a:br>
            <a:r>
              <a:rPr lang="en-GB" sz="2400" dirty="0" smtClean="0">
                <a:solidFill>
                  <a:schemeClr val="tx1"/>
                </a:solidFill>
                <a:latin typeface="+mn-lt"/>
              </a:rPr>
              <a:t>3. Openness and economic growth</a:t>
            </a:r>
            <a:br>
              <a:rPr lang="en-GB" sz="2400" dirty="0" smtClean="0">
                <a:solidFill>
                  <a:schemeClr val="tx1"/>
                </a:solidFill>
                <a:latin typeface="+mn-lt"/>
              </a:rPr>
            </a:br>
            <a:r>
              <a:rPr lang="en-GB" sz="2400" dirty="0" smtClean="0">
                <a:solidFill>
                  <a:schemeClr val="tx1"/>
                </a:solidFill>
                <a:latin typeface="+mn-lt"/>
              </a:rPr>
              <a:t>4. The downsides of volatility </a:t>
            </a:r>
            <a:br>
              <a:rPr lang="en-GB" sz="2400" dirty="0" smtClean="0">
                <a:solidFill>
                  <a:schemeClr val="tx1"/>
                </a:solidFill>
                <a:latin typeface="+mn-lt"/>
              </a:rPr>
            </a:br>
            <a:r>
              <a:rPr lang="en-GB" sz="2400" dirty="0" smtClean="0">
                <a:solidFill>
                  <a:schemeClr val="tx1"/>
                </a:solidFill>
                <a:latin typeface="+mn-lt"/>
              </a:rPr>
              <a:t>5. Equations to estimate the relationship</a:t>
            </a:r>
            <a:r>
              <a:rPr lang="en-GB" sz="2400" dirty="0" smtClean="0">
                <a:latin typeface="+mn-lt"/>
              </a:rPr>
              <a:t/>
            </a:r>
            <a:br>
              <a:rPr lang="en-GB" sz="2400" dirty="0" smtClean="0">
                <a:latin typeface="+mn-lt"/>
              </a:rPr>
            </a:br>
            <a:r>
              <a:rPr lang="en-GB" sz="2400" dirty="0" smtClean="0">
                <a:latin typeface="+mn-lt"/>
              </a:rPr>
              <a:t/>
            </a:r>
            <a:br>
              <a:rPr lang="en-GB" sz="2400" dirty="0" smtClean="0">
                <a:latin typeface="+mn-lt"/>
              </a:rPr>
            </a:br>
            <a:r>
              <a:rPr lang="en-GB" sz="2400" dirty="0" smtClean="0">
                <a:latin typeface="+mn-lt"/>
              </a:rPr>
              <a:t/>
            </a:r>
            <a:br>
              <a:rPr lang="en-GB" sz="2400" dirty="0" smtClean="0">
                <a:latin typeface="+mn-lt"/>
              </a:rPr>
            </a:br>
            <a:r>
              <a:rPr lang="en-GB" sz="2400" dirty="0" smtClean="0">
                <a:latin typeface="+mn-lt"/>
              </a:rPr>
              <a:t/>
            </a:r>
            <a:br>
              <a:rPr lang="en-GB" sz="2400" dirty="0" smtClean="0">
                <a:latin typeface="+mn-lt"/>
              </a:rPr>
            </a:br>
            <a:r>
              <a:rPr lang="en-GB" sz="2400" dirty="0" smtClean="0">
                <a:latin typeface="+mn-lt"/>
              </a:rPr>
              <a:t/>
            </a:r>
            <a:br>
              <a:rPr lang="en-GB" sz="2400" dirty="0" smtClean="0">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noProof="0" dirty="0" smtClean="0">
                <a:solidFill>
                  <a:schemeClr val="tx1"/>
                </a:solidFill>
                <a:latin typeface="+mn-lt"/>
              </a:rPr>
              <a:t/>
            </a:r>
            <a:br>
              <a:rPr lang="en-GB" sz="2400" noProof="0" dirty="0" smtClean="0">
                <a:solidFill>
                  <a:schemeClr val="tx1"/>
                </a:solidFill>
                <a:latin typeface="+mn-lt"/>
              </a:rPr>
            </a:br>
            <a:r>
              <a:rPr lang="en-GB" sz="2400" noProof="0" dirty="0" smtClean="0">
                <a:solidFill>
                  <a:schemeClr val="tx1"/>
                </a:solidFill>
                <a:latin typeface="+mn-lt"/>
              </a:rPr>
              <a:t/>
            </a:r>
            <a:br>
              <a:rPr lang="en-GB" sz="2400" noProof="0" dirty="0" smtClean="0">
                <a:solidFill>
                  <a:schemeClr val="tx1"/>
                </a:solidFill>
                <a:latin typeface="+mn-lt"/>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endParaRPr lang="en-GB" sz="2400" noProof="0" dirty="0" smtClean="0">
              <a:solidFill>
                <a:schemeClr val="tx1"/>
              </a:solidFill>
              <a:latin typeface="+mn-lt"/>
              <a:ea typeface="Tahoma" pitchFamily="34" charset="0"/>
              <a:cs typeface="Tahoma" pitchFamily="34" charset="0"/>
            </a:endParaRPr>
          </a:p>
        </p:txBody>
      </p:sp>
      <p:sp>
        <p:nvSpPr>
          <p:cNvPr id="5" name="TextBox 4"/>
          <p:cNvSpPr txBox="1"/>
          <p:nvPr/>
        </p:nvSpPr>
        <p:spPr>
          <a:xfrm>
            <a:off x="726141" y="403412"/>
            <a:ext cx="8108577" cy="584775"/>
          </a:xfrm>
          <a:prstGeom prst="rect">
            <a:avLst/>
          </a:prstGeom>
          <a:noFill/>
        </p:spPr>
        <p:txBody>
          <a:bodyPr wrap="square" rtlCol="0">
            <a:spAutoFit/>
          </a:bodyPr>
          <a:lstStyle/>
          <a:p>
            <a:r>
              <a:rPr lang="mt-MT" sz="3200" b="1" dirty="0" smtClean="0">
                <a:solidFill>
                  <a:srgbClr val="0070C0"/>
                </a:solidFill>
              </a:rPr>
              <a:t>The themes covered in th</a:t>
            </a:r>
            <a:r>
              <a:rPr lang="en-US" sz="3200" b="1" dirty="0" smtClean="0">
                <a:solidFill>
                  <a:srgbClr val="0070C0"/>
                </a:solidFill>
              </a:rPr>
              <a:t>e</a:t>
            </a:r>
            <a:r>
              <a:rPr lang="mt-MT" sz="3200" b="1" dirty="0" smtClean="0">
                <a:solidFill>
                  <a:srgbClr val="0070C0"/>
                </a:solidFill>
              </a:rPr>
              <a:t> </a:t>
            </a:r>
            <a:r>
              <a:rPr lang="en-US" sz="3200" b="1" dirty="0" smtClean="0">
                <a:solidFill>
                  <a:srgbClr val="0070C0"/>
                </a:solidFill>
              </a:rPr>
              <a:t>literature </a:t>
            </a:r>
            <a:r>
              <a:rPr lang="mt-MT" sz="3200" b="1" dirty="0" smtClean="0">
                <a:solidFill>
                  <a:srgbClr val="0070C0"/>
                </a:solidFill>
              </a:rPr>
              <a:t>review</a:t>
            </a:r>
            <a:endParaRPr lang="en-US" sz="3200" b="1" dirty="0">
              <a:solidFill>
                <a:srgbClr val="0070C0"/>
              </a:solidFill>
            </a:endParaRPr>
          </a:p>
        </p:txBody>
      </p:sp>
      <p:sp>
        <p:nvSpPr>
          <p:cNvPr id="6" name="TextBox 5"/>
          <p:cNvSpPr txBox="1"/>
          <p:nvPr/>
        </p:nvSpPr>
        <p:spPr>
          <a:xfrm>
            <a:off x="0" y="6589059"/>
            <a:ext cx="9144000" cy="313350"/>
          </a:xfrm>
          <a:prstGeom prst="rect">
            <a:avLst/>
          </a:prstGeom>
          <a:solidFill>
            <a:srgbClr val="3366FF"/>
          </a:solidFill>
        </p:spPr>
        <p:txBody>
          <a:bodyPr wrap="square" tIns="0" bIns="36000" rtlCol="0">
            <a:spAutoFit/>
          </a:bodyPr>
          <a:lstStyle/>
          <a:p>
            <a:pPr algn="ctr"/>
            <a:r>
              <a:rPr lang="en-US" b="1" dirty="0" smtClean="0">
                <a:solidFill>
                  <a:schemeClr val="bg1"/>
                </a:solidFill>
              </a:rPr>
              <a:t>2. Literature review</a:t>
            </a:r>
            <a:endParaRPr lang="en-US" b="1" dirty="0">
              <a:solidFill>
                <a:schemeClr val="bg1"/>
              </a:solidFill>
            </a:endParaRPr>
          </a:p>
        </p:txBody>
      </p:sp>
    </p:spTree>
    <p:extLst>
      <p:ext uri="{BB962C8B-B14F-4D97-AF65-F5344CB8AC3E}">
        <p14:creationId xmlns="" xmlns:p14="http://schemas.microsoft.com/office/powerpoint/2010/main" val="4123717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Diagram 13"/>
          <p:cNvGraphicFramePr/>
          <p:nvPr>
            <p:extLst>
              <p:ext uri="{D42A27DB-BD31-4B8C-83A1-F6EECF244321}">
                <p14:modId xmlns="" xmlns:p14="http://schemas.microsoft.com/office/powerpoint/2010/main" val="731970413"/>
              </p:ext>
            </p:extLst>
          </p:nvPr>
        </p:nvGraphicFramePr>
        <p:xfrm>
          <a:off x="576299" y="1775013"/>
          <a:ext cx="7874168" cy="45361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tle 3"/>
          <p:cNvSpPr>
            <a:spLocks noGrp="1"/>
          </p:cNvSpPr>
          <p:nvPr>
            <p:ph type="title"/>
          </p:nvPr>
        </p:nvSpPr>
        <p:spPr>
          <a:xfrm>
            <a:off x="628650" y="1357680"/>
            <a:ext cx="8515350" cy="5204483"/>
          </a:xfrm>
        </p:spPr>
        <p:txBody>
          <a:bodyPr/>
          <a:lstStyle/>
          <a:p>
            <a:pPr>
              <a:lnSpc>
                <a:spcPts val="2400"/>
              </a:lnSpc>
            </a:pPr>
            <a:r>
              <a:rPr lang="en-GB" sz="2400" dirty="0" smtClean="0">
                <a:solidFill>
                  <a:schemeClr val="tx1"/>
                </a:solidFill>
                <a:latin typeface="+mn-lt"/>
              </a:rPr>
              <a:t>Trade openness if often though to bring real benefits, including improved productivity and enhanced  variety of goods at lower cost to consumers . In addition, producers would be able to sell on world markets, thus earning more than if the same products were sold only on the domestic market (Jensen, 2004).  In this sense, it may be argued that trade openness is conducive to economic growth, ceteris paribus. </a:t>
            </a:r>
            <a:br>
              <a:rPr lang="en-GB" sz="2400" dirty="0" smtClean="0">
                <a:solidFill>
                  <a:schemeClr val="tx1"/>
                </a:solidFill>
                <a:latin typeface="+mn-lt"/>
              </a:rPr>
            </a:br>
            <a:r>
              <a:rPr lang="en-GB" sz="2400" dirty="0" smtClean="0">
                <a:solidFill>
                  <a:schemeClr val="tx1"/>
                </a:solidFill>
                <a:latin typeface="+mn-lt"/>
              </a:rPr>
              <a:t/>
            </a:r>
            <a:br>
              <a:rPr lang="en-GB" sz="2400" dirty="0" smtClean="0">
                <a:solidFill>
                  <a:schemeClr val="tx1"/>
                </a:solidFill>
                <a:latin typeface="+mn-lt"/>
              </a:rPr>
            </a:br>
            <a:r>
              <a:rPr lang="en-GB" sz="2400" dirty="0" smtClean="0">
                <a:solidFill>
                  <a:schemeClr val="tx1"/>
                </a:solidFill>
                <a:latin typeface="+mn-lt"/>
              </a:rPr>
              <a:t>However, trade openness is also thought to usher in GDP growth volatility, which is considered to be a downside. Di Giovanni &amp; </a:t>
            </a:r>
            <a:r>
              <a:rPr lang="en-GB" sz="2400" dirty="0" err="1" smtClean="0">
                <a:solidFill>
                  <a:schemeClr val="tx1"/>
                </a:solidFill>
                <a:latin typeface="+mn-lt"/>
              </a:rPr>
              <a:t>Levchenko</a:t>
            </a:r>
            <a:r>
              <a:rPr lang="en-GB" sz="2400" dirty="0" smtClean="0">
                <a:solidFill>
                  <a:schemeClr val="tx1"/>
                </a:solidFill>
                <a:latin typeface="+mn-lt"/>
              </a:rPr>
              <a:t> (2009), when investigating the channels through which trade openness affects volatility, distinguished between different economic sectors, and argued that trade openness is likely to lead countries to increase the degree of specialization, implying a higher risk due to having too many eggs in one basket. </a:t>
            </a:r>
            <a:r>
              <a:rPr lang="en-GB" sz="2400" dirty="0" smtClean="0">
                <a:latin typeface="+mn-lt"/>
              </a:rPr>
              <a:t/>
            </a:r>
            <a:br>
              <a:rPr lang="en-GB" sz="2400" dirty="0" smtClean="0">
                <a:latin typeface="+mn-lt"/>
              </a:rPr>
            </a:br>
            <a:r>
              <a:rPr lang="en-GB" sz="2400" dirty="0" smtClean="0">
                <a:latin typeface="+mn-lt"/>
              </a:rPr>
              <a:t/>
            </a:r>
            <a:br>
              <a:rPr lang="en-GB" sz="2400" dirty="0" smtClean="0">
                <a:latin typeface="+mn-lt"/>
              </a:rPr>
            </a:br>
            <a:r>
              <a:rPr lang="en-GB" sz="2400" dirty="0" smtClean="0">
                <a:solidFill>
                  <a:schemeClr val="tx1"/>
                </a:solidFill>
                <a:latin typeface="+mn-lt"/>
              </a:rPr>
              <a:t/>
            </a:r>
            <a:br>
              <a:rPr lang="en-GB" sz="2400" dirty="0" smtClean="0">
                <a:solidFill>
                  <a:schemeClr val="tx1"/>
                </a:solidFill>
                <a:latin typeface="+mn-lt"/>
              </a:rPr>
            </a:br>
            <a:r>
              <a:rPr lang="en-GB" sz="2400" noProof="0" dirty="0" smtClean="0">
                <a:solidFill>
                  <a:srgbClr val="FF0000"/>
                </a:solidFill>
                <a:latin typeface="+mn-lt"/>
              </a:rPr>
              <a:t/>
            </a:r>
            <a:br>
              <a:rPr lang="en-GB" sz="2400" noProof="0" dirty="0" smtClean="0">
                <a:solidFill>
                  <a:srgbClr val="FF0000"/>
                </a:solidFill>
                <a:latin typeface="+mn-lt"/>
              </a:rPr>
            </a:br>
            <a:r>
              <a:rPr lang="en-GB" sz="2400" noProof="0" dirty="0" smtClean="0">
                <a:solidFill>
                  <a:srgbClr val="FF0000"/>
                </a:solidFill>
                <a:latin typeface="+mn-lt"/>
              </a:rPr>
              <a:t/>
            </a:r>
            <a:br>
              <a:rPr lang="en-GB" sz="2400" noProof="0" dirty="0" smtClean="0">
                <a:solidFill>
                  <a:srgbClr val="FF0000"/>
                </a:solidFill>
                <a:latin typeface="+mn-lt"/>
              </a:rPr>
            </a:br>
            <a:r>
              <a:rPr lang="en-GB" sz="2400" noProof="0" dirty="0" smtClean="0">
                <a:latin typeface="+mn-lt"/>
              </a:rPr>
              <a:t/>
            </a:r>
            <a:br>
              <a:rPr lang="en-GB" sz="2400" noProof="0" dirty="0" smtClean="0">
                <a:latin typeface="+mn-lt"/>
              </a:rPr>
            </a:br>
            <a:r>
              <a:rPr lang="en-GB" sz="2400" noProof="0" dirty="0" smtClean="0">
                <a:solidFill>
                  <a:srgbClr val="FF0000"/>
                </a:solidFill>
                <a:latin typeface="+mn-lt"/>
              </a:rPr>
              <a:t> </a:t>
            </a:r>
            <a:r>
              <a:rPr lang="en-GB" sz="2400" noProof="0" dirty="0" smtClean="0">
                <a:solidFill>
                  <a:schemeClr val="tx1"/>
                </a:solidFill>
                <a:latin typeface="+mn-lt"/>
              </a:rPr>
              <a:t/>
            </a:r>
            <a:br>
              <a:rPr lang="en-GB" sz="2400" noProof="0" dirty="0" smtClean="0">
                <a:solidFill>
                  <a:schemeClr val="tx1"/>
                </a:solidFill>
                <a:latin typeface="+mn-lt"/>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r>
              <a:rPr lang="en-GB" sz="2400" noProof="0" dirty="0" smtClean="0">
                <a:solidFill>
                  <a:schemeClr val="tx1"/>
                </a:solidFill>
                <a:latin typeface="+mn-lt"/>
                <a:ea typeface="Tahoma" pitchFamily="34" charset="0"/>
                <a:cs typeface="Tahoma" pitchFamily="34" charset="0"/>
              </a:rPr>
              <a:t/>
            </a:r>
            <a:br>
              <a:rPr lang="en-GB" sz="2400" noProof="0" dirty="0" smtClean="0">
                <a:solidFill>
                  <a:schemeClr val="tx1"/>
                </a:solidFill>
                <a:latin typeface="+mn-lt"/>
                <a:ea typeface="Tahoma" pitchFamily="34" charset="0"/>
                <a:cs typeface="Tahoma" pitchFamily="34" charset="0"/>
              </a:rPr>
            </a:br>
            <a:endParaRPr lang="en-GB" sz="2400" noProof="0" dirty="0" smtClean="0">
              <a:solidFill>
                <a:schemeClr val="tx1"/>
              </a:solidFill>
              <a:latin typeface="+mn-lt"/>
              <a:ea typeface="Tahoma" pitchFamily="34" charset="0"/>
              <a:cs typeface="Tahoma" pitchFamily="34" charset="0"/>
            </a:endParaRPr>
          </a:p>
        </p:txBody>
      </p:sp>
      <p:sp>
        <p:nvSpPr>
          <p:cNvPr id="5" name="TextBox 4"/>
          <p:cNvSpPr txBox="1"/>
          <p:nvPr/>
        </p:nvSpPr>
        <p:spPr>
          <a:xfrm>
            <a:off x="726141" y="403412"/>
            <a:ext cx="7355541" cy="584775"/>
          </a:xfrm>
          <a:prstGeom prst="rect">
            <a:avLst/>
          </a:prstGeom>
          <a:noFill/>
        </p:spPr>
        <p:txBody>
          <a:bodyPr wrap="square" rtlCol="0">
            <a:spAutoFit/>
          </a:bodyPr>
          <a:lstStyle/>
          <a:p>
            <a:r>
              <a:rPr lang="mt-MT" sz="3200" b="1" dirty="0" smtClean="0">
                <a:solidFill>
                  <a:srgbClr val="0070C0"/>
                </a:solidFill>
              </a:rPr>
              <a:t>Two opposing effects...1</a:t>
            </a:r>
            <a:endParaRPr lang="en-US" sz="3200" b="1" dirty="0">
              <a:solidFill>
                <a:srgbClr val="0070C0"/>
              </a:solidFill>
            </a:endParaRPr>
          </a:p>
        </p:txBody>
      </p:sp>
      <p:sp>
        <p:nvSpPr>
          <p:cNvPr id="7" name="TextBox 6"/>
          <p:cNvSpPr txBox="1"/>
          <p:nvPr/>
        </p:nvSpPr>
        <p:spPr>
          <a:xfrm>
            <a:off x="0" y="6589059"/>
            <a:ext cx="9144000" cy="313350"/>
          </a:xfrm>
          <a:prstGeom prst="rect">
            <a:avLst/>
          </a:prstGeom>
          <a:solidFill>
            <a:srgbClr val="3366FF"/>
          </a:solidFill>
        </p:spPr>
        <p:txBody>
          <a:bodyPr wrap="square" tIns="0" bIns="36000" rtlCol="0">
            <a:spAutoFit/>
          </a:bodyPr>
          <a:lstStyle/>
          <a:p>
            <a:pPr algn="ctr"/>
            <a:r>
              <a:rPr lang="en-US" b="1" dirty="0" smtClean="0">
                <a:solidFill>
                  <a:schemeClr val="bg1"/>
                </a:solidFill>
              </a:rPr>
              <a:t>2. Literature review</a:t>
            </a:r>
            <a:endParaRPr lang="en-US" b="1" dirty="0">
              <a:solidFill>
                <a:schemeClr val="bg1"/>
              </a:solidFill>
            </a:endParaRPr>
          </a:p>
        </p:txBody>
      </p:sp>
    </p:spTree>
    <p:extLst>
      <p:ext uri="{BB962C8B-B14F-4D97-AF65-F5344CB8AC3E}">
        <p14:creationId xmlns="" xmlns:p14="http://schemas.microsoft.com/office/powerpoint/2010/main" val="41237173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AD4CC7B00CB16E4CBF1E0C4C6D856DDE" ma:contentTypeVersion="0" ma:contentTypeDescription="Create a new document." ma:contentTypeScope="" ma:versionID="e4d7822d0ee8546135895d328304671c">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C5194E8D-F404-482A-B1AA-B18B640C9F6E}">
  <ds:schemaRefs>
    <ds:schemaRef ds:uri="http://schemas.microsoft.com/sharepoint/v3/contenttype/forms"/>
  </ds:schemaRefs>
</ds:datastoreItem>
</file>

<file path=customXml/itemProps2.xml><?xml version="1.0" encoding="utf-8"?>
<ds:datastoreItem xmlns:ds="http://schemas.openxmlformats.org/officeDocument/2006/customXml" ds:itemID="{2575C62D-9CC6-4DAC-9B67-8A50AB1ABA15}">
  <ds:schemaRefs>
    <ds:schemaRef ds:uri="http://purl.org/dc/elements/1.1/"/>
    <ds:schemaRef ds:uri="http://schemas.microsoft.com/office/2006/metadata/properties"/>
    <ds:schemaRef ds:uri="http://purl.org/dc/terms/"/>
    <ds:schemaRef ds:uri="http://schemas.microsoft.com/office/2006/documentManagement/types"/>
    <ds:schemaRef ds:uri="http://www.w3.org/XML/1998/namespace"/>
    <ds:schemaRef ds:uri="http://schemas.openxmlformats.org/package/2006/metadata/core-properties"/>
    <ds:schemaRef ds:uri="http://purl.org/dc/dcmitype/"/>
  </ds:schemaRefs>
</ds:datastoreItem>
</file>

<file path=customXml/itemProps3.xml><?xml version="1.0" encoding="utf-8"?>
<ds:datastoreItem xmlns:ds="http://schemas.openxmlformats.org/officeDocument/2006/customXml" ds:itemID="{6330E16D-18BD-401F-BBAF-05D4EAE82DF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
  <TotalTime>9181</TotalTime>
  <Words>4222</Words>
  <Application>Microsoft Office PowerPoint</Application>
  <PresentationFormat>On-screen Show (4:3)</PresentationFormat>
  <Paragraphs>257</Paragraphs>
  <Slides>48</Slides>
  <Notes>41</Notes>
  <HiddenSlides>0</HiddenSlides>
  <MMClips>0</MMClips>
  <ScaleCrop>false</ScaleCrop>
  <HeadingPairs>
    <vt:vector size="4" baseType="variant">
      <vt:variant>
        <vt:lpstr>Theme</vt:lpstr>
      </vt:variant>
      <vt:variant>
        <vt:i4>1</vt:i4>
      </vt:variant>
      <vt:variant>
        <vt:lpstr>Slide Titles</vt:lpstr>
      </vt:variant>
      <vt:variant>
        <vt:i4>48</vt:i4>
      </vt:variant>
    </vt:vector>
  </HeadingPairs>
  <TitlesOfParts>
    <vt:vector size="49" baseType="lpstr">
      <vt:lpstr>Office Theme</vt:lpstr>
      <vt:lpstr>Slide 1</vt:lpstr>
      <vt:lpstr>1. INTRODUCTION </vt:lpstr>
      <vt:lpstr>The objective of this presentation is to test whether trade openness leads to economic volatility, keeping other relevant things constant.  This theme has been investigated in various studies, as we shall show in the literature review. However this particular study place the analysis within the vulnerability/ resilience framework, proposed by Briguglio et al. (2009).  One would expect that if a country depends highly on economic conditions in other countries, its economic situation will also be highly exposed to external shocks, possibly leading to GDP growth volatility in the country in question. Likewise, a high dependence on imports is likely to lead to a high degree of exposure to economic conditions in the rest of the world. There are other reasons why trade openness leads to GDP growth volatility - these will be discussed in the section on the literature.        </vt:lpstr>
      <vt:lpstr>The hypothesis to be tested in this paper is that GDP growth volatility depends on trade openness, on economic governance and on the stage of development of a given economy, the latter variable possibly proxying social and political governance in the country concerned.  The approach to be used to test this relationship is the regression method, using panel data.  This proposed relationship is an extension of the arguments put forward by Briguglio et. al (2009) and Briguglio (2016), where factors that lead to economic vulnerability were juxtaposed against factors that lead to economic resilience in order to assess the risk of a country being harmed by external shocks. These two studies were not based on regression analysis, but on observations of variables that lead to economic vulnerability and resilience, which enabled the authors to classify countries, in terms of the so-called vulnerability and resilience (V&amp;R) framework. The present study attempts to statistically test this relationship.       </vt:lpstr>
      <vt:lpstr>The confirmation of the hypothesis of this study may help to explain the so-called “Singapore paradox” referred to in Briguglio et al. (2009),  meaning that highly-open economies can and do generate high GDP per capita in spite of the fact that openness, by itself, tends to generate volatility, which is often considered to be harmful to growth.   The possibility that GDP growth volatility is influenced by economic, social and political governance, may also help to explain why some highly-open economies do not exhibit a high degree of GDP growth volatility, while economies which are not highly open to trade exhibit a high degree of volatility - the reason being that good economic, political and social governance may be conducive to the reduction of volatility.      </vt:lpstr>
      <vt:lpstr>The presentation is organised in five sections as follows.  Section 2, which follows this introduction, will present a brief literature review on the relationship between trade openness and GDP growth volatility.  Section 3 will explain the methodology utilised in this study to test the relationship between trade openness and GDP growth volatility, and will present the estimation results. The section will also report on some diagnostic tests relating to the validity of the results.  Section 4 will conclude the study with a number of implications that are derived from the results presented in the previous section.        </vt:lpstr>
      <vt:lpstr>2. LITERATURE REVIEW </vt:lpstr>
      <vt:lpstr>This literature review is organised in four main sections as follows:  1. The opposing effects of trade openness  2. Openness and economic volatility  3. Openness and economic growth 4. The downsides of volatility  5. Equations to estimate the relationship                 </vt:lpstr>
      <vt:lpstr>Trade openness if often though to bring real benefits, including improved productivity and enhanced  variety of goods at lower cost to consumers . In addition, producers would be able to sell on world markets, thus earning more than if the same products were sold only on the domestic market (Jensen, 2004).  In this sense, it may be argued that trade openness is conducive to economic growth, ceteris paribus.   However, trade openness is also thought to usher in GDP growth volatility, which is considered to be a downside. Di Giovanni &amp; Levchenko (2009), when investigating the channels through which trade openness affects volatility, distinguished between different economic sectors, and argued that trade openness is likely to lead countries to increase the degree of specialization, implying a higher risk due to having too many eggs in one basket.                </vt:lpstr>
      <vt:lpstr>Many authors associate openness with volatility, including Loayza &amp; Raddatz (2007), Karras &amp; Song  (1996), Easterly &amp; al. (2001), Di Giovanni &amp; Levchenko (2006) and Krishna &amp; Levchenko (2009). It will be shown later on in this literature review that GDP volatility is thought to likely harm growth.   Therefore,  trade openness is often considered as good for GDP growth, but it also generates volatility which is thought to be bad for GDP growth. In the literature, one finds various papers that refer to these two opposing effects of openness. Easterly &amp; Kraay (2000) refer to these tendencies when discussing small economies, which are often highly open to trade.  These authors argue that the positive and negative effects  of openness may offset each other in the case of small states.            </vt:lpstr>
      <vt:lpstr>Some authors consider that export concentration exacerbates the effect on trade openness on volatility. Jensen (2004) argues that this effect is increased if exports are concentrated in commodities, including oil, that are characterized by high price volatility.   This view is echoed by Haddad et al. (2010) who argue that export diversification (the obverse of concentration), both across products and markets, reduces growth volatility. The authors first discussed the mechanisms by which trade openness affects growth volatility, with one of the variables considered being export diversification indicators. They found evidence that export diversification reduces the effect of trade openness on growth volatility.   Diversification and volatility is also discussed in            </vt:lpstr>
      <vt:lpstr>Various authors, while admitting that trade openness leads to GDP growth volatility, also acknowledge the importance of domestic in attenuating or exacerbating volatility, including governance, institutional frameworks and domestic economic policy.  For example, Easterly et al. (2001) contend that output volatility, while being affected by external shocks, is also influenced by the manner in which the economy reacts to such shocks.   Acemoglu et al. (2003), Fatás &amp; Mihov (2013), Gavin &amp; Hausmann (1996),  and Malik &amp; Temple (2009) refer to the effect of the domestic institutional quality on volatility, including  the possibility that openness leads to a higher risk of policy mismanagement if political institutions are weak, which, according to  (Ahmed 2003) could intensify the negative effects of external shocks.  On this matter see also Chang et al. (2009).          </vt:lpstr>
      <vt:lpstr>Some studies argue that the extent of volatility caused by trade openness depends on the stage of development. Abubaker (2015) found that trade openness increases output volatility, but countries with a higher level of development are affected to a lower extent in this regard. In the same vein, Jensen (2004) contends that GDP per capita has a significantly effect on income volatility. This may explain why particularly poor economies, like Least Developed Countries (LDCs), are also characterized by high income volatility, even though they do not tend to be characterized by particularly high levels of openness.   According to some authors, volatility in particularly intense when exports consist mainly or to a high degree of commodities (Koren &amp;Tenreyro, 2007) which is characteristic of many developing countries, and institutional quality             </vt:lpstr>
      <vt:lpstr>Some studies distinguish between different types of trade openness, arguing that some forms of openness are highly destabilising.  Jackman (2014)  investigated the relationship between tourism specialization and output volatility in a sample of 34 small island developing states (SIDS). The conclusion is that there appears to be a positive relationship between tourism and output volatility, and that the impact of tourism on economic volatility depends greatly on the level of volatility in tourism .  Dabla-Norris  &amp; Srivasal (2013) examine the impact of financial depth on macroeconomic volatility  and find that financial depth could lead to a dampening of output volatility, but only up to a point. They find that  at very high levels, such as those observed in many advanced economies, financial depth amplifies volatility. On this matter see also Tornell et al. (2003).              </vt:lpstr>
      <vt:lpstr>A number of studies do not confirm the positive effects of openness to trade and volatility. A case in point is Cavallo (2007) who presents empirical evidence that suggests that, after appropriately accounting for the likely endogeneity of trade, the net effect of trade openness on output volatility is stabilizing. This view is echoed in Cavallo &amp; Frankel (2008).   Bowdler &amp; Malik (2005) argue that trade openness can reduce volatility through limiting recourse by shifting consumption and production towards goods for which the terms of trade are relatively stable.  Hegerty (2014), likewise concludes that trade openness appears to be correlated with a reduction in output volatility for LDCs.                </vt:lpstr>
      <vt:lpstr>Bejan  (2005) argues that once one controls for government size and some measures of external risk, such as export concentration index, the effect of openness on the output volatility turns out to be negative.  Studies that associate openness with a lower degree of volatility also base their arguments on the possibility that international trade permits a country to better integrate into the world economy, further permitting  the possibility of policy reforms that lead to stability.                 </vt:lpstr>
      <vt:lpstr>Although, most studies conclude that trade openness generates GDP growth volatility, which is a downside, openness is generally found to be positively related to GDP growth. Studies that associate openness with growth often base their arguments on the possibility that international trade stimulates competitiveness, leading to increased productivity and innovation, improves resource allocation and lowers prices for consumers.    Such arguments are proposed by Winters (2004); Easterly &amp; Kraay (2000). Some studies show that the positive effect of trade openness on economic growth, is particularly possible with a conducive institutional framework (Dollar and Kraay, 2003)               </vt:lpstr>
      <vt:lpstr>There are studies, however that show that the quality of institutions is an important consideration in assessing the effects of trade openness. Calderon &amp; Fuentes (2006) argue that countries with strong institutions receive the largest benefit of trade openness.   Yanikkaya (2003), goes as far as to show that openness may actually not be good for growth. The author shows through his estimation that trade barriers are positively and significantly associated with growth, especially for developing countries.  Some authors also distinguish between the long and short runs, referring to adjustment costs of trade openness in the short run, possibly leading to poverty and inequality (Goldberg &amp; Pavcnik, 2004).                    </vt:lpstr>
      <vt:lpstr>The arguments derived from the literature so far generally point out that while openness may be good for growth, (with a few dissenting voices), it also has negative effects by generating volatility. This leads to the question as to why volatility is undesirable.   There are various reasons for this, including that fluctuations can generate a welfare loss (Loayza et al., 2007) through the negative effect of uncertainty (economic, political, and policy-related). This matter is also discussed in Montalbano (2011).   In addition, volatility ushers in a higher risk of policy failure and weak economic governance (Fatás &amp; Mihov, 2005, Gavin &amp; Hausmann, 1996, and Rodrik, 1999), including fiscal and monetary policies that intensify rather than calm the trade cycle.  </vt:lpstr>
      <vt:lpstr>Some authors argue that  that volatility tends to lead to lower growth (Ramey and Ramey, 1995), particularly on poor countries (Easterly et al., 2000).  Hnatkovska &amp; Loayza (2005) for example, estimate that a one standard-deviation increase in macroeconomic volatility results in an average loss of 1.3 percentage points in annual per capita GDP growth.  On the other side of the coin, Kose et al. (2004) found that trade openness appears to attenuate the negative growth-volatility relationship. Specifically,  they find that the estimated coefficients on interactions between volatility and trade integration are significantly positive, suggesting that countries that are more open to trade appear to be able to tolerate higher volatility without hurting their long-term growth.    </vt:lpstr>
      <vt:lpstr>García-Herrero &amp; Vilarrubia (2006) building upon the general consensus that followed the study by Ramey and Ramey,  (1995), namely that that the volatility of per capita GDP growth reduces growth,  showed empirically that a moderate degree of volatility can be growth-enhancing, while very high volatility is clearly detrimental. These results point to the existence of a “Laffer curve” between volatility and growth.  Meschi and Vivarelli (2007) find that that of trade of developing countries with high income countries are destabilising as they worsen income distribution in developing country, both through imports and exports. This would seem to suggest that technological differentials between trading partners are important factors in explaining the affects of volatility that result from economic openness.             </vt:lpstr>
      <vt:lpstr>In the literature, the procedure often used to estimate the relationship between openness and volatility is generally the regression method, often utilising panel data. GDP growth volatility is measured by the standard deviation of GDP growth, and openness is generally measured as the average of exports and imports, as a ratio of GDP (e.g. Hadded &amp; et. Al., 2010).   The control variables utilised in the regression equations varied, as indicated in the preceding slides of this literature review, and included variables standing for policy and institutional frameworks, stage of development, export concentration, terms of trade, financial liberalisation, and geographical dummy variables.            </vt:lpstr>
      <vt:lpstr>3. ESTIMATION RESULTS</vt:lpstr>
      <vt:lpstr>To test the hypothesis that trade openness generates GDP growth volatility, annual data for 171 countries spanning the years from is used to estimae the following equation:     VLTi,t = α + b OPNi,t + c EGVi,t + d PGVi,t + εi,t  (1)   where VLT is GDP volatility, OPN refers to trade openness , ECG  refers to economic governance  and PGV refers to political governance, measured by with this last variable possibly also capturing political the stage of development as these two variables are highly correlated. The subscripts indicate that all variables refer to country i in year t. Further, εi,t is assumed to be normally distributed with mean 0 and constant variance.   The period covered by the panel data is 2010-2015. The  manner in which the variable were measured is explained in the appendix.  </vt:lpstr>
      <vt:lpstr>The basic assumption underpinning Equation (1) is that GDP volatility is influenced by trade openness, keeping political and economic  governance constant.   A priori, one expects that trade openness (OPN) has a positive effect on growth volatility. On the other hand economic and political governance (ECG and PGV) are expeced to have a negative effect on volatility, in that these two variable could attenuate the effect of trade openness.  The estimation of Equation (1) was carried out using panel data, assuming fixed effects, following the application of the Hausman test for panel data estimation.  This test decisively favours  the use of “Fixed Effects” estimator over “Random Effects”.       .             </vt:lpstr>
      <vt:lpstr>From the available data, the estimation results are as follows:    VLT  =          2.24   +      0.04 OPN   -  2.71 EGV   -  1.85 PGV  (1) t-statistics      (6.89)            (5.14)            (-4.17)            (-2.93)                     R-squared = 0.84                 Number of observations = 1,026   The estimated parameters are in line with a priori expectations. The numbers in parentheses are the t-statistics and indicate that the estimates of the coefficient on the explanatory variables are statistically different from zero at the 95% level.         .             </vt:lpstr>
      <vt:lpstr>The equation performed satisfactorily in terms of residual diagnostic tests. Pooled unit root tests were also conducted on the variables, showing that the null hypothesis of having a unit root process is not accepted at 1% level.   Regarding multicollinearity, the correlation between OPN, EGV and PGV across countries was not found to be unduly high.                 .             </vt:lpstr>
      <vt:lpstr>The results would seem to suggest that the hypothesis that GDP growth volatility is the result of trade openness and good governance is confirmed. This implies that volatility can be the result not only by high exposure to external economic conditions but also of internal governance factors.   This implication is illustrated in Figure 1, where  GDP growth volatility is measured along the vertical axis and trade openness on the horizontal axis. The markers show volatility with and without the governance effect, utilising the estimation results of Equation 1.  Volatility without governance is estimated by removing the governance terms from the estimated equation (shown by the large round grey markers in the diagram, with a straight line trend line) and volatility with governance is estimated by including the governance terms in the estimated equation (shown by the diamond shaped small markers in the diagram).                 .             </vt:lpstr>
      <vt:lpstr>               .             </vt:lpstr>
      <vt:lpstr>From this chart we can identify four possible scenarios into which countries can be grouped, as explained below.   The right section of the diagram relates to those countries that have a relatively high degree of trade openness, in this case higher than 50%. Some register a volatility score below the trend line, indicating that the governance effect has attenuated their volatility, as shown by a downward-pointing arrow. Others have a volatility score above the trend line, indicating that governance has intensified their volatility, as shown by the upward-pointing arrow. This means that the right side of the diagram has two types of economies, namely (a) highly-open economies with good governance (HOGG) which include Malta, Singapore, and Luxembourg and (b) highly-open economies with weak governance (HOWG) which include Equatorial Guinea, Maldives and Belize.                 .             </vt:lpstr>
      <vt:lpstr>The left section of the diagram relates to those countries that have a relatively low degree of trade openness. Again, well-governed countries register a volatility score below the trend line, while weakly-governed countries have an intensified volatility score above the trend line. This means that the left side of the diagram has two additional types of economies, namely (c) slightly-open economies (less than 50% of GDP) with good governance (SOGG), including  USA, Germany and Poland and (d) slightly-open economies with weak governance (SOWG), including Venezuela, Sierra Leone and Russia.                    .             </vt:lpstr>
      <vt:lpstr>The economies of small states are generally characterised by a high degree of trade openness, meaning that they are likely to be highly exposed to growth volatility. Using the benchmarking exercise proposed in Figure 1, the distinction between attenuated or intensified volatility can be made. Small states with a volatility score below the trend line in Figure 1 are those that have possibly attenuated their growth volatility through good economic and political governance. Conversely, small states with a volatility score above the trend line are those that possibly exacerbated their volatility as a result of weak governance.                .             </vt:lpstr>
      <vt:lpstr>Table 2 provides an overview of small states in terms of their growth volatility with and without governance as measured from the estimated regression.  Almost all of the small states in Europe are endowed with good governance scores that mitigated volatility associated with trade openness. Similarly, governance scores are also conducive to the reduction of volatility in most of the small states in the Caribbean region. By contrast, the picture is mixed in African, Atlantic/Indian and Pacific regions. Such benchmarking verifies the “small state paradox” (Briguglio et al., 2009), such that highly-open economies can and do withstand their inherent vulnerability by adopting policies that counteract growth volatility.                  .             </vt:lpstr>
      <vt:lpstr>It should be recalled that governance captures the effects of political (PGV) as well as economic governance (EGV), and consequently their separate scores could reinforce or counteract each other. By way of example, Cyprus ranked amongst the weakly governed countries because its weak economic governance (high debt-to-GDP ratio and large current account deficit) more than offset the effect of the favourable political governance score. Conversely, Bahrain ranked behind Cyprus with regard to the political governance score, however, it performed very well in terms of economic governance, and that is why it was ranked among the well-governed countries.                  .             </vt:lpstr>
      <vt:lpstr>                 .             </vt:lpstr>
      <vt:lpstr>4. CONCLUSIONS AND IMPLICATIONS</vt:lpstr>
      <vt:lpstr>This study has tested the relationship between trade openness and GDP growth volatility, using a sample of 171 countries. The regression equation was kept as simple as possible, reflecting the possibility that GDP growth volatility is influenced by trade openness, economic governance and political governance, the latter variable also possibly proxying the stage of development.    By keeping other relevant variables constant, this study confirms the hypothesis that trade openness exacerbates growth volatility. However, the possibility that growth volatility is mitigated by good economic and political governance is also confirmed. This may explain why some economies do not exhibit a high degree of GDP growth volatility even though they are highly-open.                 </vt:lpstr>
      <vt:lpstr>The main implication of these results is that countries that are highly dependent on international trade, including most small states,  would be exposed to GDP growth volatility, which has various downsides, as explained in the literature review.  However, it does not necessary follow that highly trade-open economies - small states in particular - are the ones that experience the highest degree of GDP growth volatility, if these countries adopt appropriate policies. In other words it is possibly that highly-open economies do not exhibit a high degree of GDP growth volatility, while economies which are not highly trade-open may exhibit a high degree of volatility - the reason being that good economic, political and social governance may be conducive to the reduction of such volatility.            </vt:lpstr>
      <vt:lpstr>The  major implication that can be derived from this study is the following:   Highly trade-open countries, in particular small states, are those countries which mostly need to adopt good economic, social and political governance, if they are to counteract growth volatility, with all its downsides.   This is in line with the vulnerability/resilience framework, proposed in Briguglio et. Al (2009) and Briguglio (2016), where factors that lead to economic vulnerability were juxtaposed against factors that lead to economic resilience in order to assess the risk of a country being harmed by external shocks. This framework was used to show that small economically vulnerable states, can, and do, adopt policies that enable them to withstand the downsides of economic vulnerability.              </vt:lpstr>
      <vt:lpstr>REFERENCES</vt:lpstr>
      <vt:lpstr>Slide 41</vt:lpstr>
      <vt:lpstr>Slide 42</vt:lpstr>
      <vt:lpstr>Slide 43</vt:lpstr>
      <vt:lpstr>DATA APPENDIX</vt:lpstr>
      <vt:lpstr>Slide 45</vt:lpstr>
      <vt:lpstr>Slide 46</vt:lpstr>
      <vt:lpstr>Slide 47</vt:lpstr>
      <vt:lpstr>Slide 48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Sally Davies</dc:creator>
  <cp:lastModifiedBy>ad</cp:lastModifiedBy>
  <cp:revision>696</cp:revision>
  <dcterms:created xsi:type="dcterms:W3CDTF">2013-05-23T15:16:00Z</dcterms:created>
  <dcterms:modified xsi:type="dcterms:W3CDTF">2017-10-09T10:14:56Z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0x010100AD4CC7B00CB16E4CBF1E0C4C6D856DDE</vt:lpwstr>
  </property>
</Properties>
</file>