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5" r:id="rId5"/>
    <p:sldId id="2540" r:id="rId6"/>
    <p:sldId id="2560" r:id="rId7"/>
    <p:sldId id="2571" r:id="rId8"/>
    <p:sldId id="2567" r:id="rId9"/>
    <p:sldId id="2575" r:id="rId10"/>
    <p:sldId id="25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3D6"/>
    <a:srgbClr val="5DAAB0"/>
    <a:srgbClr val="3B7579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238" autoAdjust="0"/>
  </p:normalViewPr>
  <p:slideViewPr>
    <p:cSldViewPr snapToGrid="0" snapToObjects="1" showGuides="1">
      <p:cViewPr varScale="1">
        <p:scale>
          <a:sx n="88" d="100"/>
          <a:sy n="88" d="100"/>
        </p:scale>
        <p:origin x="494" y="6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jf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5120639"/>
            <a:ext cx="12192000" cy="1737359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Team Members:</a:t>
            </a:r>
            <a:endParaRPr lang="en-US" sz="2000" dirty="0"/>
          </a:p>
          <a:p>
            <a:r>
              <a:rPr lang="en-US" sz="2000" dirty="0" err="1" smtClean="0"/>
              <a:t>Boopen</a:t>
            </a:r>
            <a:r>
              <a:rPr lang="en-US" sz="2000" dirty="0" smtClean="0"/>
              <a:t> </a:t>
            </a:r>
            <a:r>
              <a:rPr lang="en-US" sz="2000" dirty="0" err="1" smtClean="0"/>
              <a:t>Seetanah</a:t>
            </a:r>
            <a:r>
              <a:rPr lang="en-US" sz="2000" dirty="0" smtClean="0"/>
              <a:t>, </a:t>
            </a:r>
            <a:r>
              <a:rPr lang="en-US" sz="2000" dirty="0" err="1" smtClean="0"/>
              <a:t>Varsha</a:t>
            </a:r>
            <a:r>
              <a:rPr lang="en-US" sz="2000" dirty="0" smtClean="0"/>
              <a:t> </a:t>
            </a:r>
            <a:r>
              <a:rPr lang="en-US" sz="2000" dirty="0" err="1" smtClean="0"/>
              <a:t>Mooneeram</a:t>
            </a:r>
            <a:r>
              <a:rPr lang="en-US" sz="2000" dirty="0" smtClean="0"/>
              <a:t> </a:t>
            </a:r>
            <a:r>
              <a:rPr lang="en-US" sz="2000" dirty="0" err="1" smtClean="0"/>
              <a:t>Chadee</a:t>
            </a:r>
            <a:r>
              <a:rPr lang="en-US" sz="2000" dirty="0" smtClean="0"/>
              <a:t> and </a:t>
            </a:r>
            <a:r>
              <a:rPr lang="en-US" sz="2000" dirty="0" err="1" smtClean="0"/>
              <a:t>Verena</a:t>
            </a:r>
            <a:r>
              <a:rPr lang="en-US" sz="2000" dirty="0" smtClean="0"/>
              <a:t> </a:t>
            </a:r>
            <a:r>
              <a:rPr lang="en-US" sz="2000" dirty="0" err="1" smtClean="0"/>
              <a:t>Tandrayen</a:t>
            </a:r>
            <a:r>
              <a:rPr lang="en-US" sz="2000" dirty="0" smtClean="0"/>
              <a:t> </a:t>
            </a:r>
            <a:r>
              <a:rPr lang="en-US" sz="2000" dirty="0" err="1" smtClean="0"/>
              <a:t>Ragoobur</a:t>
            </a:r>
            <a:endParaRPr lang="en-US" sz="20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3" y="1514263"/>
            <a:ext cx="11190514" cy="2317509"/>
          </a:xfrm>
        </p:spPr>
        <p:txBody>
          <a:bodyPr>
            <a:normAutofit/>
          </a:bodyPr>
          <a:lstStyle/>
          <a:p>
            <a:r>
              <a:rPr lang="en-US" dirty="0"/>
              <a:t>Harnessing digital trade to curb COVID-19 impacts on MSMEs: A gender and sector discourse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r="15708"/>
          <a:stretch>
            <a:fillRect/>
          </a:stretch>
        </p:blipFill>
        <p:spPr>
          <a:xfrm>
            <a:off x="1" y="5118210"/>
            <a:ext cx="1802673" cy="1739789"/>
          </a:xfrm>
        </p:spPr>
      </p:pic>
      <p:pic>
        <p:nvPicPr>
          <p:cNvPr id="1026" name="Picture 2" descr="WTO C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73" y="5118210"/>
            <a:ext cx="1680755" cy="17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3727361"/>
            <a:ext cx="2970311" cy="1025525"/>
          </a:xfrm>
        </p:spPr>
        <p:txBody>
          <a:bodyPr/>
          <a:lstStyle/>
          <a:p>
            <a:r>
              <a:rPr lang="en-US" sz="4400" dirty="0" smtClean="0"/>
              <a:t>Background </a:t>
            </a:r>
            <a:endParaRPr lang="en-US" sz="4400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264" y="342421"/>
            <a:ext cx="4294206" cy="879421"/>
          </a:xfrm>
        </p:spPr>
        <p:txBody>
          <a:bodyPr>
            <a:normAutofit/>
          </a:bodyPr>
          <a:lstStyle/>
          <a:p>
            <a:r>
              <a:rPr lang="en-SG" dirty="0"/>
              <a:t>The </a:t>
            </a:r>
            <a:r>
              <a:rPr lang="en-SG" dirty="0" smtClean="0"/>
              <a:t>effects of the Covid-19 pandemic extend beyond </a:t>
            </a:r>
            <a:r>
              <a:rPr lang="en-SG" dirty="0"/>
              <a:t>the loss of human </a:t>
            </a:r>
            <a:r>
              <a:rPr lang="en-SG" dirty="0" smtClean="0"/>
              <a:t>life. </a:t>
            </a:r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8572" y="1145531"/>
            <a:ext cx="4294206" cy="755650"/>
          </a:xfrm>
        </p:spPr>
        <p:txBody>
          <a:bodyPr>
            <a:normAutofit/>
          </a:bodyPr>
          <a:lstStyle/>
          <a:p>
            <a:r>
              <a:rPr lang="en-SG" dirty="0" smtClean="0"/>
              <a:t>It is creating increased </a:t>
            </a:r>
            <a:r>
              <a:rPr lang="en-SG" dirty="0"/>
              <a:t>levels of structural vulnerabilities in many </a:t>
            </a:r>
            <a:r>
              <a:rPr lang="en-SG" dirty="0" smtClean="0"/>
              <a:t>countries, especially developing ones 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2264" y="2020809"/>
            <a:ext cx="4294206" cy="948057"/>
          </a:xfrm>
        </p:spPr>
        <p:txBody>
          <a:bodyPr>
            <a:normAutofit/>
          </a:bodyPr>
          <a:lstStyle/>
          <a:p>
            <a:r>
              <a:rPr lang="en-SG" dirty="0"/>
              <a:t>Economies that harness the potential of digital trade will be in a better position to benefit from regional and global </a:t>
            </a:r>
            <a:r>
              <a:rPr lang="en-SG" dirty="0" smtClean="0"/>
              <a:t>markets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8572" y="2988272"/>
            <a:ext cx="4294206" cy="932937"/>
          </a:xfrm>
        </p:spPr>
        <p:txBody>
          <a:bodyPr>
            <a:normAutofit lnSpcReduction="10000"/>
          </a:bodyPr>
          <a:lstStyle/>
          <a:p>
            <a:pPr algn="just"/>
            <a:r>
              <a:rPr lang="en-SG" dirty="0" smtClean="0"/>
              <a:t>Developing economies need </a:t>
            </a:r>
            <a:r>
              <a:rPr lang="en-SG" dirty="0"/>
              <a:t>to gain a deeper foothold in the digital trade landscape to prevent their market presence from being dominated by large countries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B21F6A-5FD9-417C-9575-4DBC3185F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8572" y="4598924"/>
            <a:ext cx="4294206" cy="1270653"/>
          </a:xfrm>
        </p:spPr>
        <p:txBody>
          <a:bodyPr>
            <a:normAutofit/>
          </a:bodyPr>
          <a:lstStyle/>
          <a:p>
            <a:r>
              <a:rPr lang="en-SG" dirty="0" smtClean="0"/>
              <a:t>Need to address the existing </a:t>
            </a:r>
            <a:r>
              <a:rPr lang="en-SG" dirty="0"/>
              <a:t>electronic commerce barriers and leverage on the benefits of online </a:t>
            </a:r>
            <a:r>
              <a:rPr lang="en-SG" dirty="0" smtClean="0"/>
              <a:t>trading – mainly in </a:t>
            </a:r>
            <a:r>
              <a:rPr lang="en-SG" dirty="0"/>
              <a:t>small island economies where MSMEs, </a:t>
            </a:r>
            <a:r>
              <a:rPr lang="en-SG" dirty="0" smtClean="0"/>
              <a:t>play </a:t>
            </a:r>
            <a:r>
              <a:rPr lang="en-SG" dirty="0"/>
              <a:t>a significant role in employment creation and GDP </a:t>
            </a:r>
            <a:r>
              <a:rPr lang="en-SG" dirty="0" smtClean="0"/>
              <a:t>contribution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9" r="32209"/>
          <a:stretch>
            <a:fillRect/>
          </a:stretch>
        </p:blipFill>
        <p:spPr>
          <a:xfrm>
            <a:off x="8362778" y="838540"/>
            <a:ext cx="3829222" cy="5232400"/>
          </a:xfrm>
        </p:spPr>
      </p:pic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450"/>
            <a:ext cx="4232366" cy="36924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735" y="721040"/>
            <a:ext cx="6536692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Objective</a:t>
            </a:r>
            <a:endParaRPr lang="en-US" sz="4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11247" y="1821090"/>
            <a:ext cx="6439930" cy="454487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SG" sz="2400" dirty="0" smtClean="0">
                <a:solidFill>
                  <a:schemeClr val="bg1"/>
                </a:solidFill>
              </a:rPr>
              <a:t>Develop research, </a:t>
            </a:r>
            <a:r>
              <a:rPr lang="en-SG" sz="2400" dirty="0">
                <a:solidFill>
                  <a:schemeClr val="bg1"/>
                </a:solidFill>
              </a:rPr>
              <a:t>curriculum and outreach events </a:t>
            </a: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on the correlation between COVID-19, digital trade and MSMEs.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SG" sz="2400" dirty="0" smtClean="0">
                <a:solidFill>
                  <a:schemeClr val="bg1"/>
                </a:solidFill>
              </a:rPr>
              <a:t>The focus will be mainly on </a:t>
            </a: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women </a:t>
            </a:r>
            <a:r>
              <a:rPr lang="en-SG" sz="2400" b="1" dirty="0" smtClean="0">
                <a:solidFill>
                  <a:schemeClr val="accent6">
                    <a:lumMod val="75000"/>
                  </a:schemeClr>
                </a:solidFill>
              </a:rPr>
              <a:t>and entrepreneurs</a:t>
            </a:r>
            <a:r>
              <a:rPr lang="en-SG" sz="2400" b="1" dirty="0" smtClean="0">
                <a:solidFill>
                  <a:schemeClr val="bg1"/>
                </a:solidFill>
              </a:rPr>
              <a:t> </a:t>
            </a: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in the blue economy </a:t>
            </a:r>
            <a:r>
              <a:rPr lang="en-SG" sz="2400" dirty="0" smtClean="0">
                <a:solidFill>
                  <a:schemeClr val="bg1"/>
                </a:solidFill>
              </a:rPr>
              <a:t>that Small </a:t>
            </a:r>
            <a:r>
              <a:rPr lang="en-SG" sz="2400" dirty="0">
                <a:solidFill>
                  <a:schemeClr val="bg1"/>
                </a:solidFill>
              </a:rPr>
              <a:t>Island Tourism Economies </a:t>
            </a:r>
            <a:r>
              <a:rPr lang="en-SG" sz="2400" dirty="0" smtClean="0">
                <a:solidFill>
                  <a:schemeClr val="bg1"/>
                </a:solidFill>
              </a:rPr>
              <a:t>need </a:t>
            </a:r>
            <a:r>
              <a:rPr lang="en-SG" sz="2400" dirty="0">
                <a:solidFill>
                  <a:schemeClr val="bg1"/>
                </a:solidFill>
              </a:rPr>
              <a:t>to sustain. </a:t>
            </a:r>
            <a:endParaRPr lang="en-SG" sz="24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SG" sz="2400" dirty="0" smtClean="0">
                <a:solidFill>
                  <a:schemeClr val="bg1"/>
                </a:solidFill>
              </a:rPr>
              <a:t>It </a:t>
            </a:r>
            <a:r>
              <a:rPr lang="en-SG" sz="2400" dirty="0">
                <a:solidFill>
                  <a:schemeClr val="bg1"/>
                </a:solidFill>
              </a:rPr>
              <a:t>aims </a:t>
            </a:r>
            <a:r>
              <a:rPr lang="en-SG" sz="2400" dirty="0" smtClean="0">
                <a:solidFill>
                  <a:schemeClr val="bg1"/>
                </a:solidFill>
              </a:rPr>
              <a:t>to </a:t>
            </a:r>
            <a:r>
              <a:rPr lang="en-SG" sz="2400" b="1" dirty="0">
                <a:solidFill>
                  <a:schemeClr val="accent6">
                    <a:lumMod val="75000"/>
                  </a:schemeClr>
                </a:solidFill>
              </a:rPr>
              <a:t>generate policy measures and actions </a:t>
            </a:r>
            <a:r>
              <a:rPr lang="en-SG" sz="2400" dirty="0">
                <a:solidFill>
                  <a:schemeClr val="bg1"/>
                </a:solidFill>
              </a:rPr>
              <a:t>that </a:t>
            </a:r>
            <a:r>
              <a:rPr lang="en-SG" sz="2400" dirty="0" smtClean="0">
                <a:solidFill>
                  <a:schemeClr val="bg1"/>
                </a:solidFill>
              </a:rPr>
              <a:t>would </a:t>
            </a:r>
            <a:r>
              <a:rPr lang="en-SG" sz="2400" dirty="0">
                <a:solidFill>
                  <a:schemeClr val="bg1"/>
                </a:solidFill>
              </a:rPr>
              <a:t>be taken by different stakeholder groups to ensure more inclusive benefits from digital trade to </a:t>
            </a:r>
            <a:r>
              <a:rPr lang="en-SG" sz="2400" dirty="0" smtClean="0">
                <a:solidFill>
                  <a:schemeClr val="bg1"/>
                </a:solidFill>
              </a:rPr>
              <a:t>MSMES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434482"/>
            <a:ext cx="3977648" cy="731694"/>
          </a:xfrm>
        </p:spPr>
        <p:txBody>
          <a:bodyPr>
            <a:noAutofit/>
          </a:bodyPr>
          <a:lstStyle/>
          <a:p>
            <a:r>
              <a:rPr lang="en-SG" sz="1600" dirty="0" smtClean="0"/>
              <a:t>Analyse </a:t>
            </a:r>
            <a:r>
              <a:rPr lang="en-SG" sz="1600" dirty="0"/>
              <a:t>the effects of COVID-19 on Mauritian MSMEs including women and blue entrepreneurs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1512000"/>
            <a:ext cx="3977648" cy="731694"/>
          </a:xfrm>
        </p:spPr>
        <p:txBody>
          <a:bodyPr>
            <a:noAutofit/>
          </a:bodyPr>
          <a:lstStyle/>
          <a:p>
            <a:r>
              <a:rPr lang="en-SG" sz="1600" dirty="0" smtClean="0"/>
              <a:t>Investigate </a:t>
            </a:r>
            <a:r>
              <a:rPr lang="en-SG" sz="1600" dirty="0"/>
              <a:t>the factors that prevent Mauritian women micro entrepreneurs to shift to digital </a:t>
            </a:r>
            <a:r>
              <a:rPr lang="en-SG" sz="1600" dirty="0" smtClean="0"/>
              <a:t>trade</a:t>
            </a:r>
            <a:endParaRPr lang="en-US" sz="16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2715703"/>
            <a:ext cx="3977648" cy="731694"/>
          </a:xfrm>
        </p:spPr>
        <p:txBody>
          <a:bodyPr>
            <a:noAutofit/>
          </a:bodyPr>
          <a:lstStyle/>
          <a:p>
            <a:pPr lvl="0"/>
            <a:r>
              <a:rPr lang="en-SG" sz="1600" dirty="0" smtClean="0"/>
              <a:t>Empower </a:t>
            </a:r>
            <a:r>
              <a:rPr lang="en-SG" sz="1600" dirty="0"/>
              <a:t>MSMEs to adopt electronic commerce and </a:t>
            </a:r>
            <a:r>
              <a:rPr lang="en-SG" sz="1600" dirty="0" smtClean="0"/>
              <a:t>increase </a:t>
            </a:r>
            <a:r>
              <a:rPr lang="en-SG" sz="1600" dirty="0"/>
              <a:t>their visibility in the online trading environment</a:t>
            </a:r>
            <a:endParaRPr lang="en-US" sz="16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3831601"/>
            <a:ext cx="3977648" cy="731694"/>
          </a:xfrm>
        </p:spPr>
        <p:txBody>
          <a:bodyPr>
            <a:noAutofit/>
          </a:bodyPr>
          <a:lstStyle/>
          <a:p>
            <a:r>
              <a:rPr lang="en-SG" sz="1600" dirty="0" smtClean="0"/>
              <a:t>Reflect </a:t>
            </a:r>
            <a:r>
              <a:rPr lang="en-SG" sz="1600" dirty="0"/>
              <a:t>on the long-term sustainability and recovery of the blue entrepreneurship in the advent of </a:t>
            </a:r>
            <a:r>
              <a:rPr lang="en-SG" sz="1600" dirty="0" smtClean="0"/>
              <a:t>COVID-19</a:t>
            </a: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57" y="1100290"/>
            <a:ext cx="4697594" cy="1395208"/>
          </a:xfrm>
        </p:spPr>
        <p:txBody>
          <a:bodyPr/>
          <a:lstStyle/>
          <a:p>
            <a:r>
              <a:rPr lang="en-US" dirty="0" smtClean="0"/>
              <a:t>Specific Objectives</a:t>
            </a:r>
            <a:endParaRPr lang="en-US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AEF3ED8-A75C-4318-877C-139C98C00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4" r="21644"/>
          <a:stretch>
            <a:fillRect/>
          </a:stretch>
        </p:blipFill>
        <p:spPr>
          <a:xfrm>
            <a:off x="6731000" y="357188"/>
            <a:ext cx="885825" cy="885825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r="19133"/>
          <a:stretch>
            <a:fillRect/>
          </a:stretch>
        </p:blipFill>
        <p:spPr>
          <a:xfrm>
            <a:off x="6731000" y="1435100"/>
            <a:ext cx="885825" cy="885825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 r="21950"/>
          <a:stretch>
            <a:fillRect/>
          </a:stretch>
        </p:blipFill>
        <p:spPr>
          <a:xfrm>
            <a:off x="6750050" y="2586038"/>
            <a:ext cx="885825" cy="884237"/>
          </a:xfr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 txBox="1">
            <a:spLocks/>
          </p:cNvSpPr>
          <p:nvPr/>
        </p:nvSpPr>
        <p:spPr>
          <a:xfrm>
            <a:off x="7718323" y="5101629"/>
            <a:ext cx="3977648" cy="881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1600" dirty="0" smtClean="0"/>
              <a:t>Devise </a:t>
            </a:r>
            <a:r>
              <a:rPr lang="en-SG" sz="1600" dirty="0"/>
              <a:t>relevant policy options to promote the use of e-commerce among women entrepreneurs and MSMES in the blue economy </a:t>
            </a:r>
            <a:r>
              <a:rPr lang="en-SG" sz="1600" dirty="0" smtClean="0"/>
              <a:t>sector</a:t>
            </a:r>
            <a:endParaRPr lang="en-US" sz="1600" dirty="0"/>
          </a:p>
        </p:txBody>
      </p:sp>
      <p:pic>
        <p:nvPicPr>
          <p:cNvPr id="23" name="Picture Placeholder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0" r="26400"/>
          <a:stretch>
            <a:fillRect/>
          </a:stretch>
        </p:blipFill>
        <p:spPr>
          <a:xfrm>
            <a:off x="6832498" y="4947499"/>
            <a:ext cx="885825" cy="88582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2" r="35422"/>
          <a:stretch>
            <a:fillRect/>
          </a:stretch>
        </p:blipFill>
        <p:spPr>
          <a:xfrm>
            <a:off x="6750050" y="3735388"/>
            <a:ext cx="885825" cy="885825"/>
          </a:xfrm>
        </p:spPr>
      </p:pic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9770"/>
            <a:ext cx="344641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7FC37E-9058-4ED1-8333-F003F720C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078" y="457045"/>
            <a:ext cx="6121722" cy="382749"/>
          </a:xfrm>
        </p:spPr>
        <p:txBody>
          <a:bodyPr/>
          <a:lstStyle/>
          <a:p>
            <a:r>
              <a:rPr lang="en-US" dirty="0" smtClean="0"/>
              <a:t>RESEARCH COMPONENT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B1292A-975D-418D-86AF-8C3CD2A2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1992" y="839794"/>
            <a:ext cx="6121722" cy="2770122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sz="1600" dirty="0" smtClean="0"/>
              <a:t>A mixed </a:t>
            </a:r>
            <a:r>
              <a:rPr lang="en-SG" sz="1600" dirty="0"/>
              <a:t>strategy approach with the use of both quantitative and qualitative techniques. </a:t>
            </a:r>
            <a:endParaRPr lang="en-SG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sz="1600" dirty="0" smtClean="0"/>
              <a:t> </a:t>
            </a:r>
            <a:r>
              <a:rPr lang="en-SG" sz="1600" dirty="0"/>
              <a:t>A survey of 400 MSMEs in different business sectors will be carried out </a:t>
            </a:r>
            <a:endParaRPr lang="en-SG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sz="1600" dirty="0" smtClean="0"/>
              <a:t>Supported with </a:t>
            </a:r>
            <a:r>
              <a:rPr lang="en-SG" sz="1600" dirty="0"/>
              <a:t>a series of semi-structured interviews with key stakeholders in Ministries, private sector, business organisations, support institutions and civil societies.  </a:t>
            </a:r>
            <a:endParaRPr lang="en-SG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sz="1600" dirty="0"/>
              <a:t>E</a:t>
            </a:r>
            <a:r>
              <a:rPr lang="en-SG" sz="1600" dirty="0" smtClean="0"/>
              <a:t>nhanced </a:t>
            </a:r>
            <a:r>
              <a:rPr lang="en-SG" sz="1600" dirty="0"/>
              <a:t>with Focus Group Discussions carried out with women entrepreneurs and MSMEs operating in the blue economy sector.  </a:t>
            </a:r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5131" y="4180645"/>
            <a:ext cx="4223658" cy="222015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Case studies on the impact of COVID-19 on MSMES included in exiting modules in both postgraduate and undergraduate </a:t>
            </a:r>
            <a:r>
              <a:rPr lang="en-US" sz="1700" dirty="0" err="1"/>
              <a:t>programmes</a:t>
            </a:r>
            <a:endParaRPr lang="en-US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Train-the-Trainers Course for women entrepreneurs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E-Brochure on Electronic Commerce</a:t>
            </a:r>
          </a:p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07FC37E-9058-4ED1-8333-F003F720C943}"/>
              </a:ext>
            </a:extLst>
          </p:cNvPr>
          <p:cNvSpPr txBox="1">
            <a:spLocks/>
          </p:cNvSpPr>
          <p:nvPr/>
        </p:nvSpPr>
        <p:spPr>
          <a:xfrm>
            <a:off x="5441809" y="3705129"/>
            <a:ext cx="6121722" cy="382749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OUTREACH COMPONENT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07FC37E-9058-4ED1-8333-F003F720C943}"/>
              </a:ext>
            </a:extLst>
          </p:cNvPr>
          <p:cNvSpPr txBox="1">
            <a:spLocks/>
          </p:cNvSpPr>
          <p:nvPr/>
        </p:nvSpPr>
        <p:spPr>
          <a:xfrm>
            <a:off x="225375" y="3797895"/>
            <a:ext cx="6121722" cy="382749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CURRICULUM DEVELOPMENT COMPONENT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DB1292A-975D-418D-86AF-8C3CD2A23AC3}"/>
              </a:ext>
            </a:extLst>
          </p:cNvPr>
          <p:cNvSpPr txBox="1">
            <a:spLocks/>
          </p:cNvSpPr>
          <p:nvPr/>
        </p:nvSpPr>
        <p:spPr>
          <a:xfrm>
            <a:off x="5359078" y="4087878"/>
            <a:ext cx="6310408" cy="2770122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sz="1600" dirty="0" smtClean="0"/>
              <a:t>Inception </a:t>
            </a:r>
            <a:r>
              <a:rPr lang="en-SG" sz="1600" dirty="0"/>
              <a:t>Workshop-cum-Roundtable on the effects on the pandemic on MSMES. </a:t>
            </a:r>
            <a:endParaRPr lang="en-SG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sz="1600" dirty="0" smtClean="0"/>
              <a:t>A </a:t>
            </a:r>
            <a:r>
              <a:rPr lang="en-SG" sz="1600" dirty="0"/>
              <a:t>dissemination workshop via a Webinar </a:t>
            </a:r>
            <a:r>
              <a:rPr lang="en-SG" sz="1600" dirty="0" smtClean="0"/>
              <a:t>with </a:t>
            </a:r>
            <a:r>
              <a:rPr lang="en-SG" sz="1600" dirty="0"/>
              <a:t>main stakeholders to present the findings for the whole project.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SG" sz="1600" dirty="0" smtClean="0"/>
              <a:t>A Virtual </a:t>
            </a:r>
            <a:r>
              <a:rPr lang="en-SG" sz="1600" dirty="0"/>
              <a:t>Conference on the advent of COVID-19 and the sustainability of blue entrepreneurship. </a:t>
            </a:r>
            <a:r>
              <a:rPr lang="en-SG" sz="1600" dirty="0" smtClean="0"/>
              <a:t>Opened </a:t>
            </a:r>
            <a:r>
              <a:rPr lang="en-SG" sz="1600" dirty="0"/>
              <a:t>to local, regional and international participants to share their findings on the impact of COVID-19 on MSMEs and the recovery measures </a:t>
            </a:r>
            <a:r>
              <a:rPr lang="en-SG" sz="1600" dirty="0" smtClean="0"/>
              <a:t>adopted to </a:t>
            </a:r>
            <a:r>
              <a:rPr lang="en-SG" sz="1600" dirty="0"/>
              <a:t>circumvent the effects of the pandemic.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2"/>
          </p:nvPr>
        </p:nvSpPr>
        <p:spPr>
          <a:xfrm>
            <a:off x="4268101" y="579081"/>
            <a:ext cx="3686025" cy="382749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50"/>
                </a:solidFill>
              </a:rPr>
              <a:t>Outreach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75228" y="292265"/>
            <a:ext cx="3658010" cy="382749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Curriculum Development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6B8FC3-C6AB-4C05-AB1A-6A425F437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16968" y="961831"/>
            <a:ext cx="3686159" cy="57698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solidFill>
                  <a:srgbClr val="002060"/>
                </a:solidFill>
              </a:rPr>
              <a:t>Inception workshop-cum-Roundtable </a:t>
            </a:r>
            <a:r>
              <a:rPr lang="en-GB" sz="1600" dirty="0"/>
              <a:t>with stakeholders of public and private sector to discuss on the impacts of the pandemic on </a:t>
            </a:r>
            <a:r>
              <a:rPr lang="en-GB" sz="1600" dirty="0" smtClean="0"/>
              <a:t>MSMEs (50 stakeholders)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05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solidFill>
                  <a:srgbClr val="002060"/>
                </a:solidFill>
              </a:rPr>
              <a:t>Award Ceremony for trainers 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05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>
                <a:solidFill>
                  <a:srgbClr val="002060"/>
                </a:solidFill>
              </a:rPr>
              <a:t>Dissemination </a:t>
            </a:r>
            <a:r>
              <a:rPr lang="en-GB" sz="1600" b="1" dirty="0">
                <a:solidFill>
                  <a:srgbClr val="002060"/>
                </a:solidFill>
              </a:rPr>
              <a:t>workshop </a:t>
            </a:r>
            <a:r>
              <a:rPr lang="en-GB" sz="1600" dirty="0"/>
              <a:t>with main stakeholders on key findings </a:t>
            </a:r>
            <a:endParaRPr lang="en-GB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1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solidFill>
                  <a:srgbClr val="002060"/>
                </a:solidFill>
              </a:rPr>
              <a:t>One-day E-Commerce </a:t>
            </a:r>
            <a:r>
              <a:rPr lang="en-GB" sz="1600" b="1" dirty="0" err="1" smtClean="0">
                <a:solidFill>
                  <a:srgbClr val="002060"/>
                </a:solidFill>
              </a:rPr>
              <a:t>Seninar</a:t>
            </a:r>
            <a:r>
              <a:rPr lang="en-GB" sz="1600" b="1" dirty="0" smtClean="0">
                <a:solidFill>
                  <a:srgbClr val="002060"/>
                </a:solidFill>
              </a:rPr>
              <a:t> </a:t>
            </a:r>
            <a:r>
              <a:rPr lang="en-GB" sz="1600" b="1" dirty="0">
                <a:solidFill>
                  <a:srgbClr val="002060"/>
                </a:solidFill>
              </a:rPr>
              <a:t>for </a:t>
            </a:r>
            <a:r>
              <a:rPr lang="en-GB" sz="1600" b="1" dirty="0" err="1">
                <a:solidFill>
                  <a:srgbClr val="002060"/>
                </a:solidFill>
              </a:rPr>
              <a:t>UoM</a:t>
            </a:r>
            <a:r>
              <a:rPr lang="en-GB" sz="1600" b="1" dirty="0">
                <a:solidFill>
                  <a:srgbClr val="002060"/>
                </a:solidFill>
              </a:rPr>
              <a:t> Undergraduate </a:t>
            </a:r>
            <a:r>
              <a:rPr lang="en-GB" sz="1600" dirty="0" smtClean="0"/>
              <a:t>- </a:t>
            </a:r>
            <a:r>
              <a:rPr lang="en-GB" sz="1600" dirty="0"/>
              <a:t>entrepreneurial vision of the </a:t>
            </a:r>
            <a:r>
              <a:rPr lang="en-GB" sz="1600" dirty="0" smtClean="0"/>
              <a:t>University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solidFill>
                  <a:srgbClr val="002060"/>
                </a:solidFill>
              </a:rPr>
              <a:t>International Virtual Conference </a:t>
            </a:r>
            <a:r>
              <a:rPr lang="en-GB" sz="1600" dirty="0"/>
              <a:t>on the sustainability of blue entrepreneurship in a post COVID era</a:t>
            </a:r>
            <a:r>
              <a:rPr lang="en-GB" sz="1600" dirty="0" smtClean="0"/>
              <a:t>.</a:t>
            </a:r>
            <a:r>
              <a:rPr lang="en-GB" sz="1600" dirty="0"/>
              <a:t> </a:t>
            </a:r>
            <a:r>
              <a:rPr lang="en-GB" sz="1600" dirty="0" smtClean="0"/>
              <a:t>Target 100 to 200 </a:t>
            </a:r>
            <a:r>
              <a:rPr lang="en-GB" sz="1600" dirty="0"/>
              <a:t>participants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solidFill>
                  <a:srgbClr val="002060"/>
                </a:solidFill>
              </a:rPr>
              <a:t>Conference proceedings </a:t>
            </a:r>
            <a:r>
              <a:rPr lang="en-GB" sz="1600" dirty="0"/>
              <a:t>and possibility of a special issue with the Island Studies </a:t>
            </a:r>
            <a:r>
              <a:rPr lang="en-GB" sz="1600" dirty="0" smtClean="0"/>
              <a:t>Journal – Target 40-50 papers</a:t>
            </a:r>
            <a:endParaRPr lang="en-GB" sz="1800" dirty="0">
              <a:solidFill>
                <a:srgbClr val="AAD3D6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AAD3D6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D905B54-BC78-4D3A-98A7-8BF350FAE6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5467" y="1544900"/>
            <a:ext cx="3658010" cy="3044825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3F9A722-C416-4CA0-9E81-3AB43962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06" y="56992"/>
            <a:ext cx="3686159" cy="663912"/>
          </a:xfrm>
        </p:spPr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5D841AC-77B9-46F0-877E-EDFD058BCBF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45660" y="961830"/>
            <a:ext cx="3449193" cy="5317235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GB" sz="1700" b="1" dirty="0">
                <a:solidFill>
                  <a:srgbClr val="FFFF00"/>
                </a:solidFill>
              </a:rPr>
              <a:t>Case studies </a:t>
            </a:r>
            <a:r>
              <a:rPr lang="en-GB" sz="1700" dirty="0" smtClean="0">
                <a:solidFill>
                  <a:srgbClr val="AAD3D6"/>
                </a:solidFill>
              </a:rPr>
              <a:t>included in existing programmes</a:t>
            </a:r>
          </a:p>
          <a:p>
            <a:pPr marL="285750" indent="-285750"/>
            <a:endParaRPr lang="en-GB" sz="500" dirty="0">
              <a:solidFill>
                <a:srgbClr val="AAD3D6"/>
              </a:solidFill>
            </a:endParaRPr>
          </a:p>
          <a:p>
            <a:pPr marL="285750" indent="-285750"/>
            <a:r>
              <a:rPr lang="en-GB" sz="1700" dirty="0">
                <a:solidFill>
                  <a:srgbClr val="AAD3D6"/>
                </a:solidFill>
              </a:rPr>
              <a:t>Development of a </a:t>
            </a:r>
            <a:r>
              <a:rPr lang="en-GB" sz="1700" b="1" dirty="0">
                <a:solidFill>
                  <a:srgbClr val="FFFF00"/>
                </a:solidFill>
              </a:rPr>
              <a:t>training kit </a:t>
            </a:r>
            <a:r>
              <a:rPr lang="en-GB" sz="1700" dirty="0">
                <a:solidFill>
                  <a:srgbClr val="AAD3D6"/>
                </a:solidFill>
              </a:rPr>
              <a:t>for women entrepreneurs based on results of the research output </a:t>
            </a:r>
            <a:r>
              <a:rPr lang="en-GB" sz="1700" dirty="0" smtClean="0">
                <a:solidFill>
                  <a:srgbClr val="AAD3D6"/>
                </a:solidFill>
              </a:rPr>
              <a:t>(200 Training Kits)</a:t>
            </a:r>
          </a:p>
          <a:p>
            <a:pPr marL="285750" indent="-285750"/>
            <a:endParaRPr lang="en-GB" sz="400" dirty="0">
              <a:solidFill>
                <a:srgbClr val="AAD3D6"/>
              </a:solidFill>
            </a:endParaRPr>
          </a:p>
          <a:p>
            <a:pPr marL="285750" indent="-285750"/>
            <a:r>
              <a:rPr lang="en-GB" sz="1700" b="1" dirty="0">
                <a:solidFill>
                  <a:srgbClr val="FFFF00"/>
                </a:solidFill>
              </a:rPr>
              <a:t>Crash course- Train the trainers </a:t>
            </a:r>
            <a:r>
              <a:rPr lang="en-GB" sz="1700" dirty="0">
                <a:solidFill>
                  <a:srgbClr val="AAD3D6"/>
                </a:solidFill>
              </a:rPr>
              <a:t>based on training kit developed (20 trainers for 5 days</a:t>
            </a:r>
            <a:r>
              <a:rPr lang="en-GB" sz="1700" dirty="0" smtClean="0">
                <a:solidFill>
                  <a:srgbClr val="AAD3D6"/>
                </a:solidFill>
              </a:rPr>
              <a:t>)</a:t>
            </a:r>
          </a:p>
          <a:p>
            <a:pPr marL="285750" indent="-285750"/>
            <a:endParaRPr lang="en-US" sz="1000" dirty="0">
              <a:solidFill>
                <a:srgbClr val="AAD3D6"/>
              </a:solidFill>
            </a:endParaRPr>
          </a:p>
          <a:p>
            <a:pPr marL="285750" indent="-285750"/>
            <a:r>
              <a:rPr lang="en-US" sz="1700" b="1" dirty="0">
                <a:solidFill>
                  <a:srgbClr val="FFFF00"/>
                </a:solidFill>
              </a:rPr>
              <a:t>Design e-brochure</a:t>
            </a:r>
            <a:r>
              <a:rPr lang="en-US" sz="1700" dirty="0">
                <a:solidFill>
                  <a:srgbClr val="AAD3D6"/>
                </a:solidFill>
              </a:rPr>
              <a:t> for guiding and encouraging MSMEs on the adoption of e-commerce. </a:t>
            </a:r>
            <a:endParaRPr lang="en-US" sz="1700" dirty="0" smtClean="0">
              <a:solidFill>
                <a:srgbClr val="AAD3D6"/>
              </a:solidFill>
            </a:endParaRPr>
          </a:p>
          <a:p>
            <a:pPr marL="285750" indent="-285750"/>
            <a:endParaRPr lang="en-US" sz="400" dirty="0">
              <a:solidFill>
                <a:srgbClr val="AAD3D6"/>
              </a:solidFill>
            </a:endParaRPr>
          </a:p>
          <a:p>
            <a:pPr marL="285750" indent="-285750"/>
            <a:r>
              <a:rPr lang="en-GB" sz="1700" dirty="0">
                <a:solidFill>
                  <a:srgbClr val="AAD3D6"/>
                </a:solidFill>
              </a:rPr>
              <a:t>Development and Running of a </a:t>
            </a:r>
            <a:r>
              <a:rPr lang="en-GB" sz="1700" b="1" dirty="0">
                <a:solidFill>
                  <a:srgbClr val="FFFF00"/>
                </a:solidFill>
              </a:rPr>
              <a:t>Capacity-Building Short Course </a:t>
            </a:r>
            <a:r>
              <a:rPr lang="en-GB" sz="1700" dirty="0">
                <a:solidFill>
                  <a:srgbClr val="AAD3D6"/>
                </a:solidFill>
              </a:rPr>
              <a:t>on Electronic Commerce for </a:t>
            </a:r>
            <a:r>
              <a:rPr lang="en-GB" sz="1700" dirty="0" smtClean="0">
                <a:solidFill>
                  <a:srgbClr val="AAD3D6"/>
                </a:solidFill>
              </a:rPr>
              <a:t>MSMEs – 100 entrepreneurs targeted</a:t>
            </a:r>
          </a:p>
          <a:p>
            <a:pPr marL="285750" indent="-285750"/>
            <a:endParaRPr lang="en-GB" sz="500" dirty="0" smtClean="0">
              <a:solidFill>
                <a:srgbClr val="AAD3D6"/>
              </a:solidFill>
            </a:endParaRPr>
          </a:p>
          <a:p>
            <a:pPr>
              <a:spcAft>
                <a:spcPts val="0"/>
              </a:spcAft>
            </a:pPr>
            <a:r>
              <a:rPr lang="en-GB" sz="1700" b="1" dirty="0">
                <a:solidFill>
                  <a:srgbClr val="FFFF00"/>
                </a:solidFill>
              </a:rPr>
              <a:t>Inclusion of blue entrepreneurship in existing modules and programmes</a:t>
            </a:r>
            <a:endParaRPr lang="en-US" sz="1700" b="1" dirty="0">
              <a:solidFill>
                <a:srgbClr val="FFFF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AAD3D6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604A973-1FC1-4BD3-A8B8-0C46262D77B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278" y="707462"/>
            <a:ext cx="2517775" cy="384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8278" y="1273697"/>
            <a:ext cx="368615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/>
              <a:t>Database of 400 MSMEs </a:t>
            </a:r>
            <a:r>
              <a:rPr lang="en-GB" sz="1600" dirty="0"/>
              <a:t>to investigate the impacts of COVID-19 on their respective </a:t>
            </a:r>
            <a:r>
              <a:rPr lang="en-GB" sz="1600" dirty="0" smtClean="0"/>
              <a:t>businesses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 smtClean="0"/>
              <a:t>Case </a:t>
            </a:r>
            <a:r>
              <a:rPr lang="en-GB" sz="1600" b="1" dirty="0"/>
              <a:t>studies </a:t>
            </a:r>
            <a:r>
              <a:rPr lang="en-GB" sz="1600" dirty="0"/>
              <a:t>and research paper assessing the impact of COVID-19 on </a:t>
            </a:r>
            <a:r>
              <a:rPr lang="en-GB" sz="1600" dirty="0" smtClean="0"/>
              <a:t>MSMEs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 smtClean="0"/>
              <a:t>Research </a:t>
            </a:r>
            <a:r>
              <a:rPr lang="en-GB" sz="1600" b="1" dirty="0"/>
              <a:t>Paper</a:t>
            </a:r>
            <a:r>
              <a:rPr lang="en-GB" sz="1600" dirty="0"/>
              <a:t> from Interviews and Focus Group Discussions to identify and investigate the factors hampering women entrepreneurs from adopting digital </a:t>
            </a:r>
            <a:r>
              <a:rPr lang="en-GB" sz="1600" dirty="0" smtClean="0"/>
              <a:t>trade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 smtClean="0"/>
              <a:t>Strategy </a:t>
            </a:r>
            <a:r>
              <a:rPr lang="en-GB" sz="1600" b="1" dirty="0"/>
              <a:t>Paper </a:t>
            </a:r>
            <a:r>
              <a:rPr lang="en-GB" sz="1600" dirty="0"/>
              <a:t>on leveraging e-commerce for MSMEs/ </a:t>
            </a:r>
            <a:r>
              <a:rPr lang="en-GB" sz="1600" b="1" dirty="0"/>
              <a:t>Policy paper </a:t>
            </a:r>
            <a:r>
              <a:rPr lang="en-GB" sz="1600" dirty="0"/>
              <a:t>for government, business associations on the adoption of ecommerce to be more resilient to the socio-economic impacts of COVID-19 </a:t>
            </a:r>
            <a:endParaRPr lang="en-GB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/>
              <a:t>Research Paper </a:t>
            </a:r>
            <a:r>
              <a:rPr lang="en-GB" sz="1600" dirty="0"/>
              <a:t>to be presented during the virtual conference.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80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r="5525"/>
          <a:stretch>
            <a:fillRect/>
          </a:stretch>
        </p:blipFill>
        <p:spPr>
          <a:xfrm>
            <a:off x="0" y="-1105"/>
            <a:ext cx="12192000" cy="6853712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1" y="4663802"/>
            <a:ext cx="8360229" cy="2188805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Thank you for your attention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933509" y="4655827"/>
            <a:ext cx="4258490" cy="21967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Questions and Suggestions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2986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 _Bold_Sophisticated_02_MS - v5" id="{0D41E119-70BC-460A-871B-170510AB4D35}" vid="{64C62F1B-F437-4409-9C0D-EDEE8FFAF9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FE9C68-0C22-4EEC-B457-063807029368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16c05727-aa75-4e4a-9b5f-8a80a1165891"/>
    <ds:schemaRef ds:uri="http://schemas.microsoft.com/office/infopath/2007/PartnerControls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843D30A-FE5A-4A75-9AAA-C9B333E48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8B52BE-6787-403E-A094-B18CEB0166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0</TotalTime>
  <Words>737</Words>
  <Application>Microsoft Office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Constantia</vt:lpstr>
      <vt:lpstr>Corbel</vt:lpstr>
      <vt:lpstr>Gill Sans</vt:lpstr>
      <vt:lpstr>Helvetica Light</vt:lpstr>
      <vt:lpstr>Helvetica Neue Medium</vt:lpstr>
      <vt:lpstr>Raleway</vt:lpstr>
      <vt:lpstr>Wingdings</vt:lpstr>
      <vt:lpstr>Office Theme</vt:lpstr>
      <vt:lpstr>Harnessing digital trade to curb COVID-19 impacts on MSMEs: A gender and sector discourse</vt:lpstr>
      <vt:lpstr>Background </vt:lpstr>
      <vt:lpstr>Objective</vt:lpstr>
      <vt:lpstr>Specific Objectives</vt:lpstr>
      <vt:lpstr>Methodology</vt:lpstr>
      <vt:lpstr>Output</vt:lpstr>
      <vt:lpstr>Thank you for your attention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2021-07-07T00:09:40Z</dcterms:created>
  <dcterms:modified xsi:type="dcterms:W3CDTF">2021-07-07T13:43:05Z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