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7" r:id="rId2"/>
    <p:sldId id="261" r:id="rId3"/>
    <p:sldId id="262" r:id="rId4"/>
    <p:sldId id="263" r:id="rId5"/>
    <p:sldId id="264" r:id="rId6"/>
    <p:sldId id="267" r:id="rId7"/>
    <p:sldId id="268"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16" r:id="rId48"/>
    <p:sldId id="319" r:id="rId49"/>
    <p:sldId id="320" r:id="rId50"/>
    <p:sldId id="341" r:id="rId51"/>
    <p:sldId id="321" r:id="rId52"/>
    <p:sldId id="322" r:id="rId53"/>
    <p:sldId id="323" r:id="rId54"/>
    <p:sldId id="324" r:id="rId55"/>
    <p:sldId id="325" r:id="rId56"/>
    <p:sldId id="326" r:id="rId57"/>
    <p:sldId id="327" r:id="rId58"/>
    <p:sldId id="328" r:id="rId59"/>
    <p:sldId id="329" r:id="rId60"/>
    <p:sldId id="333" r:id="rId61"/>
    <p:sldId id="334" r:id="rId62"/>
    <p:sldId id="335" r:id="rId63"/>
    <p:sldId id="336" r:id="rId64"/>
    <p:sldId id="337" r:id="rId65"/>
    <p:sldId id="338" r:id="rId66"/>
    <p:sldId id="339" r:id="rId67"/>
    <p:sldId id="340" r:id="rId68"/>
    <p:sldId id="342"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B9E939-80D4-4558-BD24-C3D7DBF104AD}" type="doc">
      <dgm:prSet loTypeId="urn:microsoft.com/office/officeart/2005/8/layout/chevron2" loCatId="list" qsTypeId="urn:microsoft.com/office/officeart/2005/8/quickstyle/simple1" qsCatId="simple" csTypeId="urn:microsoft.com/office/officeart/2005/8/colors/accent0_1" csCatId="mainScheme" phldr="1"/>
      <dgm:spPr/>
      <dgm:t>
        <a:bodyPr/>
        <a:lstStyle/>
        <a:p>
          <a:endParaRPr lang="en-GB"/>
        </a:p>
      </dgm:t>
    </dgm:pt>
    <dgm:pt modelId="{2CC8F666-953F-4120-B881-3DB0991A4607}">
      <dgm:prSet phldrT="[Text]" custT="1"/>
      <dgm:spPr/>
      <dgm:t>
        <a:bodyPr/>
        <a:lstStyle/>
        <a:p>
          <a:pPr algn="ctr"/>
          <a:r>
            <a:rPr lang="en-GB" sz="1400" b="1"/>
            <a:t>Pre-Litigation</a:t>
          </a:r>
        </a:p>
      </dgm:t>
    </dgm:pt>
    <dgm:pt modelId="{D5E50041-E958-423C-A52F-8DF054447204}" type="parTrans" cxnId="{1226F212-F5E5-4E5F-ACB7-FF9A83EFA811}">
      <dgm:prSet/>
      <dgm:spPr/>
      <dgm:t>
        <a:bodyPr/>
        <a:lstStyle/>
        <a:p>
          <a:pPr algn="ctr"/>
          <a:endParaRPr lang="en-GB"/>
        </a:p>
      </dgm:t>
    </dgm:pt>
    <dgm:pt modelId="{CDEF78C9-4125-4335-A451-9089EC8EE647}" type="sibTrans" cxnId="{1226F212-F5E5-4E5F-ACB7-FF9A83EFA811}">
      <dgm:prSet/>
      <dgm:spPr/>
      <dgm:t>
        <a:bodyPr/>
        <a:lstStyle/>
        <a:p>
          <a:pPr algn="ctr"/>
          <a:endParaRPr lang="en-GB"/>
        </a:p>
      </dgm:t>
    </dgm:pt>
    <dgm:pt modelId="{1C1C4F97-B901-4448-8037-627903375D04}">
      <dgm:prSet phldrT="[Text]"/>
      <dgm:spPr/>
      <dgm:t>
        <a:bodyPr/>
        <a:lstStyle/>
        <a:p>
          <a:pPr algn="l"/>
          <a:r>
            <a:rPr lang="en-GB" b="1"/>
            <a:t>Stage 1</a:t>
          </a:r>
          <a:r>
            <a:rPr lang="en-GB"/>
            <a:t>: Identification of foreign WTO-inconsistent policy</a:t>
          </a:r>
        </a:p>
      </dgm:t>
    </dgm:pt>
    <dgm:pt modelId="{70923395-9A83-4BAF-8729-2D23B654D38D}" type="parTrans" cxnId="{905288DD-17F6-4445-9590-3A4C77E654EB}">
      <dgm:prSet/>
      <dgm:spPr/>
      <dgm:t>
        <a:bodyPr/>
        <a:lstStyle/>
        <a:p>
          <a:pPr algn="ctr"/>
          <a:endParaRPr lang="en-GB"/>
        </a:p>
      </dgm:t>
    </dgm:pt>
    <dgm:pt modelId="{7E8E731A-E292-4658-A86D-E898A33F9D6D}" type="sibTrans" cxnId="{905288DD-17F6-4445-9590-3A4C77E654EB}">
      <dgm:prSet/>
      <dgm:spPr/>
      <dgm:t>
        <a:bodyPr/>
        <a:lstStyle/>
        <a:p>
          <a:pPr algn="ctr"/>
          <a:endParaRPr lang="en-GB"/>
        </a:p>
      </dgm:t>
    </dgm:pt>
    <dgm:pt modelId="{B5F58F2A-406B-4B6E-A4DB-1C394481F589}">
      <dgm:prSet phldrT="[Text]"/>
      <dgm:spPr/>
      <dgm:t>
        <a:bodyPr/>
        <a:lstStyle/>
        <a:p>
          <a:pPr algn="l"/>
          <a:r>
            <a:rPr lang="en-GB" b="1"/>
            <a:t>Stage 2</a:t>
          </a:r>
          <a:r>
            <a:rPr lang="en-GB"/>
            <a:t>: Private sector's cost-benefit analysis for removal of impugned measure</a:t>
          </a:r>
        </a:p>
      </dgm:t>
    </dgm:pt>
    <dgm:pt modelId="{D8D0B13E-2CE4-4FAD-B5CE-59BB5BEFC450}" type="parTrans" cxnId="{3BB5D0F7-44A7-40FC-B0EF-5372D64AA639}">
      <dgm:prSet/>
      <dgm:spPr/>
      <dgm:t>
        <a:bodyPr/>
        <a:lstStyle/>
        <a:p>
          <a:pPr algn="ctr"/>
          <a:endParaRPr lang="en-GB"/>
        </a:p>
      </dgm:t>
    </dgm:pt>
    <dgm:pt modelId="{3128C0AE-9116-4547-9457-A33FE0EE6925}" type="sibTrans" cxnId="{3BB5D0F7-44A7-40FC-B0EF-5372D64AA639}">
      <dgm:prSet/>
      <dgm:spPr/>
      <dgm:t>
        <a:bodyPr/>
        <a:lstStyle/>
        <a:p>
          <a:pPr algn="ctr"/>
          <a:endParaRPr lang="en-GB"/>
        </a:p>
      </dgm:t>
    </dgm:pt>
    <dgm:pt modelId="{B08A167F-5FD6-4201-A48D-08A187139363}">
      <dgm:prSet phldrT="[Text]" custT="1"/>
      <dgm:spPr/>
      <dgm:t>
        <a:bodyPr/>
        <a:lstStyle/>
        <a:p>
          <a:pPr algn="ctr"/>
          <a:r>
            <a:rPr lang="en-GB" sz="1400" b="1" dirty="0"/>
            <a:t>Litigation</a:t>
          </a:r>
        </a:p>
      </dgm:t>
    </dgm:pt>
    <dgm:pt modelId="{4649D56F-D67E-4FBC-8DDC-62A10330D53F}" type="parTrans" cxnId="{2714C23B-0E78-48DD-AB5C-DC970C0ECD75}">
      <dgm:prSet/>
      <dgm:spPr/>
      <dgm:t>
        <a:bodyPr/>
        <a:lstStyle/>
        <a:p>
          <a:pPr algn="ctr"/>
          <a:endParaRPr lang="en-GB"/>
        </a:p>
      </dgm:t>
    </dgm:pt>
    <dgm:pt modelId="{840B3E30-6BAD-4AE2-9661-3F9BC4FD690B}" type="sibTrans" cxnId="{2714C23B-0E78-48DD-AB5C-DC970C0ECD75}">
      <dgm:prSet/>
      <dgm:spPr/>
      <dgm:t>
        <a:bodyPr/>
        <a:lstStyle/>
        <a:p>
          <a:pPr algn="ctr"/>
          <a:endParaRPr lang="en-GB"/>
        </a:p>
      </dgm:t>
    </dgm:pt>
    <dgm:pt modelId="{643198BD-8E29-44CF-A3F9-816FABA1CB20}">
      <dgm:prSet phldrT="[Text]"/>
      <dgm:spPr/>
      <dgm:t>
        <a:bodyPr/>
        <a:lstStyle/>
        <a:p>
          <a:pPr algn="l"/>
          <a:r>
            <a:rPr lang="en-GB" b="1"/>
            <a:t>Stage 4</a:t>
          </a:r>
          <a:r>
            <a:rPr lang="en-GB"/>
            <a:t>: Administration and preliminary examination of a trade issue</a:t>
          </a:r>
        </a:p>
      </dgm:t>
    </dgm:pt>
    <dgm:pt modelId="{4C9D2299-B93E-4912-9222-BC2504FB56E9}" type="parTrans" cxnId="{BE7D5DFC-A6C5-4581-940A-B38A3F7B9179}">
      <dgm:prSet/>
      <dgm:spPr/>
      <dgm:t>
        <a:bodyPr/>
        <a:lstStyle/>
        <a:p>
          <a:pPr algn="ctr"/>
          <a:endParaRPr lang="en-GB"/>
        </a:p>
      </dgm:t>
    </dgm:pt>
    <dgm:pt modelId="{CDCAECD2-B625-417A-B60F-F8A9742458D6}" type="sibTrans" cxnId="{BE7D5DFC-A6C5-4581-940A-B38A3F7B9179}">
      <dgm:prSet/>
      <dgm:spPr/>
      <dgm:t>
        <a:bodyPr/>
        <a:lstStyle/>
        <a:p>
          <a:pPr algn="ctr"/>
          <a:endParaRPr lang="en-GB"/>
        </a:p>
      </dgm:t>
    </dgm:pt>
    <dgm:pt modelId="{A5BE402D-BFC6-43EA-8037-391F1CB9E158}">
      <dgm:prSet phldrT="[Text]"/>
      <dgm:spPr/>
      <dgm:t>
        <a:bodyPr/>
        <a:lstStyle/>
        <a:p>
          <a:pPr algn="l"/>
          <a:r>
            <a:rPr lang="en-GB" b="1"/>
            <a:t>Stage 7</a:t>
          </a:r>
          <a:r>
            <a:rPr lang="en-GB"/>
            <a:t>: Preparation and litigation of a case at the WTO </a:t>
          </a:r>
        </a:p>
      </dgm:t>
    </dgm:pt>
    <dgm:pt modelId="{C498B060-660B-49FF-BCD0-72CB6780AD31}" type="parTrans" cxnId="{2F467BCE-EB29-4E8B-BFBA-765036C7F4F2}">
      <dgm:prSet/>
      <dgm:spPr/>
      <dgm:t>
        <a:bodyPr/>
        <a:lstStyle/>
        <a:p>
          <a:pPr algn="ctr"/>
          <a:endParaRPr lang="en-GB"/>
        </a:p>
      </dgm:t>
    </dgm:pt>
    <dgm:pt modelId="{88688DD8-D35E-412B-ABC4-882D13CC1813}" type="sibTrans" cxnId="{2F467BCE-EB29-4E8B-BFBA-765036C7F4F2}">
      <dgm:prSet/>
      <dgm:spPr/>
      <dgm:t>
        <a:bodyPr/>
        <a:lstStyle/>
        <a:p>
          <a:pPr algn="ctr"/>
          <a:endParaRPr lang="en-GB"/>
        </a:p>
      </dgm:t>
    </dgm:pt>
    <dgm:pt modelId="{5A7C8B17-484B-499F-A096-FBCBE25D0F97}">
      <dgm:prSet phldrT="[Text]" custT="1"/>
      <dgm:spPr/>
      <dgm:t>
        <a:bodyPr/>
        <a:lstStyle/>
        <a:p>
          <a:pPr algn="ctr"/>
          <a:r>
            <a:rPr lang="en-GB" sz="1400" b="1"/>
            <a:t>Post- Litigation</a:t>
          </a:r>
        </a:p>
      </dgm:t>
    </dgm:pt>
    <dgm:pt modelId="{E432AF26-8782-4C9A-9FB4-D832B27FF358}" type="parTrans" cxnId="{3D172151-B18D-493D-9CA0-DE2E500361F0}">
      <dgm:prSet/>
      <dgm:spPr/>
      <dgm:t>
        <a:bodyPr/>
        <a:lstStyle/>
        <a:p>
          <a:pPr algn="ctr"/>
          <a:endParaRPr lang="en-GB"/>
        </a:p>
      </dgm:t>
    </dgm:pt>
    <dgm:pt modelId="{162FC6F4-F39F-4983-9DC9-A37E3A6128F3}" type="sibTrans" cxnId="{3D172151-B18D-493D-9CA0-DE2E500361F0}">
      <dgm:prSet/>
      <dgm:spPr/>
      <dgm:t>
        <a:bodyPr/>
        <a:lstStyle/>
        <a:p>
          <a:pPr algn="ctr"/>
          <a:endParaRPr lang="en-GB"/>
        </a:p>
      </dgm:t>
    </dgm:pt>
    <dgm:pt modelId="{D4843BE2-95CF-448A-8A64-224BD392479F}">
      <dgm:prSet phldrT="[Text]"/>
      <dgm:spPr/>
      <dgm:t>
        <a:bodyPr/>
        <a:lstStyle/>
        <a:p>
          <a:pPr algn="l"/>
          <a:r>
            <a:rPr lang="en-GB" b="1"/>
            <a:t>Stage 8</a:t>
          </a:r>
          <a:r>
            <a:rPr lang="en-GB"/>
            <a:t>: Calculation of retaliation threats for arbitration</a:t>
          </a:r>
        </a:p>
      </dgm:t>
    </dgm:pt>
    <dgm:pt modelId="{E5E2B29A-7359-4924-BD2A-893BFE97C652}" type="parTrans" cxnId="{F8D42F40-1F51-43DE-8282-FCF834BD7A5B}">
      <dgm:prSet/>
      <dgm:spPr/>
      <dgm:t>
        <a:bodyPr/>
        <a:lstStyle/>
        <a:p>
          <a:pPr algn="ctr"/>
          <a:endParaRPr lang="en-GB"/>
        </a:p>
      </dgm:t>
    </dgm:pt>
    <dgm:pt modelId="{828F3F0F-478C-45D9-B776-F1D31DE56F9D}" type="sibTrans" cxnId="{F8D42F40-1F51-43DE-8282-FCF834BD7A5B}">
      <dgm:prSet/>
      <dgm:spPr/>
      <dgm:t>
        <a:bodyPr/>
        <a:lstStyle/>
        <a:p>
          <a:pPr algn="ctr"/>
          <a:endParaRPr lang="en-GB"/>
        </a:p>
      </dgm:t>
    </dgm:pt>
    <dgm:pt modelId="{BCDBB2D0-E3E2-4FA6-8B57-B3EDBDA7011F}">
      <dgm:prSet phldrT="[Text]"/>
      <dgm:spPr/>
      <dgm:t>
        <a:bodyPr/>
        <a:lstStyle/>
        <a:p>
          <a:pPr algn="l"/>
          <a:r>
            <a:rPr lang="en-GB" b="1" dirty="0"/>
            <a:t>Stage 9</a:t>
          </a:r>
          <a:r>
            <a:rPr lang="en-GB" dirty="0"/>
            <a:t>: Generation of public and political foreign support for impugned policy removal</a:t>
          </a:r>
        </a:p>
      </dgm:t>
    </dgm:pt>
    <dgm:pt modelId="{87EEEA1E-719A-41F0-BC1A-F146180A16E0}" type="parTrans" cxnId="{56815458-6000-4568-8DBA-F1EC7450E7AA}">
      <dgm:prSet/>
      <dgm:spPr/>
      <dgm:t>
        <a:bodyPr/>
        <a:lstStyle/>
        <a:p>
          <a:pPr algn="ctr"/>
          <a:endParaRPr lang="en-GB"/>
        </a:p>
      </dgm:t>
    </dgm:pt>
    <dgm:pt modelId="{CDFABFED-1C20-4FAF-A9AF-910DABFBC83F}" type="sibTrans" cxnId="{56815458-6000-4568-8DBA-F1EC7450E7AA}">
      <dgm:prSet/>
      <dgm:spPr/>
      <dgm:t>
        <a:bodyPr/>
        <a:lstStyle/>
        <a:p>
          <a:pPr algn="ctr"/>
          <a:endParaRPr lang="en-GB"/>
        </a:p>
      </dgm:t>
    </dgm:pt>
    <dgm:pt modelId="{64474376-F598-4D06-998D-99FC67695F7F}">
      <dgm:prSet phldrT="[Text]"/>
      <dgm:spPr/>
      <dgm:t>
        <a:bodyPr/>
        <a:lstStyle/>
        <a:p>
          <a:pPr algn="l"/>
          <a:r>
            <a:rPr lang="en-GB" b="1"/>
            <a:t>Stage 3</a:t>
          </a:r>
          <a:r>
            <a:rPr lang="en-GB"/>
            <a:t>: Convince domestic government to investigate and litigate the dispute at the WTO</a:t>
          </a:r>
        </a:p>
      </dgm:t>
    </dgm:pt>
    <dgm:pt modelId="{6F44F3A7-ABAE-4706-9AC6-871567C010B1}" type="parTrans" cxnId="{6A09D7DC-0EA8-4B94-A002-FAB637611E7C}">
      <dgm:prSet/>
      <dgm:spPr/>
      <dgm:t>
        <a:bodyPr/>
        <a:lstStyle/>
        <a:p>
          <a:pPr algn="ctr"/>
          <a:endParaRPr lang="en-GB"/>
        </a:p>
      </dgm:t>
    </dgm:pt>
    <dgm:pt modelId="{56458BDC-244D-4B29-8402-EFDF22DBE252}" type="sibTrans" cxnId="{6A09D7DC-0EA8-4B94-A002-FAB637611E7C}">
      <dgm:prSet/>
      <dgm:spPr/>
      <dgm:t>
        <a:bodyPr/>
        <a:lstStyle/>
        <a:p>
          <a:pPr algn="ctr"/>
          <a:endParaRPr lang="en-GB"/>
        </a:p>
      </dgm:t>
    </dgm:pt>
    <dgm:pt modelId="{8B193B7A-36AD-4E29-B847-C4508278B7D3}">
      <dgm:prSet phldrT="[Text]"/>
      <dgm:spPr/>
      <dgm:t>
        <a:bodyPr/>
        <a:lstStyle/>
        <a:p>
          <a:pPr algn="l"/>
          <a:r>
            <a:rPr lang="en-GB" b="1"/>
            <a:t>Stage 5</a:t>
          </a:r>
          <a:r>
            <a:rPr lang="en-GB"/>
            <a:t>: Investigation and internal consultation</a:t>
          </a:r>
        </a:p>
      </dgm:t>
    </dgm:pt>
    <dgm:pt modelId="{4865E91D-D06B-4614-8B14-671C6FBEE93A}" type="parTrans" cxnId="{950221D5-1503-4CB7-B31D-6338B2418633}">
      <dgm:prSet/>
      <dgm:spPr/>
      <dgm:t>
        <a:bodyPr/>
        <a:lstStyle/>
        <a:p>
          <a:pPr algn="ctr"/>
          <a:endParaRPr lang="en-GB"/>
        </a:p>
      </dgm:t>
    </dgm:pt>
    <dgm:pt modelId="{C9B0686E-8AD8-40ED-8016-11F09676DF1E}" type="sibTrans" cxnId="{950221D5-1503-4CB7-B31D-6338B2418633}">
      <dgm:prSet/>
      <dgm:spPr/>
      <dgm:t>
        <a:bodyPr/>
        <a:lstStyle/>
        <a:p>
          <a:pPr algn="ctr"/>
          <a:endParaRPr lang="en-GB"/>
        </a:p>
      </dgm:t>
    </dgm:pt>
    <dgm:pt modelId="{D3EA4945-C86D-48D6-A329-938C1DE83842}">
      <dgm:prSet phldrT="[Text]"/>
      <dgm:spPr/>
      <dgm:t>
        <a:bodyPr/>
        <a:lstStyle/>
        <a:p>
          <a:pPr algn="l"/>
          <a:r>
            <a:rPr lang="en-GB" b="1"/>
            <a:t>Stage 6</a:t>
          </a:r>
          <a:r>
            <a:rPr lang="en-GB"/>
            <a:t>: Initiation of bilateral or multilateral consultations</a:t>
          </a:r>
        </a:p>
      </dgm:t>
    </dgm:pt>
    <dgm:pt modelId="{0EE9E20E-FD35-4E02-B01C-EBEDF0CBCD7A}" type="parTrans" cxnId="{A918B5F1-116A-4731-AD81-95D42551DAFE}">
      <dgm:prSet/>
      <dgm:spPr/>
      <dgm:t>
        <a:bodyPr/>
        <a:lstStyle/>
        <a:p>
          <a:pPr algn="ctr"/>
          <a:endParaRPr lang="en-GB"/>
        </a:p>
      </dgm:t>
    </dgm:pt>
    <dgm:pt modelId="{8587DE3E-25F6-4EAE-805F-481105D8468B}" type="sibTrans" cxnId="{A918B5F1-116A-4731-AD81-95D42551DAFE}">
      <dgm:prSet/>
      <dgm:spPr/>
      <dgm:t>
        <a:bodyPr/>
        <a:lstStyle/>
        <a:p>
          <a:pPr algn="ctr"/>
          <a:endParaRPr lang="en-GB"/>
        </a:p>
      </dgm:t>
    </dgm:pt>
    <dgm:pt modelId="{A2C73CFE-A79E-437D-8324-B935DB5D34EF}" type="pres">
      <dgm:prSet presAssocID="{B9B9E939-80D4-4558-BD24-C3D7DBF104AD}" presName="linearFlow" presStyleCnt="0">
        <dgm:presLayoutVars>
          <dgm:dir/>
          <dgm:animLvl val="lvl"/>
          <dgm:resizeHandles val="exact"/>
        </dgm:presLayoutVars>
      </dgm:prSet>
      <dgm:spPr/>
      <dgm:t>
        <a:bodyPr/>
        <a:lstStyle/>
        <a:p>
          <a:endParaRPr lang="en-GB"/>
        </a:p>
      </dgm:t>
    </dgm:pt>
    <dgm:pt modelId="{13622138-903C-47E3-829F-E4040BE5369D}" type="pres">
      <dgm:prSet presAssocID="{2CC8F666-953F-4120-B881-3DB0991A4607}" presName="composite" presStyleCnt="0"/>
      <dgm:spPr/>
    </dgm:pt>
    <dgm:pt modelId="{F3A994AB-B8F4-4F37-A744-61402C15C5EB}" type="pres">
      <dgm:prSet presAssocID="{2CC8F666-953F-4120-B881-3DB0991A4607}" presName="parentText" presStyleLbl="alignNode1" presStyleIdx="0" presStyleCnt="3">
        <dgm:presLayoutVars>
          <dgm:chMax val="1"/>
          <dgm:bulletEnabled val="1"/>
        </dgm:presLayoutVars>
      </dgm:prSet>
      <dgm:spPr/>
      <dgm:t>
        <a:bodyPr/>
        <a:lstStyle/>
        <a:p>
          <a:endParaRPr lang="en-GB"/>
        </a:p>
      </dgm:t>
    </dgm:pt>
    <dgm:pt modelId="{8FCD388A-C26F-4619-A64D-3330A8E15617}" type="pres">
      <dgm:prSet presAssocID="{2CC8F666-953F-4120-B881-3DB0991A4607}" presName="descendantText" presStyleLbl="alignAcc1" presStyleIdx="0" presStyleCnt="3">
        <dgm:presLayoutVars>
          <dgm:bulletEnabled val="1"/>
        </dgm:presLayoutVars>
      </dgm:prSet>
      <dgm:spPr/>
      <dgm:t>
        <a:bodyPr/>
        <a:lstStyle/>
        <a:p>
          <a:endParaRPr lang="en-GB"/>
        </a:p>
      </dgm:t>
    </dgm:pt>
    <dgm:pt modelId="{DFEB24AC-4591-46C8-AA92-EF119BA57CFE}" type="pres">
      <dgm:prSet presAssocID="{CDEF78C9-4125-4335-A451-9089EC8EE647}" presName="sp" presStyleCnt="0"/>
      <dgm:spPr/>
    </dgm:pt>
    <dgm:pt modelId="{5918B171-BA2F-4BAF-9CDD-845D0EC289C2}" type="pres">
      <dgm:prSet presAssocID="{B08A167F-5FD6-4201-A48D-08A187139363}" presName="composite" presStyleCnt="0"/>
      <dgm:spPr/>
    </dgm:pt>
    <dgm:pt modelId="{2BAFE419-4942-481A-8D90-FEA747D79088}" type="pres">
      <dgm:prSet presAssocID="{B08A167F-5FD6-4201-A48D-08A187139363}" presName="parentText" presStyleLbl="alignNode1" presStyleIdx="1" presStyleCnt="3">
        <dgm:presLayoutVars>
          <dgm:chMax val="1"/>
          <dgm:bulletEnabled val="1"/>
        </dgm:presLayoutVars>
      </dgm:prSet>
      <dgm:spPr/>
      <dgm:t>
        <a:bodyPr/>
        <a:lstStyle/>
        <a:p>
          <a:endParaRPr lang="en-GB"/>
        </a:p>
      </dgm:t>
    </dgm:pt>
    <dgm:pt modelId="{14FB37D9-30B4-4CD2-BB92-178F46C86F44}" type="pres">
      <dgm:prSet presAssocID="{B08A167F-5FD6-4201-A48D-08A187139363}" presName="descendantText" presStyleLbl="alignAcc1" presStyleIdx="1" presStyleCnt="3">
        <dgm:presLayoutVars>
          <dgm:bulletEnabled val="1"/>
        </dgm:presLayoutVars>
      </dgm:prSet>
      <dgm:spPr/>
      <dgm:t>
        <a:bodyPr/>
        <a:lstStyle/>
        <a:p>
          <a:endParaRPr lang="en-GB"/>
        </a:p>
      </dgm:t>
    </dgm:pt>
    <dgm:pt modelId="{39B288D9-9AAD-4D68-A08D-BC4E1358D3EE}" type="pres">
      <dgm:prSet presAssocID="{840B3E30-6BAD-4AE2-9661-3F9BC4FD690B}" presName="sp" presStyleCnt="0"/>
      <dgm:spPr/>
    </dgm:pt>
    <dgm:pt modelId="{D701D8FE-A7DE-4E13-8BE8-9366A5A96A0C}" type="pres">
      <dgm:prSet presAssocID="{5A7C8B17-484B-499F-A096-FBCBE25D0F97}" presName="composite" presStyleCnt="0"/>
      <dgm:spPr/>
    </dgm:pt>
    <dgm:pt modelId="{79F462C5-47BC-40FE-919F-EE12EC36AB6B}" type="pres">
      <dgm:prSet presAssocID="{5A7C8B17-484B-499F-A096-FBCBE25D0F97}" presName="parentText" presStyleLbl="alignNode1" presStyleIdx="2" presStyleCnt="3">
        <dgm:presLayoutVars>
          <dgm:chMax val="1"/>
          <dgm:bulletEnabled val="1"/>
        </dgm:presLayoutVars>
      </dgm:prSet>
      <dgm:spPr/>
      <dgm:t>
        <a:bodyPr/>
        <a:lstStyle/>
        <a:p>
          <a:endParaRPr lang="en-GB"/>
        </a:p>
      </dgm:t>
    </dgm:pt>
    <dgm:pt modelId="{1BBA77A2-68F5-4679-9DFD-A6820DB321F5}" type="pres">
      <dgm:prSet presAssocID="{5A7C8B17-484B-499F-A096-FBCBE25D0F97}" presName="descendantText" presStyleLbl="alignAcc1" presStyleIdx="2" presStyleCnt="3">
        <dgm:presLayoutVars>
          <dgm:bulletEnabled val="1"/>
        </dgm:presLayoutVars>
      </dgm:prSet>
      <dgm:spPr/>
      <dgm:t>
        <a:bodyPr/>
        <a:lstStyle/>
        <a:p>
          <a:endParaRPr lang="en-GB"/>
        </a:p>
      </dgm:t>
    </dgm:pt>
  </dgm:ptLst>
  <dgm:cxnLst>
    <dgm:cxn modelId="{C4CE5ED5-51AE-4CCE-8A0A-3F40B868CC6C}" type="presOf" srcId="{8B193B7A-36AD-4E29-B847-C4508278B7D3}" destId="{14FB37D9-30B4-4CD2-BB92-178F46C86F44}" srcOrd="0" destOrd="1" presId="urn:microsoft.com/office/officeart/2005/8/layout/chevron2"/>
    <dgm:cxn modelId="{E6C5C94A-8329-47BC-9E49-BA5C7BD2EDE9}" type="presOf" srcId="{A5BE402D-BFC6-43EA-8037-391F1CB9E158}" destId="{14FB37D9-30B4-4CD2-BB92-178F46C86F44}" srcOrd="0" destOrd="3" presId="urn:microsoft.com/office/officeart/2005/8/layout/chevron2"/>
    <dgm:cxn modelId="{68F21625-4F36-4FB2-9BE8-50EEBAD59745}" type="presOf" srcId="{D4843BE2-95CF-448A-8A64-224BD392479F}" destId="{1BBA77A2-68F5-4679-9DFD-A6820DB321F5}" srcOrd="0" destOrd="0" presId="urn:microsoft.com/office/officeart/2005/8/layout/chevron2"/>
    <dgm:cxn modelId="{2F467BCE-EB29-4E8B-BFBA-765036C7F4F2}" srcId="{B08A167F-5FD6-4201-A48D-08A187139363}" destId="{A5BE402D-BFC6-43EA-8037-391F1CB9E158}" srcOrd="3" destOrd="0" parTransId="{C498B060-660B-49FF-BCD0-72CB6780AD31}" sibTransId="{88688DD8-D35E-412B-ABC4-882D13CC1813}"/>
    <dgm:cxn modelId="{6A09D7DC-0EA8-4B94-A002-FAB637611E7C}" srcId="{2CC8F666-953F-4120-B881-3DB0991A4607}" destId="{64474376-F598-4D06-998D-99FC67695F7F}" srcOrd="2" destOrd="0" parTransId="{6F44F3A7-ABAE-4706-9AC6-871567C010B1}" sibTransId="{56458BDC-244D-4B29-8402-EFDF22DBE252}"/>
    <dgm:cxn modelId="{1226F212-F5E5-4E5F-ACB7-FF9A83EFA811}" srcId="{B9B9E939-80D4-4558-BD24-C3D7DBF104AD}" destId="{2CC8F666-953F-4120-B881-3DB0991A4607}" srcOrd="0" destOrd="0" parTransId="{D5E50041-E958-423C-A52F-8DF054447204}" sibTransId="{CDEF78C9-4125-4335-A451-9089EC8EE647}"/>
    <dgm:cxn modelId="{3BB5D0F7-44A7-40FC-B0EF-5372D64AA639}" srcId="{2CC8F666-953F-4120-B881-3DB0991A4607}" destId="{B5F58F2A-406B-4B6E-A4DB-1C394481F589}" srcOrd="1" destOrd="0" parTransId="{D8D0B13E-2CE4-4FAD-B5CE-59BB5BEFC450}" sibTransId="{3128C0AE-9116-4547-9457-A33FE0EE6925}"/>
    <dgm:cxn modelId="{D0C920A6-017A-4F30-80CC-E46AED00B7EE}" type="presOf" srcId="{643198BD-8E29-44CF-A3F9-816FABA1CB20}" destId="{14FB37D9-30B4-4CD2-BB92-178F46C86F44}" srcOrd="0" destOrd="0" presId="urn:microsoft.com/office/officeart/2005/8/layout/chevron2"/>
    <dgm:cxn modelId="{950221D5-1503-4CB7-B31D-6338B2418633}" srcId="{B08A167F-5FD6-4201-A48D-08A187139363}" destId="{8B193B7A-36AD-4E29-B847-C4508278B7D3}" srcOrd="1" destOrd="0" parTransId="{4865E91D-D06B-4614-8B14-671C6FBEE93A}" sibTransId="{C9B0686E-8AD8-40ED-8016-11F09676DF1E}"/>
    <dgm:cxn modelId="{DDA56A23-66A3-41A6-B4CE-EC3537332E0A}" type="presOf" srcId="{B08A167F-5FD6-4201-A48D-08A187139363}" destId="{2BAFE419-4942-481A-8D90-FEA747D79088}" srcOrd="0" destOrd="0" presId="urn:microsoft.com/office/officeart/2005/8/layout/chevron2"/>
    <dgm:cxn modelId="{CF0039EA-0E59-406C-96E0-899BC08D91AF}" type="presOf" srcId="{1C1C4F97-B901-4448-8037-627903375D04}" destId="{8FCD388A-C26F-4619-A64D-3330A8E15617}" srcOrd="0" destOrd="0" presId="urn:microsoft.com/office/officeart/2005/8/layout/chevron2"/>
    <dgm:cxn modelId="{A918B5F1-116A-4731-AD81-95D42551DAFE}" srcId="{B08A167F-5FD6-4201-A48D-08A187139363}" destId="{D3EA4945-C86D-48D6-A329-938C1DE83842}" srcOrd="2" destOrd="0" parTransId="{0EE9E20E-FD35-4E02-B01C-EBEDF0CBCD7A}" sibTransId="{8587DE3E-25F6-4EAE-805F-481105D8468B}"/>
    <dgm:cxn modelId="{1AC5CEEB-FA9B-4C9A-9CF3-77A47D83660B}" type="presOf" srcId="{D3EA4945-C86D-48D6-A329-938C1DE83842}" destId="{14FB37D9-30B4-4CD2-BB92-178F46C86F44}" srcOrd="0" destOrd="2" presId="urn:microsoft.com/office/officeart/2005/8/layout/chevron2"/>
    <dgm:cxn modelId="{3F376CBD-642C-4090-A7C9-751BC54FB019}" type="presOf" srcId="{BCDBB2D0-E3E2-4FA6-8B57-B3EDBDA7011F}" destId="{1BBA77A2-68F5-4679-9DFD-A6820DB321F5}" srcOrd="0" destOrd="1" presId="urn:microsoft.com/office/officeart/2005/8/layout/chevron2"/>
    <dgm:cxn modelId="{556B602F-CFE3-4635-9406-0775D341C2AB}" type="presOf" srcId="{B5F58F2A-406B-4B6E-A4DB-1C394481F589}" destId="{8FCD388A-C26F-4619-A64D-3330A8E15617}" srcOrd="0" destOrd="1" presId="urn:microsoft.com/office/officeart/2005/8/layout/chevron2"/>
    <dgm:cxn modelId="{63E04DF4-074B-4991-B853-E1238C786835}" type="presOf" srcId="{B9B9E939-80D4-4558-BD24-C3D7DBF104AD}" destId="{A2C73CFE-A79E-437D-8324-B935DB5D34EF}" srcOrd="0" destOrd="0" presId="urn:microsoft.com/office/officeart/2005/8/layout/chevron2"/>
    <dgm:cxn modelId="{83E43756-77F5-4744-BD50-8C0A7978575C}" type="presOf" srcId="{5A7C8B17-484B-499F-A096-FBCBE25D0F97}" destId="{79F462C5-47BC-40FE-919F-EE12EC36AB6B}" srcOrd="0" destOrd="0" presId="urn:microsoft.com/office/officeart/2005/8/layout/chevron2"/>
    <dgm:cxn modelId="{905288DD-17F6-4445-9590-3A4C77E654EB}" srcId="{2CC8F666-953F-4120-B881-3DB0991A4607}" destId="{1C1C4F97-B901-4448-8037-627903375D04}" srcOrd="0" destOrd="0" parTransId="{70923395-9A83-4BAF-8729-2D23B654D38D}" sibTransId="{7E8E731A-E292-4658-A86D-E898A33F9D6D}"/>
    <dgm:cxn modelId="{2714C23B-0E78-48DD-AB5C-DC970C0ECD75}" srcId="{B9B9E939-80D4-4558-BD24-C3D7DBF104AD}" destId="{B08A167F-5FD6-4201-A48D-08A187139363}" srcOrd="1" destOrd="0" parTransId="{4649D56F-D67E-4FBC-8DDC-62A10330D53F}" sibTransId="{840B3E30-6BAD-4AE2-9661-3F9BC4FD690B}"/>
    <dgm:cxn modelId="{56815458-6000-4568-8DBA-F1EC7450E7AA}" srcId="{5A7C8B17-484B-499F-A096-FBCBE25D0F97}" destId="{BCDBB2D0-E3E2-4FA6-8B57-B3EDBDA7011F}" srcOrd="1" destOrd="0" parTransId="{87EEEA1E-719A-41F0-BC1A-F146180A16E0}" sibTransId="{CDFABFED-1C20-4FAF-A9AF-910DABFBC83F}"/>
    <dgm:cxn modelId="{BE7D5DFC-A6C5-4581-940A-B38A3F7B9179}" srcId="{B08A167F-5FD6-4201-A48D-08A187139363}" destId="{643198BD-8E29-44CF-A3F9-816FABA1CB20}" srcOrd="0" destOrd="0" parTransId="{4C9D2299-B93E-4912-9222-BC2504FB56E9}" sibTransId="{CDCAECD2-B625-417A-B60F-F8A9742458D6}"/>
    <dgm:cxn modelId="{F8D42F40-1F51-43DE-8282-FCF834BD7A5B}" srcId="{5A7C8B17-484B-499F-A096-FBCBE25D0F97}" destId="{D4843BE2-95CF-448A-8A64-224BD392479F}" srcOrd="0" destOrd="0" parTransId="{E5E2B29A-7359-4924-BD2A-893BFE97C652}" sibTransId="{828F3F0F-478C-45D9-B776-F1D31DE56F9D}"/>
    <dgm:cxn modelId="{AB6FED42-3E3F-4E82-9C69-C7961F84C15F}" type="presOf" srcId="{64474376-F598-4D06-998D-99FC67695F7F}" destId="{8FCD388A-C26F-4619-A64D-3330A8E15617}" srcOrd="0" destOrd="2" presId="urn:microsoft.com/office/officeart/2005/8/layout/chevron2"/>
    <dgm:cxn modelId="{3D172151-B18D-493D-9CA0-DE2E500361F0}" srcId="{B9B9E939-80D4-4558-BD24-C3D7DBF104AD}" destId="{5A7C8B17-484B-499F-A096-FBCBE25D0F97}" srcOrd="2" destOrd="0" parTransId="{E432AF26-8782-4C9A-9FB4-D832B27FF358}" sibTransId="{162FC6F4-F39F-4983-9DC9-A37E3A6128F3}"/>
    <dgm:cxn modelId="{B6A66111-A4F8-47BA-AAF4-B509ABF5FEC2}" type="presOf" srcId="{2CC8F666-953F-4120-B881-3DB0991A4607}" destId="{F3A994AB-B8F4-4F37-A744-61402C15C5EB}" srcOrd="0" destOrd="0" presId="urn:microsoft.com/office/officeart/2005/8/layout/chevron2"/>
    <dgm:cxn modelId="{63A44418-88E8-4063-B229-2DA086E37D2A}" type="presParOf" srcId="{A2C73CFE-A79E-437D-8324-B935DB5D34EF}" destId="{13622138-903C-47E3-829F-E4040BE5369D}" srcOrd="0" destOrd="0" presId="urn:microsoft.com/office/officeart/2005/8/layout/chevron2"/>
    <dgm:cxn modelId="{752F7C87-6D9D-4792-9DAC-6FA9E8997B2C}" type="presParOf" srcId="{13622138-903C-47E3-829F-E4040BE5369D}" destId="{F3A994AB-B8F4-4F37-A744-61402C15C5EB}" srcOrd="0" destOrd="0" presId="urn:microsoft.com/office/officeart/2005/8/layout/chevron2"/>
    <dgm:cxn modelId="{670C3069-3474-429F-9F83-42B47237424E}" type="presParOf" srcId="{13622138-903C-47E3-829F-E4040BE5369D}" destId="{8FCD388A-C26F-4619-A64D-3330A8E15617}" srcOrd="1" destOrd="0" presId="urn:microsoft.com/office/officeart/2005/8/layout/chevron2"/>
    <dgm:cxn modelId="{2971324C-529D-4197-9798-AFA599E8FC81}" type="presParOf" srcId="{A2C73CFE-A79E-437D-8324-B935DB5D34EF}" destId="{DFEB24AC-4591-46C8-AA92-EF119BA57CFE}" srcOrd="1" destOrd="0" presId="urn:microsoft.com/office/officeart/2005/8/layout/chevron2"/>
    <dgm:cxn modelId="{D7A2B4D8-4758-4694-8289-844A04B8CB2F}" type="presParOf" srcId="{A2C73CFE-A79E-437D-8324-B935DB5D34EF}" destId="{5918B171-BA2F-4BAF-9CDD-845D0EC289C2}" srcOrd="2" destOrd="0" presId="urn:microsoft.com/office/officeart/2005/8/layout/chevron2"/>
    <dgm:cxn modelId="{D0C242D4-642E-4614-8C72-38518667C377}" type="presParOf" srcId="{5918B171-BA2F-4BAF-9CDD-845D0EC289C2}" destId="{2BAFE419-4942-481A-8D90-FEA747D79088}" srcOrd="0" destOrd="0" presId="urn:microsoft.com/office/officeart/2005/8/layout/chevron2"/>
    <dgm:cxn modelId="{01F860B5-68CD-452A-B89E-70D0352ABF6B}" type="presParOf" srcId="{5918B171-BA2F-4BAF-9CDD-845D0EC289C2}" destId="{14FB37D9-30B4-4CD2-BB92-178F46C86F44}" srcOrd="1" destOrd="0" presId="urn:microsoft.com/office/officeart/2005/8/layout/chevron2"/>
    <dgm:cxn modelId="{EFDED905-2D3F-439C-921E-E35135DA7551}" type="presParOf" srcId="{A2C73CFE-A79E-437D-8324-B935DB5D34EF}" destId="{39B288D9-9AAD-4D68-A08D-BC4E1358D3EE}" srcOrd="3" destOrd="0" presId="urn:microsoft.com/office/officeart/2005/8/layout/chevron2"/>
    <dgm:cxn modelId="{4CBF0E5A-4852-4B00-9190-A59CD49DF8D7}" type="presParOf" srcId="{A2C73CFE-A79E-437D-8324-B935DB5D34EF}" destId="{D701D8FE-A7DE-4E13-8BE8-9366A5A96A0C}" srcOrd="4" destOrd="0" presId="urn:microsoft.com/office/officeart/2005/8/layout/chevron2"/>
    <dgm:cxn modelId="{51C92B6A-D747-4C20-903D-571511041114}" type="presParOf" srcId="{D701D8FE-A7DE-4E13-8BE8-9366A5A96A0C}" destId="{79F462C5-47BC-40FE-919F-EE12EC36AB6B}" srcOrd="0" destOrd="0" presId="urn:microsoft.com/office/officeart/2005/8/layout/chevron2"/>
    <dgm:cxn modelId="{39BC4084-BB01-4FAD-A9FF-4D05B96FD13D}" type="presParOf" srcId="{D701D8FE-A7DE-4E13-8BE8-9366A5A96A0C}" destId="{1BBA77A2-68F5-4679-9DFD-A6820DB321F5}"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A994AB-B8F4-4F37-A744-61402C15C5EB}">
      <dsp:nvSpPr>
        <dsp:cNvPr id="0" name=""/>
        <dsp:cNvSpPr/>
      </dsp:nvSpPr>
      <dsp:spPr>
        <a:xfrm rot="5400000">
          <a:off x="-287384" y="288569"/>
          <a:ext cx="1915895" cy="1341126"/>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a:t>Pre-Litigation</a:t>
          </a:r>
        </a:p>
      </dsp:txBody>
      <dsp:txXfrm rot="-5400000">
        <a:off x="1" y="671747"/>
        <a:ext cx="1341126" cy="574769"/>
      </dsp:txXfrm>
    </dsp:sp>
    <dsp:sp modelId="{8FCD388A-C26F-4619-A64D-3330A8E15617}">
      <dsp:nvSpPr>
        <dsp:cNvPr id="0" name=""/>
        <dsp:cNvSpPr/>
      </dsp:nvSpPr>
      <dsp:spPr>
        <a:xfrm rot="5400000">
          <a:off x="3693493" y="-2351181"/>
          <a:ext cx="1245331" cy="5950066"/>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b="1" kern="1200"/>
            <a:t>Stage 1</a:t>
          </a:r>
          <a:r>
            <a:rPr lang="en-GB" sz="1400" kern="1200"/>
            <a:t>: Identification of foreign WTO-inconsistent policy</a:t>
          </a:r>
        </a:p>
        <a:p>
          <a:pPr marL="114300" lvl="1" indent="-114300" algn="l" defTabSz="622300">
            <a:lnSpc>
              <a:spcPct val="90000"/>
            </a:lnSpc>
            <a:spcBef>
              <a:spcPct val="0"/>
            </a:spcBef>
            <a:spcAft>
              <a:spcPct val="15000"/>
            </a:spcAft>
            <a:buChar char="••"/>
          </a:pPr>
          <a:r>
            <a:rPr lang="en-GB" sz="1400" b="1" kern="1200"/>
            <a:t>Stage 2</a:t>
          </a:r>
          <a:r>
            <a:rPr lang="en-GB" sz="1400" kern="1200"/>
            <a:t>: Private sector's cost-benefit analysis for removal of impugned measure</a:t>
          </a:r>
        </a:p>
        <a:p>
          <a:pPr marL="114300" lvl="1" indent="-114300" algn="l" defTabSz="622300">
            <a:lnSpc>
              <a:spcPct val="90000"/>
            </a:lnSpc>
            <a:spcBef>
              <a:spcPct val="0"/>
            </a:spcBef>
            <a:spcAft>
              <a:spcPct val="15000"/>
            </a:spcAft>
            <a:buChar char="••"/>
          </a:pPr>
          <a:r>
            <a:rPr lang="en-GB" sz="1400" b="1" kern="1200"/>
            <a:t>Stage 3</a:t>
          </a:r>
          <a:r>
            <a:rPr lang="en-GB" sz="1400" kern="1200"/>
            <a:t>: Convince domestic government to investigate and litigate the dispute at the WTO</a:t>
          </a:r>
        </a:p>
      </dsp:txBody>
      <dsp:txXfrm rot="-5400000">
        <a:off x="1341126" y="61978"/>
        <a:ext cx="5889274" cy="1123747"/>
      </dsp:txXfrm>
    </dsp:sp>
    <dsp:sp modelId="{2BAFE419-4942-481A-8D90-FEA747D79088}">
      <dsp:nvSpPr>
        <dsp:cNvPr id="0" name=""/>
        <dsp:cNvSpPr/>
      </dsp:nvSpPr>
      <dsp:spPr>
        <a:xfrm rot="5400000">
          <a:off x="-287384" y="2013262"/>
          <a:ext cx="1915895" cy="1341126"/>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a:t>Litigation</a:t>
          </a:r>
        </a:p>
      </dsp:txBody>
      <dsp:txXfrm rot="-5400000">
        <a:off x="1" y="2396440"/>
        <a:ext cx="1341126" cy="574769"/>
      </dsp:txXfrm>
    </dsp:sp>
    <dsp:sp modelId="{14FB37D9-30B4-4CD2-BB92-178F46C86F44}">
      <dsp:nvSpPr>
        <dsp:cNvPr id="0" name=""/>
        <dsp:cNvSpPr/>
      </dsp:nvSpPr>
      <dsp:spPr>
        <a:xfrm rot="5400000">
          <a:off x="3693493" y="-626488"/>
          <a:ext cx="1245331" cy="5950066"/>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b="1" kern="1200"/>
            <a:t>Stage 4</a:t>
          </a:r>
          <a:r>
            <a:rPr lang="en-GB" sz="1400" kern="1200"/>
            <a:t>: Administration and preliminary examination of a trade issue</a:t>
          </a:r>
        </a:p>
        <a:p>
          <a:pPr marL="114300" lvl="1" indent="-114300" algn="l" defTabSz="622300">
            <a:lnSpc>
              <a:spcPct val="90000"/>
            </a:lnSpc>
            <a:spcBef>
              <a:spcPct val="0"/>
            </a:spcBef>
            <a:spcAft>
              <a:spcPct val="15000"/>
            </a:spcAft>
            <a:buChar char="••"/>
          </a:pPr>
          <a:r>
            <a:rPr lang="en-GB" sz="1400" b="1" kern="1200"/>
            <a:t>Stage 5</a:t>
          </a:r>
          <a:r>
            <a:rPr lang="en-GB" sz="1400" kern="1200"/>
            <a:t>: Investigation and internal consultation</a:t>
          </a:r>
        </a:p>
        <a:p>
          <a:pPr marL="114300" lvl="1" indent="-114300" algn="l" defTabSz="622300">
            <a:lnSpc>
              <a:spcPct val="90000"/>
            </a:lnSpc>
            <a:spcBef>
              <a:spcPct val="0"/>
            </a:spcBef>
            <a:spcAft>
              <a:spcPct val="15000"/>
            </a:spcAft>
            <a:buChar char="••"/>
          </a:pPr>
          <a:r>
            <a:rPr lang="en-GB" sz="1400" b="1" kern="1200"/>
            <a:t>Stage 6</a:t>
          </a:r>
          <a:r>
            <a:rPr lang="en-GB" sz="1400" kern="1200"/>
            <a:t>: Initiation of bilateral or multilateral consultations</a:t>
          </a:r>
        </a:p>
        <a:p>
          <a:pPr marL="114300" lvl="1" indent="-114300" algn="l" defTabSz="622300">
            <a:lnSpc>
              <a:spcPct val="90000"/>
            </a:lnSpc>
            <a:spcBef>
              <a:spcPct val="0"/>
            </a:spcBef>
            <a:spcAft>
              <a:spcPct val="15000"/>
            </a:spcAft>
            <a:buChar char="••"/>
          </a:pPr>
          <a:r>
            <a:rPr lang="en-GB" sz="1400" b="1" kern="1200"/>
            <a:t>Stage 7</a:t>
          </a:r>
          <a:r>
            <a:rPr lang="en-GB" sz="1400" kern="1200"/>
            <a:t>: Preparation and litigation of a case at the WTO </a:t>
          </a:r>
        </a:p>
      </dsp:txBody>
      <dsp:txXfrm rot="-5400000">
        <a:off x="1341126" y="1786671"/>
        <a:ext cx="5889274" cy="1123747"/>
      </dsp:txXfrm>
    </dsp:sp>
    <dsp:sp modelId="{79F462C5-47BC-40FE-919F-EE12EC36AB6B}">
      <dsp:nvSpPr>
        <dsp:cNvPr id="0" name=""/>
        <dsp:cNvSpPr/>
      </dsp:nvSpPr>
      <dsp:spPr>
        <a:xfrm rot="5400000">
          <a:off x="-287384" y="3737955"/>
          <a:ext cx="1915895" cy="1341126"/>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a:t>Post- Litigation</a:t>
          </a:r>
        </a:p>
      </dsp:txBody>
      <dsp:txXfrm rot="-5400000">
        <a:off x="1" y="4121133"/>
        <a:ext cx="1341126" cy="574769"/>
      </dsp:txXfrm>
    </dsp:sp>
    <dsp:sp modelId="{1BBA77A2-68F5-4679-9DFD-A6820DB321F5}">
      <dsp:nvSpPr>
        <dsp:cNvPr id="0" name=""/>
        <dsp:cNvSpPr/>
      </dsp:nvSpPr>
      <dsp:spPr>
        <a:xfrm rot="5400000">
          <a:off x="3693493" y="1098204"/>
          <a:ext cx="1245331" cy="5950066"/>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b="1" kern="1200"/>
            <a:t>Stage 8</a:t>
          </a:r>
          <a:r>
            <a:rPr lang="en-GB" sz="1400" kern="1200"/>
            <a:t>: Calculation of retaliation threats for arbitration</a:t>
          </a:r>
        </a:p>
        <a:p>
          <a:pPr marL="114300" lvl="1" indent="-114300" algn="l" defTabSz="622300">
            <a:lnSpc>
              <a:spcPct val="90000"/>
            </a:lnSpc>
            <a:spcBef>
              <a:spcPct val="0"/>
            </a:spcBef>
            <a:spcAft>
              <a:spcPct val="15000"/>
            </a:spcAft>
            <a:buChar char="••"/>
          </a:pPr>
          <a:r>
            <a:rPr lang="en-GB" sz="1400" b="1" kern="1200" dirty="0"/>
            <a:t>Stage 9</a:t>
          </a:r>
          <a:r>
            <a:rPr lang="en-GB" sz="1400" kern="1200" dirty="0"/>
            <a:t>: Generation of public and political foreign support for impugned policy removal</a:t>
          </a:r>
        </a:p>
      </dsp:txBody>
      <dsp:txXfrm rot="-5400000">
        <a:off x="1341126" y="3511363"/>
        <a:ext cx="5889274" cy="112374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751C77-D6AC-4626-B9AC-9FF7184E254D}" type="datetimeFigureOut">
              <a:rPr lang="en-US" smtClean="0"/>
              <a:pPr/>
              <a:t>10/9/2018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1BFEA9-0FD6-442B-86BA-F9E7C8E77D59}" type="slidenum">
              <a:rPr lang="en-US" smtClean="0"/>
              <a:pPr/>
              <a:t>‹#›</a:t>
            </a:fld>
            <a:endParaRPr lang="en-US"/>
          </a:p>
        </p:txBody>
      </p:sp>
    </p:spTree>
    <p:extLst>
      <p:ext uri="{BB962C8B-B14F-4D97-AF65-F5344CB8AC3E}">
        <p14:creationId xmlns:p14="http://schemas.microsoft.com/office/powerpoint/2010/main" xmlns="" val="5019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47AF054-C2B8-4D5F-A00C-0BBBED7EC6A3}" type="slidenum">
              <a:rPr lang="en-GB" smtClean="0"/>
              <a:pPr/>
              <a:t>1</a:t>
            </a:fld>
            <a:endParaRPr lang="en-GB"/>
          </a:p>
        </p:txBody>
      </p:sp>
    </p:spTree>
    <p:extLst>
      <p:ext uri="{BB962C8B-B14F-4D97-AF65-F5344CB8AC3E}">
        <p14:creationId xmlns:p14="http://schemas.microsoft.com/office/powerpoint/2010/main" xmlns="" val="2474165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xfrm>
            <a:off x="1143000" y="676275"/>
            <a:ext cx="4572000" cy="3429000"/>
          </a:xfrm>
          <a:noFill/>
          <a:ln>
            <a:solidFill>
              <a:srgbClr val="000000"/>
            </a:solidFill>
            <a:miter lim="800000"/>
            <a:headEnd/>
            <a:tailEnd/>
          </a:ln>
        </p:spPr>
      </p:sp>
      <p:sp>
        <p:nvSpPr>
          <p:cNvPr id="219139" name="Notes Placeholder 2"/>
          <p:cNvSpPr>
            <a:spLocks noGrp="1"/>
          </p:cNvSpPr>
          <p:nvPr>
            <p:ph type="body" idx="1"/>
          </p:nvPr>
        </p:nvSpPr>
        <p:spPr bwMode="auto">
          <a:noFill/>
        </p:spPr>
        <p:txBody>
          <a:bodyPr/>
          <a:lstStyle/>
          <a:p>
            <a:pPr>
              <a:lnSpc>
                <a:spcPct val="150000"/>
              </a:lnSpc>
              <a:spcBef>
                <a:spcPct val="0"/>
              </a:spcBef>
              <a:defRPr/>
            </a:pPr>
            <a:endParaRPr lang="en-GB" sz="1200" kern="0" dirty="0" smtClean="0">
              <a:solidFill>
                <a:schemeClr val="tx2"/>
              </a:solidFill>
            </a:endParaRPr>
          </a:p>
        </p:txBody>
      </p:sp>
      <p:sp>
        <p:nvSpPr>
          <p:cNvPr id="219140" name="Slide Number Placeholder 3"/>
          <p:cNvSpPr>
            <a:spLocks noGrp="1"/>
          </p:cNvSpPr>
          <p:nvPr>
            <p:ph type="sldNum" sz="quarter" idx="5"/>
          </p:nvPr>
        </p:nvSpPr>
        <p:spPr bwMode="auto">
          <a:noFill/>
          <a:ln>
            <a:miter lim="800000"/>
            <a:headEnd/>
            <a:tailEnd/>
          </a:ln>
        </p:spPr>
        <p:txBody>
          <a:bodyPr/>
          <a:lstStyle/>
          <a:p>
            <a:fld id="{78D5AAB7-C437-458E-B93B-F97B6B53FB41}" type="slidenum">
              <a:rPr lang="en-US" smtClean="0">
                <a:latin typeface="Arial" pitchFamily="34" charset="0"/>
                <a:cs typeface="Arial" pitchFamily="34" charset="0"/>
              </a:rPr>
              <a:pPr/>
              <a:t>66</a:t>
            </a:fld>
            <a:endParaRPr lang="en-US"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xfrm>
            <a:off x="1143000" y="676275"/>
            <a:ext cx="4572000" cy="3429000"/>
          </a:xfrm>
          <a:noFill/>
          <a:ln>
            <a:solidFill>
              <a:srgbClr val="000000"/>
            </a:solidFill>
            <a:miter lim="800000"/>
            <a:headEnd/>
            <a:tailEnd/>
          </a:ln>
        </p:spPr>
      </p:sp>
      <p:sp>
        <p:nvSpPr>
          <p:cNvPr id="219139" name="Notes Placeholder 2"/>
          <p:cNvSpPr>
            <a:spLocks noGrp="1"/>
          </p:cNvSpPr>
          <p:nvPr>
            <p:ph type="body" idx="1"/>
          </p:nvPr>
        </p:nvSpPr>
        <p:spPr bwMode="auto">
          <a:noFill/>
        </p:spPr>
        <p:txBody>
          <a:bodyPr/>
          <a:lstStyle/>
          <a:p>
            <a:pPr>
              <a:lnSpc>
                <a:spcPct val="150000"/>
              </a:lnSpc>
              <a:spcBef>
                <a:spcPct val="0"/>
              </a:spcBef>
              <a:defRPr/>
            </a:pPr>
            <a:endParaRPr lang="en-GB" sz="1200" kern="0" dirty="0" smtClean="0">
              <a:solidFill>
                <a:schemeClr val="tx2"/>
              </a:solidFill>
            </a:endParaRPr>
          </a:p>
        </p:txBody>
      </p:sp>
      <p:sp>
        <p:nvSpPr>
          <p:cNvPr id="219140" name="Slide Number Placeholder 3"/>
          <p:cNvSpPr>
            <a:spLocks noGrp="1"/>
          </p:cNvSpPr>
          <p:nvPr>
            <p:ph type="sldNum" sz="quarter" idx="5"/>
          </p:nvPr>
        </p:nvSpPr>
        <p:spPr bwMode="auto">
          <a:noFill/>
          <a:ln>
            <a:miter lim="800000"/>
            <a:headEnd/>
            <a:tailEnd/>
          </a:ln>
        </p:spPr>
        <p:txBody>
          <a:bodyPr/>
          <a:lstStyle/>
          <a:p>
            <a:fld id="{78D5AAB7-C437-458E-B93B-F97B6B53FB41}" type="slidenum">
              <a:rPr lang="en-US" smtClean="0">
                <a:latin typeface="Arial" pitchFamily="34" charset="0"/>
                <a:cs typeface="Arial" pitchFamily="34" charset="0"/>
              </a:rPr>
              <a:pPr/>
              <a:t>67</a:t>
            </a:fld>
            <a:endParaRPr 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7AF054-C2B8-4D5F-A00C-0BBBED7EC6A3}" type="slidenum">
              <a:rPr lang="en-GB" smtClean="0"/>
              <a:pPr/>
              <a:t>32</a:t>
            </a:fld>
            <a:endParaRPr lang="en-GB"/>
          </a:p>
        </p:txBody>
      </p:sp>
    </p:spTree>
    <p:extLst>
      <p:ext uri="{BB962C8B-B14F-4D97-AF65-F5344CB8AC3E}">
        <p14:creationId xmlns:p14="http://schemas.microsoft.com/office/powerpoint/2010/main" xmlns="" val="3699131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7AF054-C2B8-4D5F-A00C-0BBBED7EC6A3}" type="slidenum">
              <a:rPr lang="en-GB" smtClean="0"/>
              <a:pPr/>
              <a:t>33</a:t>
            </a:fld>
            <a:endParaRPr lang="en-GB"/>
          </a:p>
        </p:txBody>
      </p:sp>
    </p:spTree>
    <p:extLst>
      <p:ext uri="{BB962C8B-B14F-4D97-AF65-F5344CB8AC3E}">
        <p14:creationId xmlns:p14="http://schemas.microsoft.com/office/powerpoint/2010/main" xmlns="" val="3699131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7AF054-C2B8-4D5F-A00C-0BBBED7EC6A3}" type="slidenum">
              <a:rPr lang="en-GB" smtClean="0"/>
              <a:pPr/>
              <a:t>35</a:t>
            </a:fld>
            <a:endParaRPr lang="en-GB"/>
          </a:p>
        </p:txBody>
      </p:sp>
    </p:spTree>
    <p:extLst>
      <p:ext uri="{BB962C8B-B14F-4D97-AF65-F5344CB8AC3E}">
        <p14:creationId xmlns:p14="http://schemas.microsoft.com/office/powerpoint/2010/main" xmlns="" val="3699131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58</a:t>
            </a:fld>
            <a:endParaRPr lang="en-US" dirty="0"/>
          </a:p>
        </p:txBody>
      </p:sp>
    </p:spTree>
    <p:extLst>
      <p:ext uri="{BB962C8B-B14F-4D97-AF65-F5344CB8AC3E}">
        <p14:creationId xmlns:p14="http://schemas.microsoft.com/office/powerpoint/2010/main" xmlns="" val="1957204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xfrm>
            <a:off x="1143000" y="676275"/>
            <a:ext cx="4572000" cy="3429000"/>
          </a:xfrm>
          <a:noFill/>
          <a:ln>
            <a:solidFill>
              <a:srgbClr val="000000"/>
            </a:solidFill>
            <a:miter lim="800000"/>
            <a:headEnd/>
            <a:tailEnd/>
          </a:ln>
        </p:spPr>
      </p:sp>
      <p:sp>
        <p:nvSpPr>
          <p:cNvPr id="219139" name="Notes Placeholder 2"/>
          <p:cNvSpPr>
            <a:spLocks noGrp="1"/>
          </p:cNvSpPr>
          <p:nvPr>
            <p:ph type="body" idx="1"/>
          </p:nvPr>
        </p:nvSpPr>
        <p:spPr bwMode="auto">
          <a:noFill/>
        </p:spPr>
        <p:txBody>
          <a:bodyPr/>
          <a:lstStyle/>
          <a:p>
            <a:pPr>
              <a:lnSpc>
                <a:spcPct val="150000"/>
              </a:lnSpc>
              <a:spcBef>
                <a:spcPct val="0"/>
              </a:spcBef>
              <a:defRPr/>
            </a:pPr>
            <a:endParaRPr lang="en-GB" sz="1200" kern="0" dirty="0" smtClean="0">
              <a:solidFill>
                <a:schemeClr val="tx2"/>
              </a:solidFill>
            </a:endParaRPr>
          </a:p>
        </p:txBody>
      </p:sp>
      <p:sp>
        <p:nvSpPr>
          <p:cNvPr id="219140" name="Slide Number Placeholder 3"/>
          <p:cNvSpPr>
            <a:spLocks noGrp="1"/>
          </p:cNvSpPr>
          <p:nvPr>
            <p:ph type="sldNum" sz="quarter" idx="5"/>
          </p:nvPr>
        </p:nvSpPr>
        <p:spPr bwMode="auto">
          <a:noFill/>
          <a:ln>
            <a:miter lim="800000"/>
            <a:headEnd/>
            <a:tailEnd/>
          </a:ln>
        </p:spPr>
        <p:txBody>
          <a:bodyPr/>
          <a:lstStyle/>
          <a:p>
            <a:fld id="{78D5AAB7-C437-458E-B93B-F97B6B53FB41}" type="slidenum">
              <a:rPr lang="en-US" smtClean="0">
                <a:latin typeface="Arial" pitchFamily="34" charset="0"/>
                <a:cs typeface="Arial" pitchFamily="34" charset="0"/>
              </a:rPr>
              <a:pPr/>
              <a:t>60</a:t>
            </a:fld>
            <a:endParaRPr lang="en-US"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xfrm>
            <a:off x="1143000" y="676275"/>
            <a:ext cx="4572000" cy="3429000"/>
          </a:xfrm>
          <a:noFill/>
          <a:ln>
            <a:solidFill>
              <a:srgbClr val="000000"/>
            </a:solidFill>
            <a:miter lim="800000"/>
            <a:headEnd/>
            <a:tailEnd/>
          </a:ln>
        </p:spPr>
      </p:sp>
      <p:sp>
        <p:nvSpPr>
          <p:cNvPr id="219139" name="Notes Placeholder 2"/>
          <p:cNvSpPr>
            <a:spLocks noGrp="1"/>
          </p:cNvSpPr>
          <p:nvPr>
            <p:ph type="body" idx="1"/>
          </p:nvPr>
        </p:nvSpPr>
        <p:spPr bwMode="auto">
          <a:noFill/>
        </p:spPr>
        <p:txBody>
          <a:bodyPr/>
          <a:lstStyle/>
          <a:p>
            <a:pPr>
              <a:lnSpc>
                <a:spcPct val="150000"/>
              </a:lnSpc>
              <a:spcBef>
                <a:spcPct val="0"/>
              </a:spcBef>
              <a:defRPr/>
            </a:pPr>
            <a:endParaRPr lang="en-GB" sz="1200" kern="0" dirty="0" smtClean="0">
              <a:solidFill>
                <a:schemeClr val="tx2"/>
              </a:solidFill>
            </a:endParaRPr>
          </a:p>
        </p:txBody>
      </p:sp>
      <p:sp>
        <p:nvSpPr>
          <p:cNvPr id="219140" name="Slide Number Placeholder 3"/>
          <p:cNvSpPr>
            <a:spLocks noGrp="1"/>
          </p:cNvSpPr>
          <p:nvPr>
            <p:ph type="sldNum" sz="quarter" idx="5"/>
          </p:nvPr>
        </p:nvSpPr>
        <p:spPr bwMode="auto">
          <a:noFill/>
          <a:ln>
            <a:miter lim="800000"/>
            <a:headEnd/>
            <a:tailEnd/>
          </a:ln>
        </p:spPr>
        <p:txBody>
          <a:bodyPr/>
          <a:lstStyle/>
          <a:p>
            <a:fld id="{78D5AAB7-C437-458E-B93B-F97B6B53FB41}" type="slidenum">
              <a:rPr lang="en-US" smtClean="0">
                <a:latin typeface="Arial" pitchFamily="34" charset="0"/>
                <a:cs typeface="Arial" pitchFamily="34" charset="0"/>
              </a:rPr>
              <a:pPr/>
              <a:t>63</a:t>
            </a:fld>
            <a:endParaRPr lang="en-US"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xfrm>
            <a:off x="1143000" y="676275"/>
            <a:ext cx="4572000" cy="3429000"/>
          </a:xfrm>
          <a:noFill/>
          <a:ln>
            <a:solidFill>
              <a:srgbClr val="000000"/>
            </a:solidFill>
            <a:miter lim="800000"/>
            <a:headEnd/>
            <a:tailEnd/>
          </a:ln>
        </p:spPr>
      </p:sp>
      <p:sp>
        <p:nvSpPr>
          <p:cNvPr id="219139" name="Notes Placeholder 2"/>
          <p:cNvSpPr>
            <a:spLocks noGrp="1"/>
          </p:cNvSpPr>
          <p:nvPr>
            <p:ph type="body" idx="1"/>
          </p:nvPr>
        </p:nvSpPr>
        <p:spPr bwMode="auto">
          <a:noFill/>
        </p:spPr>
        <p:txBody>
          <a:bodyPr/>
          <a:lstStyle/>
          <a:p>
            <a:pPr>
              <a:lnSpc>
                <a:spcPct val="150000"/>
              </a:lnSpc>
              <a:spcBef>
                <a:spcPct val="0"/>
              </a:spcBef>
              <a:defRPr/>
            </a:pPr>
            <a:endParaRPr lang="en-GB" sz="1200" kern="0" dirty="0" smtClean="0">
              <a:solidFill>
                <a:schemeClr val="tx2"/>
              </a:solidFill>
            </a:endParaRPr>
          </a:p>
        </p:txBody>
      </p:sp>
      <p:sp>
        <p:nvSpPr>
          <p:cNvPr id="219140" name="Slide Number Placeholder 3"/>
          <p:cNvSpPr>
            <a:spLocks noGrp="1"/>
          </p:cNvSpPr>
          <p:nvPr>
            <p:ph type="sldNum" sz="quarter" idx="5"/>
          </p:nvPr>
        </p:nvSpPr>
        <p:spPr bwMode="auto">
          <a:noFill/>
          <a:ln>
            <a:miter lim="800000"/>
            <a:headEnd/>
            <a:tailEnd/>
          </a:ln>
        </p:spPr>
        <p:txBody>
          <a:bodyPr/>
          <a:lstStyle/>
          <a:p>
            <a:fld id="{78D5AAB7-C437-458E-B93B-F97B6B53FB41}" type="slidenum">
              <a:rPr lang="en-US" smtClean="0">
                <a:latin typeface="Arial" pitchFamily="34" charset="0"/>
                <a:cs typeface="Arial" pitchFamily="34" charset="0"/>
              </a:rPr>
              <a:pPr/>
              <a:t>64</a:t>
            </a:fld>
            <a:endParaRPr lang="en-US"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xfrm>
            <a:off x="1143000" y="676275"/>
            <a:ext cx="4572000" cy="3429000"/>
          </a:xfrm>
          <a:noFill/>
          <a:ln>
            <a:solidFill>
              <a:srgbClr val="000000"/>
            </a:solidFill>
            <a:miter lim="800000"/>
            <a:headEnd/>
            <a:tailEnd/>
          </a:ln>
        </p:spPr>
      </p:sp>
      <p:sp>
        <p:nvSpPr>
          <p:cNvPr id="219139" name="Notes Placeholder 2"/>
          <p:cNvSpPr>
            <a:spLocks noGrp="1"/>
          </p:cNvSpPr>
          <p:nvPr>
            <p:ph type="body" idx="1"/>
          </p:nvPr>
        </p:nvSpPr>
        <p:spPr bwMode="auto">
          <a:noFill/>
        </p:spPr>
        <p:txBody>
          <a:bodyPr/>
          <a:lstStyle/>
          <a:p>
            <a:pPr>
              <a:lnSpc>
                <a:spcPct val="150000"/>
              </a:lnSpc>
              <a:spcBef>
                <a:spcPct val="0"/>
              </a:spcBef>
              <a:defRPr/>
            </a:pPr>
            <a:endParaRPr lang="en-GB" sz="1200" kern="0" dirty="0" smtClean="0">
              <a:solidFill>
                <a:schemeClr val="tx2"/>
              </a:solidFill>
            </a:endParaRPr>
          </a:p>
        </p:txBody>
      </p:sp>
      <p:sp>
        <p:nvSpPr>
          <p:cNvPr id="219140" name="Slide Number Placeholder 3"/>
          <p:cNvSpPr>
            <a:spLocks noGrp="1"/>
          </p:cNvSpPr>
          <p:nvPr>
            <p:ph type="sldNum" sz="quarter" idx="5"/>
          </p:nvPr>
        </p:nvSpPr>
        <p:spPr bwMode="auto">
          <a:noFill/>
          <a:ln>
            <a:miter lim="800000"/>
            <a:headEnd/>
            <a:tailEnd/>
          </a:ln>
        </p:spPr>
        <p:txBody>
          <a:bodyPr/>
          <a:lstStyle/>
          <a:p>
            <a:fld id="{78D5AAB7-C437-458E-B93B-F97B6B53FB41}" type="slidenum">
              <a:rPr lang="en-US" smtClean="0">
                <a:latin typeface="Arial" pitchFamily="34" charset="0"/>
                <a:cs typeface="Arial" pitchFamily="34" charset="0"/>
              </a:rPr>
              <a:pPr/>
              <a:t>65</a:t>
            </a:fld>
            <a:endParaRPr 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DB72BB-440A-4252-B068-66E453B0F2A2}"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E3D299-086B-4E74-8327-E497DA9D73C0}" type="slidenum">
              <a:rPr lang="en-US" smtClean="0"/>
              <a:pPr/>
              <a:t>‹#›</a:t>
            </a:fld>
            <a:endParaRPr lang="en-US"/>
          </a:p>
        </p:txBody>
      </p:sp>
    </p:spTree>
    <p:extLst>
      <p:ext uri="{BB962C8B-B14F-4D97-AF65-F5344CB8AC3E}">
        <p14:creationId xmlns:p14="http://schemas.microsoft.com/office/powerpoint/2010/main" xmlns="" val="3163174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DB72BB-440A-4252-B068-66E453B0F2A2}"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E3D299-086B-4E74-8327-E497DA9D73C0}" type="slidenum">
              <a:rPr lang="en-US" smtClean="0"/>
              <a:pPr/>
              <a:t>‹#›</a:t>
            </a:fld>
            <a:endParaRPr lang="en-US"/>
          </a:p>
        </p:txBody>
      </p:sp>
    </p:spTree>
    <p:extLst>
      <p:ext uri="{BB962C8B-B14F-4D97-AF65-F5344CB8AC3E}">
        <p14:creationId xmlns:p14="http://schemas.microsoft.com/office/powerpoint/2010/main" xmlns="" val="1624782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DB72BB-440A-4252-B068-66E453B0F2A2}"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E3D299-086B-4E74-8327-E497DA9D73C0}" type="slidenum">
              <a:rPr lang="en-US" smtClean="0"/>
              <a:pPr/>
              <a:t>‹#›</a:t>
            </a:fld>
            <a:endParaRPr lang="en-US"/>
          </a:p>
        </p:txBody>
      </p:sp>
    </p:spTree>
    <p:extLst>
      <p:ext uri="{BB962C8B-B14F-4D97-AF65-F5344CB8AC3E}">
        <p14:creationId xmlns:p14="http://schemas.microsoft.com/office/powerpoint/2010/main" xmlns="" val="1478919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Text &amp; Conten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0113" y="295683"/>
            <a:ext cx="8388000" cy="469492"/>
          </a:xfrm>
          <a:prstGeom prst="rect">
            <a:avLst/>
          </a:prstGeom>
        </p:spPr>
        <p:txBody>
          <a:bodyPr vert="horz" lIns="0" tIns="0" rIns="0" bIns="0" rtlCol="0" anchor="t" anchorCtr="0">
            <a:noAutofit/>
          </a:bodyPr>
          <a:lstStyle>
            <a:lvl1pPr>
              <a:defRPr sz="3400"/>
            </a:lvl1pPr>
          </a:lstStyle>
          <a:p>
            <a:r>
              <a:rPr lang="en-US" dirty="0" smtClean="0"/>
              <a:t>Click to edit Master title style</a:t>
            </a:r>
            <a:endParaRPr lang="en-GB" dirty="0"/>
          </a:p>
        </p:txBody>
      </p:sp>
      <p:sp>
        <p:nvSpPr>
          <p:cNvPr id="9" name="Text Placeholder 8"/>
          <p:cNvSpPr>
            <a:spLocks noGrp="1"/>
          </p:cNvSpPr>
          <p:nvPr>
            <p:ph type="body" sz="quarter" idx="13"/>
          </p:nvPr>
        </p:nvSpPr>
        <p:spPr>
          <a:xfrm>
            <a:off x="370113" y="765175"/>
            <a:ext cx="8388000" cy="969282"/>
          </a:xfrm>
        </p:spPr>
        <p:txBody>
          <a:bodyPr>
            <a:normAutofit/>
          </a:bodyPr>
          <a:lstStyle>
            <a:lvl1pPr marL="0" indent="0">
              <a:buNone/>
              <a:defRPr sz="3000" b="0">
                <a:solidFill>
                  <a:srgbClr val="575757"/>
                </a:solidFill>
              </a:defRPr>
            </a:lvl1pPr>
          </a:lstStyle>
          <a:p>
            <a:pPr lvl="0"/>
            <a:r>
              <a:rPr lang="en-US" smtClean="0"/>
              <a:t>Click to edit Master text styles</a:t>
            </a:r>
          </a:p>
        </p:txBody>
      </p:sp>
      <p:sp>
        <p:nvSpPr>
          <p:cNvPr id="20" name="Text Placeholder 19"/>
          <p:cNvSpPr>
            <a:spLocks noGrp="1"/>
          </p:cNvSpPr>
          <p:nvPr>
            <p:ph type="body" sz="quarter" idx="14"/>
          </p:nvPr>
        </p:nvSpPr>
        <p:spPr>
          <a:xfrm>
            <a:off x="370800" y="1810800"/>
            <a:ext cx="4140000" cy="453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rgbClr val="8C8C8C"/>
                </a:solidFill>
              </a:defRPr>
            </a:lvl1pPr>
          </a:lstStyle>
          <a:p>
            <a:r>
              <a:rPr lang="en-GB" smtClean="0"/>
              <a:t>© 2014 Deloitte MCS Limited. Private and confidential</a:t>
            </a:r>
            <a:endParaRPr lang="en-GB" dirty="0"/>
          </a:p>
        </p:txBody>
      </p:sp>
      <p:sp>
        <p:nvSpPr>
          <p:cNvPr id="6"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
        <p:nvSpPr>
          <p:cNvPr id="8" name="Chart Placeholder 7"/>
          <p:cNvSpPr>
            <a:spLocks noGrp="1"/>
          </p:cNvSpPr>
          <p:nvPr>
            <p:ph type="chart" sz="quarter" idx="15"/>
          </p:nvPr>
        </p:nvSpPr>
        <p:spPr>
          <a:xfrm>
            <a:off x="4643437" y="1810800"/>
            <a:ext cx="4140000" cy="4536000"/>
          </a:xfrm>
        </p:spPr>
        <p:txBody>
          <a:bodyPr/>
          <a:lstStyle/>
          <a:p>
            <a:r>
              <a:rPr lang="en-US" smtClean="0"/>
              <a:t>Click icon to add chart</a:t>
            </a:r>
            <a:endParaRPr lang="en-GB" dirty="0"/>
          </a:p>
        </p:txBody>
      </p:sp>
    </p:spTree>
    <p:extLst>
      <p:ext uri="{BB962C8B-B14F-4D97-AF65-F5344CB8AC3E}">
        <p14:creationId xmlns:p14="http://schemas.microsoft.com/office/powerpoint/2010/main" xmlns="" val="87456742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DB72BB-440A-4252-B068-66E453B0F2A2}"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E3D299-086B-4E74-8327-E497DA9D73C0}" type="slidenum">
              <a:rPr lang="en-US" smtClean="0"/>
              <a:pPr/>
              <a:t>‹#›</a:t>
            </a:fld>
            <a:endParaRPr lang="en-US"/>
          </a:p>
        </p:txBody>
      </p:sp>
    </p:spTree>
    <p:extLst>
      <p:ext uri="{BB962C8B-B14F-4D97-AF65-F5344CB8AC3E}">
        <p14:creationId xmlns:p14="http://schemas.microsoft.com/office/powerpoint/2010/main" xmlns="" val="621509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DB72BB-440A-4252-B068-66E453B0F2A2}"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E3D299-086B-4E74-8327-E497DA9D73C0}" type="slidenum">
              <a:rPr lang="en-US" smtClean="0"/>
              <a:pPr/>
              <a:t>‹#›</a:t>
            </a:fld>
            <a:endParaRPr lang="en-US"/>
          </a:p>
        </p:txBody>
      </p:sp>
    </p:spTree>
    <p:extLst>
      <p:ext uri="{BB962C8B-B14F-4D97-AF65-F5344CB8AC3E}">
        <p14:creationId xmlns:p14="http://schemas.microsoft.com/office/powerpoint/2010/main" xmlns="" val="1829435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DB72BB-440A-4252-B068-66E453B0F2A2}" type="datetimeFigureOut">
              <a:rPr lang="en-US" smtClean="0"/>
              <a:pPr/>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E3D299-086B-4E74-8327-E497DA9D73C0}" type="slidenum">
              <a:rPr lang="en-US" smtClean="0"/>
              <a:pPr/>
              <a:t>‹#›</a:t>
            </a:fld>
            <a:endParaRPr lang="en-US"/>
          </a:p>
        </p:txBody>
      </p:sp>
    </p:spTree>
    <p:extLst>
      <p:ext uri="{BB962C8B-B14F-4D97-AF65-F5344CB8AC3E}">
        <p14:creationId xmlns:p14="http://schemas.microsoft.com/office/powerpoint/2010/main" xmlns="" val="20168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DB72BB-440A-4252-B068-66E453B0F2A2}" type="datetimeFigureOut">
              <a:rPr lang="en-US" smtClean="0"/>
              <a:pPr/>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E3D299-086B-4E74-8327-E497DA9D73C0}" type="slidenum">
              <a:rPr lang="en-US" smtClean="0"/>
              <a:pPr/>
              <a:t>‹#›</a:t>
            </a:fld>
            <a:endParaRPr lang="en-US"/>
          </a:p>
        </p:txBody>
      </p:sp>
    </p:spTree>
    <p:extLst>
      <p:ext uri="{BB962C8B-B14F-4D97-AF65-F5344CB8AC3E}">
        <p14:creationId xmlns:p14="http://schemas.microsoft.com/office/powerpoint/2010/main" xmlns="" val="1654788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DB72BB-440A-4252-B068-66E453B0F2A2}" type="datetimeFigureOut">
              <a:rPr lang="en-US" smtClean="0"/>
              <a:pPr/>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E3D299-086B-4E74-8327-E497DA9D73C0}" type="slidenum">
              <a:rPr lang="en-US" smtClean="0"/>
              <a:pPr/>
              <a:t>‹#›</a:t>
            </a:fld>
            <a:endParaRPr lang="en-US"/>
          </a:p>
        </p:txBody>
      </p:sp>
    </p:spTree>
    <p:extLst>
      <p:ext uri="{BB962C8B-B14F-4D97-AF65-F5344CB8AC3E}">
        <p14:creationId xmlns:p14="http://schemas.microsoft.com/office/powerpoint/2010/main" xmlns="" val="3884017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DB72BB-440A-4252-B068-66E453B0F2A2}" type="datetimeFigureOut">
              <a:rPr lang="en-US" smtClean="0"/>
              <a:pPr/>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E3D299-086B-4E74-8327-E497DA9D73C0}" type="slidenum">
              <a:rPr lang="en-US" smtClean="0"/>
              <a:pPr/>
              <a:t>‹#›</a:t>
            </a:fld>
            <a:endParaRPr lang="en-US"/>
          </a:p>
        </p:txBody>
      </p:sp>
    </p:spTree>
    <p:extLst>
      <p:ext uri="{BB962C8B-B14F-4D97-AF65-F5344CB8AC3E}">
        <p14:creationId xmlns:p14="http://schemas.microsoft.com/office/powerpoint/2010/main" xmlns="" val="144236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DB72BB-440A-4252-B068-66E453B0F2A2}" type="datetimeFigureOut">
              <a:rPr lang="en-US" smtClean="0"/>
              <a:pPr/>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E3D299-086B-4E74-8327-E497DA9D73C0}" type="slidenum">
              <a:rPr lang="en-US" smtClean="0"/>
              <a:pPr/>
              <a:t>‹#›</a:t>
            </a:fld>
            <a:endParaRPr lang="en-US"/>
          </a:p>
        </p:txBody>
      </p:sp>
    </p:spTree>
    <p:extLst>
      <p:ext uri="{BB962C8B-B14F-4D97-AF65-F5344CB8AC3E}">
        <p14:creationId xmlns:p14="http://schemas.microsoft.com/office/powerpoint/2010/main" xmlns="" val="238149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DB72BB-440A-4252-B068-66E453B0F2A2}" type="datetimeFigureOut">
              <a:rPr lang="en-US" smtClean="0"/>
              <a:pPr/>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E3D299-086B-4E74-8327-E497DA9D73C0}" type="slidenum">
              <a:rPr lang="en-US" smtClean="0"/>
              <a:pPr/>
              <a:t>‹#›</a:t>
            </a:fld>
            <a:endParaRPr lang="en-US"/>
          </a:p>
        </p:txBody>
      </p:sp>
    </p:spTree>
    <p:extLst>
      <p:ext uri="{BB962C8B-B14F-4D97-AF65-F5344CB8AC3E}">
        <p14:creationId xmlns:p14="http://schemas.microsoft.com/office/powerpoint/2010/main" xmlns="" val="1468512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DB72BB-440A-4252-B068-66E453B0F2A2}" type="datetimeFigureOut">
              <a:rPr lang="en-US" smtClean="0"/>
              <a:pPr/>
              <a:t>10/9/2018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E3D299-086B-4E74-8327-E497DA9D73C0}" type="slidenum">
              <a:rPr lang="en-US" smtClean="0"/>
              <a:pPr/>
              <a:t>‹#›</a:t>
            </a:fld>
            <a:endParaRPr lang="en-US"/>
          </a:p>
        </p:txBody>
      </p:sp>
    </p:spTree>
    <p:extLst>
      <p:ext uri="{BB962C8B-B14F-4D97-AF65-F5344CB8AC3E}">
        <p14:creationId xmlns:p14="http://schemas.microsoft.com/office/powerpoint/2010/main" xmlns="" val="1888299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mailto:Amrita.bahri@itam.m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wto.org/english/thewto_e/countries_e/org6_map_e.htm"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OYFyumds_uI"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7.jpeg"/></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2.png"/><Relationship Id="rId5" Type="http://schemas.openxmlformats.org/officeDocument/2006/relationships/image" Target="../media/image45.png"/><Relationship Id="rId10" Type="http://schemas.openxmlformats.org/officeDocument/2006/relationships/image" Target="../media/image50.jpeg"/><Relationship Id="rId4" Type="http://schemas.openxmlformats.org/officeDocument/2006/relationships/image" Target="../media/image44.png"/><Relationship Id="rId9" Type="http://schemas.openxmlformats.org/officeDocument/2006/relationships/image" Target="../media/image49.jpeg"/></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wto.org/english/thewto_e/whatis_e/tif_e/dev1_e.htm"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2.png"/><Relationship Id="rId4" Type="http://schemas.openxmlformats.org/officeDocument/2006/relationships/tags" Target="../tags/tag4.xml"/><Relationship Id="rId9" Type="http://schemas.openxmlformats.org/officeDocument/2006/relationships/notesSlide" Target="../notesSlides/notesSlide5.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ils.i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2.jpeg"/><Relationship Id="rId4" Type="http://schemas.openxmlformats.org/officeDocument/2006/relationships/image" Target="../media/image51.gif"/></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ils.i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1.gif"/></Relationships>
</file>

<file path=ppt/slides/_rels/slide64.xml.rels><?xml version="1.0" encoding="UTF-8" standalone="yes"?>
<Relationships xmlns="http://schemas.openxmlformats.org/package/2006/relationships"><Relationship Id="rId3" Type="http://schemas.openxmlformats.org/officeDocument/2006/relationships/hyperlink" Target="http://www.ils.i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1.gif"/></Relationships>
</file>

<file path=ppt/slides/_rels/slide65.xml.rels><?xml version="1.0" encoding="UTF-8" standalone="yes"?>
<Relationships xmlns="http://schemas.openxmlformats.org/package/2006/relationships"><Relationship Id="rId3" Type="http://schemas.openxmlformats.org/officeDocument/2006/relationships/hyperlink" Target="http://www.ils.i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1.gif"/></Relationships>
</file>

<file path=ppt/slides/_rels/slide66.xml.rels><?xml version="1.0" encoding="UTF-8" standalone="yes"?>
<Relationships xmlns="http://schemas.openxmlformats.org/package/2006/relationships"><Relationship Id="rId3" Type="http://schemas.openxmlformats.org/officeDocument/2006/relationships/hyperlink" Target="http://www.ils.i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3.jpeg"/><Relationship Id="rId4" Type="http://schemas.openxmlformats.org/officeDocument/2006/relationships/image" Target="../media/image51.gif"/></Relationships>
</file>

<file path=ppt/slides/_rels/slide67.xml.rels><?xml version="1.0" encoding="UTF-8" standalone="yes"?>
<Relationships xmlns="http://schemas.openxmlformats.org/package/2006/relationships"><Relationship Id="rId3" Type="http://schemas.openxmlformats.org/officeDocument/2006/relationships/hyperlink" Target="http://www.ils.i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1.gif"/></Relationships>
</file>

<file path=ppt/slides/_rels/slide6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qJhHLUbdUj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83768" y="3933056"/>
            <a:ext cx="6477000" cy="1828800"/>
          </a:xfrm>
        </p:spPr>
        <p:txBody>
          <a:bodyPr>
            <a:normAutofit/>
          </a:bodyPr>
          <a:lstStyle/>
          <a:p>
            <a:r>
              <a:rPr lang="en-GB" sz="2700" dirty="0" smtClean="0">
                <a:solidFill>
                  <a:srgbClr val="FFFFFF"/>
                </a:solidFill>
              </a:rPr>
              <a:t>Seminar One:</a:t>
            </a:r>
            <a:r>
              <a:rPr lang="en-GB" sz="4000" dirty="0" smtClean="0">
                <a:solidFill>
                  <a:srgbClr val="FFFFFF"/>
                </a:solidFill>
              </a:rPr>
              <a:t/>
            </a:r>
            <a:br>
              <a:rPr lang="en-GB" sz="4000" dirty="0" smtClean="0">
                <a:solidFill>
                  <a:srgbClr val="FFFFFF"/>
                </a:solidFill>
              </a:rPr>
            </a:br>
            <a:r>
              <a:rPr lang="en-GB" sz="4000" dirty="0" smtClean="0">
                <a:solidFill>
                  <a:srgbClr val="FFFFFF"/>
                </a:solidFill>
              </a:rPr>
              <a:t>introduction to the world trade organisation</a:t>
            </a:r>
            <a:endParaRPr lang="en-GB" sz="4000" dirty="0">
              <a:solidFill>
                <a:srgbClr val="FFFFFF"/>
              </a:solidFill>
            </a:endParaRPr>
          </a:p>
        </p:txBody>
      </p:sp>
      <p:sp>
        <p:nvSpPr>
          <p:cNvPr id="4" name="Slide Number Placeholder 3"/>
          <p:cNvSpPr>
            <a:spLocks noGrp="1"/>
          </p:cNvSpPr>
          <p:nvPr>
            <p:ph type="sldNum" sz="quarter" idx="12"/>
          </p:nvPr>
        </p:nvSpPr>
        <p:spPr/>
        <p:txBody>
          <a:bodyPr/>
          <a:lstStyle/>
          <a:p>
            <a:pPr>
              <a:defRPr/>
            </a:pPr>
            <a:fld id="{0F10F56B-49AF-4BCA-90E7-2058D9B7FCC8}" type="slidenum">
              <a:rPr lang="en-US" smtClean="0"/>
              <a:pPr>
                <a:defRPr/>
              </a:pPr>
              <a:t>1</a:t>
            </a:fld>
            <a:endParaRPr lang="en-US"/>
          </a:p>
        </p:txBody>
      </p:sp>
      <p:sp>
        <p:nvSpPr>
          <p:cNvPr id="5" name="TextBox 4"/>
          <p:cNvSpPr txBox="1"/>
          <p:nvPr/>
        </p:nvSpPr>
        <p:spPr>
          <a:xfrm>
            <a:off x="8244408" y="192452"/>
            <a:ext cx="360040" cy="369332"/>
          </a:xfrm>
          <a:prstGeom prst="rect">
            <a:avLst/>
          </a:prstGeom>
          <a:solidFill>
            <a:schemeClr val="bg2"/>
          </a:solidFill>
        </p:spPr>
        <p:txBody>
          <a:bodyPr wrap="square" rtlCol="0">
            <a:spAutoFit/>
          </a:bodyPr>
          <a:lstStyle/>
          <a:p>
            <a:endParaRPr lang="en-GB" dirty="0"/>
          </a:p>
        </p:txBody>
      </p:sp>
      <p:sp>
        <p:nvSpPr>
          <p:cNvPr id="10" name="Rectangle 9"/>
          <p:cNvSpPr/>
          <p:nvPr/>
        </p:nvSpPr>
        <p:spPr>
          <a:xfrm>
            <a:off x="0" y="0"/>
            <a:ext cx="9144000" cy="6858000"/>
          </a:xfrm>
          <a:prstGeom prst="rect">
            <a:avLst/>
          </a:prstGeom>
          <a:blipFill dpi="0" rotWithShape="1">
            <a:blip r:embed="rId3" cstate="print">
              <a:alphaModFix amt="22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ubtitle 6"/>
          <p:cNvSpPr txBox="1">
            <a:spLocks/>
          </p:cNvSpPr>
          <p:nvPr/>
        </p:nvSpPr>
        <p:spPr>
          <a:xfrm>
            <a:off x="1371600" y="908720"/>
            <a:ext cx="6400800" cy="5616624"/>
          </a:xfrm>
          <a:prstGeom prst="rect">
            <a:avLst/>
          </a:prstGeom>
        </p:spPr>
        <p:txBody>
          <a:bodyPr vert="horz" lIns="91440" tIns="45720" rIns="91440" bIns="45720" rtlCol="0">
            <a:normAutofit fontScale="92500" lnSpcReduction="10000"/>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GB" sz="4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GB" sz="4000" b="0" i="0" u="none" strike="noStrike" kern="1200" cap="none" spc="0" normalizeH="0" baseline="0" noProof="0" dirty="0" smtClean="0">
                <a:ln>
                  <a:noFill/>
                </a:ln>
                <a:solidFill>
                  <a:schemeClr val="tx1"/>
                </a:solidFill>
                <a:effectLst/>
                <a:uLnTx/>
                <a:uFillTx/>
                <a:latin typeface="+mn-lt"/>
                <a:ea typeface="+mn-ea"/>
                <a:cs typeface="+mn-cs"/>
              </a:rPr>
              <a:t>Globalisation, WTO Law and India’s Participation</a:t>
            </a:r>
            <a:endParaRPr lang="en-GB" sz="3200" dirty="0" smtClean="0"/>
          </a:p>
          <a:p>
            <a:pPr marL="342900" marR="0" lvl="0" indent="-342900" algn="ctr" defTabSz="914400" rtl="0" eaLnBrk="1" fontAlgn="auto" latinLnBrk="0" hangingPunct="1">
              <a:lnSpc>
                <a:spcPct val="100000"/>
              </a:lnSpc>
              <a:spcBef>
                <a:spcPct val="20000"/>
              </a:spcBef>
              <a:spcAft>
                <a:spcPts val="0"/>
              </a:spcAft>
              <a:buClrTx/>
              <a:buSzTx/>
              <a:tabLst/>
              <a:defRPr/>
            </a:pPr>
            <a:endParaRPr lang="en-GB" sz="3200" dirty="0" smtClean="0"/>
          </a:p>
          <a:p>
            <a:pPr marR="0" lvl="0" algn="l" defTabSz="914400" rtl="0" eaLnBrk="1" fontAlgn="auto" latinLnBrk="0" hangingPunct="1">
              <a:lnSpc>
                <a:spcPct val="100000"/>
              </a:lnSpc>
              <a:spcBef>
                <a:spcPct val="20000"/>
              </a:spcBef>
              <a:spcAft>
                <a:spcPts val="0"/>
              </a:spcAft>
              <a:buClrTx/>
              <a:buSzTx/>
              <a:tabLst/>
              <a:defRPr/>
            </a:pPr>
            <a:endParaRPr kumimoji="0" lang="en-GB" b="0" i="0" u="none" strike="noStrike" kern="1200" cap="none" spc="0" normalizeH="0" baseline="0" noProof="0" dirty="0" smtClean="0">
              <a:ln>
                <a:noFill/>
              </a:ln>
              <a:solidFill>
                <a:schemeClr val="tx1"/>
              </a:solidFill>
              <a:effectLst/>
              <a:uLnTx/>
              <a:uFillTx/>
            </a:endParaRPr>
          </a:p>
          <a:p>
            <a:pPr marR="0" lvl="0" algn="l" defTabSz="914400" rtl="0" eaLnBrk="1" fontAlgn="auto" latinLnBrk="0" hangingPunct="1">
              <a:lnSpc>
                <a:spcPct val="100000"/>
              </a:lnSpc>
              <a:spcBef>
                <a:spcPct val="20000"/>
              </a:spcBef>
              <a:spcAft>
                <a:spcPts val="0"/>
              </a:spcAft>
              <a:buClrTx/>
              <a:buSzTx/>
              <a:tabLst/>
              <a:defRPr/>
            </a:pPr>
            <a:endParaRPr lang="en-GB" dirty="0"/>
          </a:p>
          <a:p>
            <a:pPr marR="0" lvl="0" algn="l" defTabSz="914400" rtl="0" eaLnBrk="1" fontAlgn="auto" latinLnBrk="0" hangingPunct="1">
              <a:lnSpc>
                <a:spcPct val="100000"/>
              </a:lnSpc>
              <a:spcBef>
                <a:spcPct val="20000"/>
              </a:spcBef>
              <a:spcAft>
                <a:spcPts val="0"/>
              </a:spcAft>
              <a:buClrTx/>
              <a:buSzTx/>
              <a:tabLst/>
              <a:defRPr/>
            </a:pPr>
            <a:endParaRPr kumimoji="0" lang="en-GB" b="0" i="0" u="none" strike="noStrike" kern="1200" cap="none" spc="0" normalizeH="0" baseline="0" noProof="0" dirty="0" smtClean="0">
              <a:ln>
                <a:noFill/>
              </a:ln>
              <a:solidFill>
                <a:schemeClr val="tx1"/>
              </a:solidFill>
              <a:effectLst/>
              <a:uLnTx/>
              <a:uFillTx/>
            </a:endParaRPr>
          </a:p>
          <a:p>
            <a:pPr marR="0" lvl="0" algn="l" defTabSz="914400" rtl="0" eaLnBrk="1" fontAlgn="auto" latinLnBrk="0" hangingPunct="1">
              <a:lnSpc>
                <a:spcPct val="100000"/>
              </a:lnSpc>
              <a:spcBef>
                <a:spcPct val="20000"/>
              </a:spcBef>
              <a:spcAft>
                <a:spcPts val="0"/>
              </a:spcAft>
              <a:buClrTx/>
              <a:buSzTx/>
              <a:tabLst/>
              <a:defRPr/>
            </a:pPr>
            <a:endParaRPr lang="en-GB" dirty="0"/>
          </a:p>
          <a:p>
            <a:pPr marR="0" lvl="0" algn="l" defTabSz="914400" rtl="0" eaLnBrk="1" fontAlgn="auto" latinLnBrk="0" hangingPunct="1">
              <a:lnSpc>
                <a:spcPct val="100000"/>
              </a:lnSpc>
              <a:spcBef>
                <a:spcPct val="20000"/>
              </a:spcBef>
              <a:spcAft>
                <a:spcPts val="0"/>
              </a:spcAft>
              <a:buClrTx/>
              <a:buSzTx/>
              <a:tabLst/>
              <a:defRPr/>
            </a:pPr>
            <a:endParaRPr kumimoji="0" lang="en-GB" b="0" i="0" u="none" strike="noStrike" kern="1200" cap="none" spc="0" normalizeH="0" baseline="0" noProof="0" dirty="0" smtClean="0">
              <a:ln>
                <a:noFill/>
              </a:ln>
              <a:solidFill>
                <a:schemeClr val="tx1"/>
              </a:solidFill>
              <a:effectLst/>
              <a:uLnTx/>
              <a:uFillTx/>
            </a:endParaRPr>
          </a:p>
          <a:p>
            <a:pPr marR="0" lvl="0" algn="l" defTabSz="914400" rtl="0" eaLnBrk="1" fontAlgn="auto" latinLnBrk="0" hangingPunct="1">
              <a:lnSpc>
                <a:spcPct val="100000"/>
              </a:lnSpc>
              <a:spcBef>
                <a:spcPct val="20000"/>
              </a:spcBef>
              <a:spcAft>
                <a:spcPts val="0"/>
              </a:spcAft>
              <a:buClrTx/>
              <a:buSzTx/>
              <a:tabLst/>
              <a:defRPr/>
            </a:pPr>
            <a:endParaRPr lang="en-GB" dirty="0"/>
          </a:p>
          <a:p>
            <a:pPr marR="0" lvl="0" algn="l" defTabSz="914400" rtl="0" eaLnBrk="1" fontAlgn="auto" latinLnBrk="0" hangingPunct="1">
              <a:lnSpc>
                <a:spcPct val="100000"/>
              </a:lnSpc>
              <a:spcBef>
                <a:spcPct val="20000"/>
              </a:spcBef>
              <a:spcAft>
                <a:spcPts val="0"/>
              </a:spcAft>
              <a:buClrTx/>
              <a:buSzTx/>
              <a:tabLst/>
              <a:defRPr/>
            </a:pPr>
            <a:endParaRPr kumimoji="0" lang="en-GB" b="1" i="0" u="none" strike="noStrike" kern="1200" cap="none" spc="0" normalizeH="0" baseline="0" noProof="0" dirty="0" smtClean="0">
              <a:ln>
                <a:noFill/>
              </a:ln>
              <a:solidFill>
                <a:schemeClr val="tx1"/>
              </a:solidFill>
              <a:effectLst/>
              <a:uLnTx/>
              <a:uFillTx/>
            </a:endParaRPr>
          </a:p>
          <a:p>
            <a:pPr marR="0" lvl="0" algn="l" defTabSz="914400" rtl="0" eaLnBrk="1" fontAlgn="auto" latinLnBrk="0" hangingPunct="1">
              <a:lnSpc>
                <a:spcPct val="100000"/>
              </a:lnSpc>
              <a:spcBef>
                <a:spcPct val="20000"/>
              </a:spcBef>
              <a:spcAft>
                <a:spcPts val="0"/>
              </a:spcAft>
              <a:buClrTx/>
              <a:buSzTx/>
              <a:tabLst/>
              <a:defRPr/>
            </a:pPr>
            <a:r>
              <a:rPr kumimoji="0" lang="en-GB" sz="1900" b="1" i="0" u="none" strike="noStrike" kern="1200" cap="none" spc="0" normalizeH="0" baseline="0" noProof="0" dirty="0" smtClean="0">
                <a:ln>
                  <a:noFill/>
                </a:ln>
                <a:solidFill>
                  <a:schemeClr val="tx1"/>
                </a:solidFill>
                <a:effectLst/>
                <a:uLnTx/>
                <a:uFillTx/>
              </a:rPr>
              <a:t>Dr Amrita</a:t>
            </a:r>
            <a:r>
              <a:rPr kumimoji="0" lang="en-GB" sz="1900" b="1" i="0" u="none" strike="noStrike" kern="1200" cap="none" spc="0" normalizeH="0" noProof="0" dirty="0" smtClean="0">
                <a:ln>
                  <a:noFill/>
                </a:ln>
                <a:solidFill>
                  <a:schemeClr val="tx1"/>
                </a:solidFill>
                <a:effectLst/>
                <a:uLnTx/>
                <a:uFillTx/>
              </a:rPr>
              <a:t> </a:t>
            </a:r>
            <a:r>
              <a:rPr kumimoji="0" lang="en-GB" sz="1900" b="1" i="0" u="none" strike="noStrike" kern="1200" cap="none" spc="0" normalizeH="0" noProof="0" dirty="0" err="1" smtClean="0">
                <a:ln>
                  <a:noFill/>
                </a:ln>
                <a:solidFill>
                  <a:schemeClr val="tx1"/>
                </a:solidFill>
                <a:effectLst/>
                <a:uLnTx/>
                <a:uFillTx/>
              </a:rPr>
              <a:t>Bahri</a:t>
            </a:r>
            <a:r>
              <a:rPr lang="en-GB" sz="1900" b="1" dirty="0" smtClean="0"/>
              <a:t>, </a:t>
            </a:r>
          </a:p>
          <a:p>
            <a:pPr marR="0" lvl="0" algn="l" defTabSz="914400" rtl="0" eaLnBrk="1" fontAlgn="auto" latinLnBrk="0" hangingPunct="1">
              <a:lnSpc>
                <a:spcPct val="100000"/>
              </a:lnSpc>
              <a:spcBef>
                <a:spcPct val="20000"/>
              </a:spcBef>
              <a:spcAft>
                <a:spcPts val="0"/>
              </a:spcAft>
              <a:buClrTx/>
              <a:buSzTx/>
              <a:tabLst/>
              <a:defRPr/>
            </a:pPr>
            <a:r>
              <a:rPr kumimoji="0" lang="en-GB" sz="1900" b="1" i="0" u="none" strike="noStrike" kern="1200" cap="none" spc="0" normalizeH="0" baseline="0" noProof="0" dirty="0" smtClean="0">
                <a:ln>
                  <a:noFill/>
                </a:ln>
                <a:solidFill>
                  <a:schemeClr val="tx1"/>
                </a:solidFill>
                <a:effectLst/>
                <a:uLnTx/>
                <a:uFillTx/>
              </a:rPr>
              <a:t>WTO</a:t>
            </a:r>
            <a:r>
              <a:rPr kumimoji="0" lang="en-GB" sz="1900" b="1" i="0" u="none" strike="noStrike" kern="1200" cap="none" spc="0" normalizeH="0" noProof="0" dirty="0" smtClean="0">
                <a:ln>
                  <a:noFill/>
                </a:ln>
                <a:solidFill>
                  <a:schemeClr val="tx1"/>
                </a:solidFill>
                <a:effectLst/>
                <a:uLnTx/>
                <a:uFillTx/>
              </a:rPr>
              <a:t> Co-Chair for Mexico; </a:t>
            </a:r>
          </a:p>
          <a:p>
            <a:pPr marR="0" lvl="0" algn="l" defTabSz="914400" rtl="0" eaLnBrk="1" fontAlgn="auto" latinLnBrk="0" hangingPunct="1">
              <a:lnSpc>
                <a:spcPct val="100000"/>
              </a:lnSpc>
              <a:spcBef>
                <a:spcPct val="20000"/>
              </a:spcBef>
              <a:spcAft>
                <a:spcPts val="0"/>
              </a:spcAft>
              <a:buClrTx/>
              <a:buSzTx/>
              <a:tabLst/>
              <a:defRPr/>
            </a:pPr>
            <a:r>
              <a:rPr lang="en-GB" sz="1900" b="1" baseline="0" dirty="0" smtClean="0"/>
              <a:t>Assistant</a:t>
            </a:r>
            <a:r>
              <a:rPr lang="en-GB" sz="1900" b="1" dirty="0" smtClean="0"/>
              <a:t> Professor of Law, ITAM </a:t>
            </a:r>
          </a:p>
          <a:p>
            <a:pPr marR="0" lvl="0" algn="l" defTabSz="914400" rtl="0" eaLnBrk="1" fontAlgn="auto" latinLnBrk="0" hangingPunct="1">
              <a:lnSpc>
                <a:spcPct val="100000"/>
              </a:lnSpc>
              <a:spcBef>
                <a:spcPct val="20000"/>
              </a:spcBef>
              <a:spcAft>
                <a:spcPts val="0"/>
              </a:spcAft>
              <a:buClrTx/>
              <a:buSzTx/>
              <a:tabLst/>
              <a:defRPr/>
            </a:pPr>
            <a:r>
              <a:rPr kumimoji="0" lang="en-GB" sz="1900" b="1" i="0" u="none" strike="noStrike" kern="1200" cap="none" spc="0" normalizeH="0" baseline="0" noProof="0" dirty="0" smtClean="0">
                <a:ln>
                  <a:noFill/>
                </a:ln>
                <a:solidFill>
                  <a:schemeClr val="tx1"/>
                </a:solidFill>
                <a:effectLst/>
                <a:uLnTx/>
                <a:uFillTx/>
                <a:hlinkClick r:id="rId4"/>
              </a:rPr>
              <a:t>Amrita.bahri@itam.mx</a:t>
            </a:r>
            <a:endParaRPr kumimoji="0" lang="en-GB" sz="1900" b="1" i="0" u="none" strike="noStrike" kern="1200" cap="none" spc="0" normalizeH="0" baseline="0" noProof="0" dirty="0" smtClean="0">
              <a:ln>
                <a:noFill/>
              </a:ln>
              <a:solidFill>
                <a:schemeClr val="tx1"/>
              </a:solidFill>
              <a:effectLst/>
              <a:uLnTx/>
              <a:uFillTx/>
            </a:endParaRPr>
          </a:p>
          <a:p>
            <a:pPr marR="0" lvl="0" algn="l" defTabSz="914400" rtl="0" eaLnBrk="1" fontAlgn="auto" latinLnBrk="0" hangingPunct="1">
              <a:lnSpc>
                <a:spcPct val="100000"/>
              </a:lnSpc>
              <a:spcBef>
                <a:spcPct val="20000"/>
              </a:spcBef>
              <a:spcAft>
                <a:spcPts val="0"/>
              </a:spcAft>
              <a:buClrTx/>
              <a:buSzTx/>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2" name="Picture 4" descr="Image result for itam logo"/>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635833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2146250"/>
          </a:xfrm>
        </p:spPr>
        <p:txBody>
          <a:bodyPr>
            <a:noAutofit/>
          </a:bodyPr>
          <a:lstStyle/>
          <a:p>
            <a:r>
              <a:rPr lang="en-GB" sz="3600" dirty="0" smtClean="0"/>
              <a:t>Benefit 1: Absolute Advantage </a:t>
            </a:r>
            <a:r>
              <a:rPr lang="en-GB" sz="3600" i="1" dirty="0" smtClean="0"/>
              <a:t>Versus</a:t>
            </a:r>
            <a:r>
              <a:rPr lang="en-GB" sz="3600" dirty="0" smtClean="0"/>
              <a:t> Comparative Advantage (profitable division of labour) </a:t>
            </a:r>
            <a:endParaRPr lang="en-GB" sz="3600" dirty="0"/>
          </a:p>
        </p:txBody>
      </p:sp>
      <p:pic>
        <p:nvPicPr>
          <p:cNvPr id="98306" name="Picture 2" descr="Image result for comparative advantage"/>
          <p:cNvPicPr>
            <a:picLocks noChangeAspect="1" noChangeArrowheads="1"/>
          </p:cNvPicPr>
          <p:nvPr/>
        </p:nvPicPr>
        <p:blipFill>
          <a:blip r:embed="rId2" cstate="print"/>
          <a:srcRect/>
          <a:stretch>
            <a:fillRect/>
          </a:stretch>
        </p:blipFill>
        <p:spPr bwMode="auto">
          <a:xfrm>
            <a:off x="971600" y="2432390"/>
            <a:ext cx="7457657" cy="4452994"/>
          </a:xfrm>
          <a:prstGeom prst="rect">
            <a:avLst/>
          </a:prstGeom>
          <a:noFill/>
        </p:spPr>
      </p:pic>
      <p:pic>
        <p:nvPicPr>
          <p:cNvPr id="4" name="Picture 4" descr="Image result for itam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25674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80728"/>
            <a:ext cx="8229600" cy="1143000"/>
          </a:xfrm>
        </p:spPr>
        <p:txBody>
          <a:bodyPr>
            <a:normAutofit fontScale="90000"/>
          </a:bodyPr>
          <a:lstStyle/>
          <a:p>
            <a:r>
              <a:rPr lang="en-GB" dirty="0" smtClean="0"/>
              <a:t>Benefit 2: Cross Border Friendships and Peace </a:t>
            </a:r>
            <a:br>
              <a:rPr lang="en-GB" dirty="0" smtClean="0"/>
            </a:br>
            <a:r>
              <a:rPr lang="en-GB" dirty="0" smtClean="0">
                <a:solidFill>
                  <a:srgbClr val="C00000"/>
                </a:solidFill>
              </a:rPr>
              <a:t>‘If goods do not cross borders, soldiers will.’</a:t>
            </a:r>
            <a:endParaRPr lang="en-GB" dirty="0">
              <a:solidFill>
                <a:srgbClr val="C00000"/>
              </a:solidFill>
            </a:endParaRPr>
          </a:p>
        </p:txBody>
      </p:sp>
      <p:pic>
        <p:nvPicPr>
          <p:cNvPr id="97282" name="Picture 2" descr="Image result for no war"/>
          <p:cNvPicPr>
            <a:picLocks noChangeAspect="1" noChangeArrowheads="1"/>
          </p:cNvPicPr>
          <p:nvPr/>
        </p:nvPicPr>
        <p:blipFill>
          <a:blip r:embed="rId2" cstate="print"/>
          <a:srcRect/>
          <a:stretch>
            <a:fillRect/>
          </a:stretch>
        </p:blipFill>
        <p:spPr bwMode="auto">
          <a:xfrm>
            <a:off x="2339752" y="3021370"/>
            <a:ext cx="4716016" cy="3864013"/>
          </a:xfrm>
          <a:prstGeom prst="rect">
            <a:avLst/>
          </a:prstGeom>
          <a:noFill/>
        </p:spPr>
      </p:pic>
      <p:pic>
        <p:nvPicPr>
          <p:cNvPr id="4" name="Picture 4" descr="Image result for itam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646793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Benefit 3: Mobility  </a:t>
            </a:r>
            <a:endParaRPr lang="en-GB" dirty="0"/>
          </a:p>
        </p:txBody>
      </p:sp>
      <p:pic>
        <p:nvPicPr>
          <p:cNvPr id="96258" name="Picture 2" descr="Image result for mobility globe"/>
          <p:cNvPicPr>
            <a:picLocks noChangeAspect="1" noChangeArrowheads="1"/>
          </p:cNvPicPr>
          <p:nvPr/>
        </p:nvPicPr>
        <p:blipFill>
          <a:blip r:embed="rId2" cstate="print"/>
          <a:srcRect/>
          <a:stretch>
            <a:fillRect/>
          </a:stretch>
        </p:blipFill>
        <p:spPr bwMode="auto">
          <a:xfrm>
            <a:off x="1331640" y="1430778"/>
            <a:ext cx="6660232" cy="4995175"/>
          </a:xfrm>
          <a:prstGeom prst="rect">
            <a:avLst/>
          </a:prstGeom>
          <a:noFill/>
        </p:spPr>
      </p:pic>
      <p:pic>
        <p:nvPicPr>
          <p:cNvPr id="4" name="Picture 4" descr="Image result for itam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986137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Benefit 4: Employment </a:t>
            </a:r>
            <a:endParaRPr lang="en-GB" dirty="0"/>
          </a:p>
        </p:txBody>
      </p:sp>
      <p:sp>
        <p:nvSpPr>
          <p:cNvPr id="3" name="Content Placeholder 2"/>
          <p:cNvSpPr>
            <a:spLocks noGrp="1"/>
          </p:cNvSpPr>
          <p:nvPr>
            <p:ph idx="1"/>
          </p:nvPr>
        </p:nvSpPr>
        <p:spPr/>
        <p:txBody>
          <a:bodyPr/>
          <a:lstStyle/>
          <a:p>
            <a:endParaRPr lang="en-GB"/>
          </a:p>
        </p:txBody>
      </p:sp>
      <p:pic>
        <p:nvPicPr>
          <p:cNvPr id="100354" name="Picture 2" descr="Image result for globalisation employment of poor"/>
          <p:cNvPicPr>
            <a:picLocks noChangeAspect="1" noChangeArrowheads="1"/>
          </p:cNvPicPr>
          <p:nvPr/>
        </p:nvPicPr>
        <p:blipFill>
          <a:blip r:embed="rId2" cstate="print"/>
          <a:srcRect/>
          <a:stretch>
            <a:fillRect/>
          </a:stretch>
        </p:blipFill>
        <p:spPr bwMode="auto">
          <a:xfrm>
            <a:off x="1115616" y="1556792"/>
            <a:ext cx="6795120" cy="5096340"/>
          </a:xfrm>
          <a:prstGeom prst="rect">
            <a:avLst/>
          </a:prstGeom>
          <a:noFill/>
        </p:spPr>
      </p:pic>
      <p:pic>
        <p:nvPicPr>
          <p:cNvPr id="5" name="Picture 4" descr="Image result for itam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758657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Benefit 5: Standard of Life </a:t>
            </a:r>
            <a:endParaRPr lang="en-GB" dirty="0"/>
          </a:p>
        </p:txBody>
      </p:sp>
      <p:sp>
        <p:nvSpPr>
          <p:cNvPr id="3" name="Content Placeholder 2"/>
          <p:cNvSpPr>
            <a:spLocks noGrp="1"/>
          </p:cNvSpPr>
          <p:nvPr>
            <p:ph idx="1"/>
          </p:nvPr>
        </p:nvSpPr>
        <p:spPr/>
        <p:txBody>
          <a:bodyPr/>
          <a:lstStyle/>
          <a:p>
            <a:endParaRPr lang="en-GB"/>
          </a:p>
        </p:txBody>
      </p:sp>
      <p:pic>
        <p:nvPicPr>
          <p:cNvPr id="108546" name="Picture 2" descr="Image result for life globalisation brands"/>
          <p:cNvPicPr>
            <a:picLocks noChangeAspect="1" noChangeArrowheads="1"/>
          </p:cNvPicPr>
          <p:nvPr/>
        </p:nvPicPr>
        <p:blipFill>
          <a:blip r:embed="rId2" cstate="print"/>
          <a:srcRect/>
          <a:stretch>
            <a:fillRect/>
          </a:stretch>
        </p:blipFill>
        <p:spPr bwMode="auto">
          <a:xfrm>
            <a:off x="179512" y="1268760"/>
            <a:ext cx="8784976" cy="5472608"/>
          </a:xfrm>
          <a:prstGeom prst="rect">
            <a:avLst/>
          </a:prstGeom>
          <a:noFill/>
        </p:spPr>
      </p:pic>
      <p:pic>
        <p:nvPicPr>
          <p:cNvPr id="5" name="Picture 4" descr="Image result for itam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21796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Benefit 6: Economic Growth </a:t>
            </a:r>
            <a:endParaRPr lang="en-GB" dirty="0"/>
          </a:p>
        </p:txBody>
      </p:sp>
      <p:sp>
        <p:nvSpPr>
          <p:cNvPr id="3" name="Content Placeholder 2"/>
          <p:cNvSpPr>
            <a:spLocks noGrp="1"/>
          </p:cNvSpPr>
          <p:nvPr>
            <p:ph idx="1"/>
          </p:nvPr>
        </p:nvSpPr>
        <p:spPr/>
        <p:txBody>
          <a:bodyPr/>
          <a:lstStyle/>
          <a:p>
            <a:endParaRPr lang="en-GB"/>
          </a:p>
        </p:txBody>
      </p:sp>
      <p:pic>
        <p:nvPicPr>
          <p:cNvPr id="41986" name="Picture 2" descr="Image result for economic growth"/>
          <p:cNvPicPr>
            <a:picLocks noChangeAspect="1" noChangeArrowheads="1"/>
          </p:cNvPicPr>
          <p:nvPr/>
        </p:nvPicPr>
        <p:blipFill>
          <a:blip r:embed="rId2" cstate="print"/>
          <a:srcRect/>
          <a:stretch>
            <a:fillRect/>
          </a:stretch>
        </p:blipFill>
        <p:spPr bwMode="auto">
          <a:xfrm>
            <a:off x="395536" y="1412776"/>
            <a:ext cx="8424936" cy="4923166"/>
          </a:xfrm>
          <a:prstGeom prst="rect">
            <a:avLst/>
          </a:prstGeom>
          <a:noFill/>
        </p:spPr>
      </p:pic>
      <p:pic>
        <p:nvPicPr>
          <p:cNvPr id="5" name="Picture 4" descr="Image result for itam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981429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80928"/>
            <a:ext cx="8229600" cy="1143000"/>
          </a:xfrm>
        </p:spPr>
        <p:txBody>
          <a:bodyPr/>
          <a:lstStyle/>
          <a:p>
            <a:r>
              <a:rPr lang="en-GB" dirty="0" smtClean="0"/>
              <a:t>Then, Why Protectionism???</a:t>
            </a:r>
            <a:endParaRPr lang="en-GB" dirty="0"/>
          </a:p>
        </p:txBody>
      </p:sp>
      <p:pic>
        <p:nvPicPr>
          <p:cNvPr id="3" name="Picture 4" descr="Image result for itam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164540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405320"/>
            <a:ext cx="8229600" cy="1143000"/>
          </a:xfrm>
        </p:spPr>
        <p:txBody>
          <a:bodyPr>
            <a:normAutofit fontScale="90000"/>
          </a:bodyPr>
          <a:lstStyle/>
          <a:p>
            <a:r>
              <a:rPr lang="en-GB" dirty="0" smtClean="0"/>
              <a:t>Protectionism Reason 1: Threat to Domestic Industry</a:t>
            </a:r>
            <a:endParaRPr lang="en-GB" dirty="0"/>
          </a:p>
        </p:txBody>
      </p:sp>
      <p:sp>
        <p:nvSpPr>
          <p:cNvPr id="104450" name="AutoShape 2" descr="Image result for domestic industry protectionis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4452" name="AutoShape 4" descr="Image result for domestic industry protectionis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4454" name="AutoShape 6" descr="Image result for domestic industry protectionis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4456" name="Picture 8" descr="Image result for embraer"/>
          <p:cNvPicPr>
            <a:picLocks noChangeAspect="1" noChangeArrowheads="1"/>
          </p:cNvPicPr>
          <p:nvPr/>
        </p:nvPicPr>
        <p:blipFill>
          <a:blip r:embed="rId2" cstate="print"/>
          <a:srcRect/>
          <a:stretch>
            <a:fillRect/>
          </a:stretch>
        </p:blipFill>
        <p:spPr bwMode="auto">
          <a:xfrm>
            <a:off x="179512" y="1548320"/>
            <a:ext cx="4320480" cy="3176824"/>
          </a:xfrm>
          <a:prstGeom prst="rect">
            <a:avLst/>
          </a:prstGeom>
          <a:noFill/>
        </p:spPr>
      </p:pic>
      <p:pic>
        <p:nvPicPr>
          <p:cNvPr id="104458" name="Picture 10" descr="Image result for bombardier canada"/>
          <p:cNvPicPr>
            <a:picLocks noChangeAspect="1" noChangeArrowheads="1"/>
          </p:cNvPicPr>
          <p:nvPr/>
        </p:nvPicPr>
        <p:blipFill>
          <a:blip r:embed="rId3" cstate="print"/>
          <a:srcRect/>
          <a:stretch>
            <a:fillRect/>
          </a:stretch>
        </p:blipFill>
        <p:spPr bwMode="auto">
          <a:xfrm>
            <a:off x="4283968" y="3573016"/>
            <a:ext cx="4646939" cy="3096344"/>
          </a:xfrm>
          <a:prstGeom prst="rect">
            <a:avLst/>
          </a:prstGeom>
          <a:noFill/>
        </p:spPr>
      </p:pic>
      <p:pic>
        <p:nvPicPr>
          <p:cNvPr id="8" name="Picture 4" descr="Image result for itam log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610040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 y="404664"/>
            <a:ext cx="8229600" cy="1143000"/>
          </a:xfrm>
        </p:spPr>
        <p:txBody>
          <a:bodyPr>
            <a:normAutofit fontScale="90000"/>
          </a:bodyPr>
          <a:lstStyle/>
          <a:p>
            <a:r>
              <a:rPr lang="en-GB" dirty="0" smtClean="0"/>
              <a:t>Protectionism Reason 2: Loss of Employment </a:t>
            </a:r>
            <a:endParaRPr lang="en-GB" dirty="0"/>
          </a:p>
        </p:txBody>
      </p:sp>
      <p:sp>
        <p:nvSpPr>
          <p:cNvPr id="3" name="Content Placeholder 2"/>
          <p:cNvSpPr>
            <a:spLocks noGrp="1"/>
          </p:cNvSpPr>
          <p:nvPr>
            <p:ph idx="1"/>
          </p:nvPr>
        </p:nvSpPr>
        <p:spPr/>
        <p:txBody>
          <a:bodyPr/>
          <a:lstStyle/>
          <a:p>
            <a:endParaRPr lang="en-GB"/>
          </a:p>
        </p:txBody>
      </p:sp>
      <p:pic>
        <p:nvPicPr>
          <p:cNvPr id="103426" name="Picture 2" descr="Image result for loss of employment globalisation"/>
          <p:cNvPicPr>
            <a:picLocks noChangeAspect="1" noChangeArrowheads="1"/>
          </p:cNvPicPr>
          <p:nvPr/>
        </p:nvPicPr>
        <p:blipFill>
          <a:blip r:embed="rId2" cstate="print"/>
          <a:srcRect/>
          <a:stretch>
            <a:fillRect/>
          </a:stretch>
        </p:blipFill>
        <p:spPr bwMode="auto">
          <a:xfrm>
            <a:off x="683568" y="1772816"/>
            <a:ext cx="7920880" cy="4608512"/>
          </a:xfrm>
          <a:prstGeom prst="rect">
            <a:avLst/>
          </a:prstGeom>
          <a:noFill/>
        </p:spPr>
      </p:pic>
      <p:pic>
        <p:nvPicPr>
          <p:cNvPr id="5" name="Picture 4" descr="Image result for itam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916270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912" y="441113"/>
            <a:ext cx="8229600" cy="1143000"/>
          </a:xfrm>
        </p:spPr>
        <p:txBody>
          <a:bodyPr>
            <a:normAutofit fontScale="90000"/>
          </a:bodyPr>
          <a:lstStyle/>
          <a:p>
            <a:r>
              <a:rPr lang="en-GB" dirty="0" smtClean="0"/>
              <a:t>Protectionism Reason 3: Generating revenue</a:t>
            </a:r>
            <a:endParaRPr lang="en-GB" dirty="0"/>
          </a:p>
        </p:txBody>
      </p:sp>
      <p:pic>
        <p:nvPicPr>
          <p:cNvPr id="102402" name="Picture 2" descr="Image result for revenue word"/>
          <p:cNvPicPr>
            <a:picLocks noChangeAspect="1" noChangeArrowheads="1"/>
          </p:cNvPicPr>
          <p:nvPr/>
        </p:nvPicPr>
        <p:blipFill>
          <a:blip r:embed="rId2" cstate="print"/>
          <a:srcRect/>
          <a:stretch>
            <a:fillRect/>
          </a:stretch>
        </p:blipFill>
        <p:spPr bwMode="auto">
          <a:xfrm>
            <a:off x="1115616" y="1556792"/>
            <a:ext cx="6876192" cy="5301208"/>
          </a:xfrm>
          <a:prstGeom prst="rect">
            <a:avLst/>
          </a:prstGeom>
          <a:noFill/>
        </p:spPr>
      </p:pic>
      <p:pic>
        <p:nvPicPr>
          <p:cNvPr id="5" name="Picture 4" descr="Image result for itam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04366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GB" dirty="0" smtClean="0"/>
              <a:t>Economic Globalization </a:t>
            </a:r>
            <a:endParaRPr lang="en-GB" dirty="0"/>
          </a:p>
        </p:txBody>
      </p:sp>
      <p:sp>
        <p:nvSpPr>
          <p:cNvPr id="3" name="Content Placeholder 2"/>
          <p:cNvSpPr>
            <a:spLocks noGrp="1"/>
          </p:cNvSpPr>
          <p:nvPr>
            <p:ph idx="1"/>
          </p:nvPr>
        </p:nvSpPr>
        <p:spPr>
          <a:xfrm>
            <a:off x="0" y="1124744"/>
            <a:ext cx="9144000" cy="4525963"/>
          </a:xfrm>
        </p:spPr>
        <p:txBody>
          <a:bodyPr>
            <a:normAutofit/>
          </a:bodyPr>
          <a:lstStyle/>
          <a:p>
            <a:r>
              <a:rPr lang="en-GB" sz="2400" dirty="0" smtClean="0"/>
              <a:t>Definition: ‘the closer integration of the countries and peoples of the world ….brought about by the enormous reduction of costs of transportation and communication, and the breaking down of artificial barriers to the flow of goods, services, capital, knowledge and people across borders.’</a:t>
            </a:r>
            <a:endParaRPr lang="en-GB" sz="2400" dirty="0"/>
          </a:p>
        </p:txBody>
      </p:sp>
      <p:pic>
        <p:nvPicPr>
          <p:cNvPr id="83972" name="Picture 4" descr="Image result for global economy"/>
          <p:cNvPicPr>
            <a:picLocks noChangeAspect="1" noChangeArrowheads="1"/>
          </p:cNvPicPr>
          <p:nvPr/>
        </p:nvPicPr>
        <p:blipFill>
          <a:blip r:embed="rId2" cstate="print"/>
          <a:srcRect/>
          <a:stretch>
            <a:fillRect/>
          </a:stretch>
        </p:blipFill>
        <p:spPr bwMode="auto">
          <a:xfrm>
            <a:off x="179512" y="2996952"/>
            <a:ext cx="8964488" cy="3861048"/>
          </a:xfrm>
          <a:prstGeom prst="rect">
            <a:avLst/>
          </a:prstGeom>
          <a:noFill/>
        </p:spPr>
      </p:pic>
      <p:pic>
        <p:nvPicPr>
          <p:cNvPr id="5" name="Picture 4" descr="Image result for itam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452705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97464"/>
            <a:ext cx="8229600" cy="1143000"/>
          </a:xfrm>
        </p:spPr>
        <p:txBody>
          <a:bodyPr>
            <a:normAutofit fontScale="90000"/>
          </a:bodyPr>
          <a:lstStyle/>
          <a:p>
            <a:r>
              <a:rPr lang="en-GB" dirty="0" smtClean="0"/>
              <a:t>Protectionism Reason 4: National Security and Self Sufficiency </a:t>
            </a:r>
            <a:endParaRPr lang="en-GB" dirty="0"/>
          </a:p>
        </p:txBody>
      </p:sp>
      <p:pic>
        <p:nvPicPr>
          <p:cNvPr id="101382" name="Picture 6" descr="Image result for darwins nightmare tanzania"/>
          <p:cNvPicPr>
            <a:picLocks noChangeAspect="1" noChangeArrowheads="1"/>
          </p:cNvPicPr>
          <p:nvPr/>
        </p:nvPicPr>
        <p:blipFill>
          <a:blip r:embed="rId2" cstate="print"/>
          <a:srcRect/>
          <a:stretch>
            <a:fillRect/>
          </a:stretch>
        </p:blipFill>
        <p:spPr bwMode="auto">
          <a:xfrm>
            <a:off x="0" y="1640852"/>
            <a:ext cx="4968552" cy="2484276"/>
          </a:xfrm>
          <a:prstGeom prst="rect">
            <a:avLst/>
          </a:prstGeom>
          <a:noFill/>
        </p:spPr>
      </p:pic>
      <p:pic>
        <p:nvPicPr>
          <p:cNvPr id="101384" name="Picture 8" descr="Image result for national security terrorism trade"/>
          <p:cNvPicPr>
            <a:picLocks noChangeAspect="1" noChangeArrowheads="1"/>
          </p:cNvPicPr>
          <p:nvPr/>
        </p:nvPicPr>
        <p:blipFill>
          <a:blip r:embed="rId3" cstate="print"/>
          <a:srcRect/>
          <a:stretch>
            <a:fillRect/>
          </a:stretch>
        </p:blipFill>
        <p:spPr bwMode="auto">
          <a:xfrm>
            <a:off x="4355976" y="4125128"/>
            <a:ext cx="4533381" cy="2588856"/>
          </a:xfrm>
          <a:prstGeom prst="rect">
            <a:avLst/>
          </a:prstGeom>
          <a:noFill/>
        </p:spPr>
      </p:pic>
      <p:pic>
        <p:nvPicPr>
          <p:cNvPr id="5" name="Picture 4" descr="Image result for itam log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413836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Protectionism Reason 5: Public morals</a:t>
            </a:r>
            <a:endParaRPr lang="en-GB" dirty="0"/>
          </a:p>
        </p:txBody>
      </p:sp>
      <p:sp>
        <p:nvSpPr>
          <p:cNvPr id="3" name="Content Placeholder 2"/>
          <p:cNvSpPr>
            <a:spLocks noGrp="1"/>
          </p:cNvSpPr>
          <p:nvPr>
            <p:ph idx="1"/>
          </p:nvPr>
        </p:nvSpPr>
        <p:spPr/>
        <p:txBody>
          <a:bodyPr/>
          <a:lstStyle/>
          <a:p>
            <a:endParaRPr lang="en-GB"/>
          </a:p>
        </p:txBody>
      </p:sp>
      <p:pic>
        <p:nvPicPr>
          <p:cNvPr id="107522" name="Picture 2" descr="Image result for public morals international trade"/>
          <p:cNvPicPr>
            <a:picLocks noChangeAspect="1" noChangeArrowheads="1"/>
          </p:cNvPicPr>
          <p:nvPr/>
        </p:nvPicPr>
        <p:blipFill>
          <a:blip r:embed="rId2" cstate="print"/>
          <a:srcRect/>
          <a:stretch>
            <a:fillRect/>
          </a:stretch>
        </p:blipFill>
        <p:spPr bwMode="auto">
          <a:xfrm>
            <a:off x="395536" y="1556792"/>
            <a:ext cx="8424936" cy="5000625"/>
          </a:xfrm>
          <a:prstGeom prst="rect">
            <a:avLst/>
          </a:prstGeom>
          <a:noFill/>
        </p:spPr>
      </p:pic>
      <p:pic>
        <p:nvPicPr>
          <p:cNvPr id="5" name="Picture 4" descr="Image result for itam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709539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Protectionism Reason 6: Public health </a:t>
            </a:r>
            <a:endParaRPr lang="en-GB" dirty="0"/>
          </a:p>
        </p:txBody>
      </p:sp>
      <p:sp>
        <p:nvSpPr>
          <p:cNvPr id="3" name="Content Placeholder 2"/>
          <p:cNvSpPr>
            <a:spLocks noGrp="1"/>
          </p:cNvSpPr>
          <p:nvPr>
            <p:ph idx="1"/>
          </p:nvPr>
        </p:nvSpPr>
        <p:spPr/>
        <p:txBody>
          <a:bodyPr/>
          <a:lstStyle/>
          <a:p>
            <a:endParaRPr lang="en-GB"/>
          </a:p>
        </p:txBody>
      </p:sp>
      <p:pic>
        <p:nvPicPr>
          <p:cNvPr id="106498" name="Picture 2" descr="Image result for medicines patent trade"/>
          <p:cNvPicPr>
            <a:picLocks noChangeAspect="1" noChangeArrowheads="1"/>
          </p:cNvPicPr>
          <p:nvPr/>
        </p:nvPicPr>
        <p:blipFill>
          <a:blip r:embed="rId2" cstate="print"/>
          <a:srcRect/>
          <a:stretch>
            <a:fillRect/>
          </a:stretch>
        </p:blipFill>
        <p:spPr bwMode="auto">
          <a:xfrm>
            <a:off x="899592" y="1916832"/>
            <a:ext cx="7387580" cy="3693790"/>
          </a:xfrm>
          <a:prstGeom prst="rect">
            <a:avLst/>
          </a:prstGeom>
          <a:noFill/>
        </p:spPr>
      </p:pic>
      <p:pic>
        <p:nvPicPr>
          <p:cNvPr id="5" name="Picture 4" descr="Image result for itam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027280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996" y="404664"/>
            <a:ext cx="8229600" cy="1143000"/>
          </a:xfrm>
        </p:spPr>
        <p:txBody>
          <a:bodyPr>
            <a:normAutofit fontScale="90000"/>
          </a:bodyPr>
          <a:lstStyle/>
          <a:p>
            <a:r>
              <a:rPr lang="en-GB" dirty="0" smtClean="0"/>
              <a:t>Protectionism Reason 7: Environment and Ecology </a:t>
            </a:r>
            <a:endParaRPr lang="en-GB" dirty="0"/>
          </a:p>
        </p:txBody>
      </p:sp>
      <p:sp>
        <p:nvSpPr>
          <p:cNvPr id="3" name="Content Placeholder 2"/>
          <p:cNvSpPr>
            <a:spLocks noGrp="1"/>
          </p:cNvSpPr>
          <p:nvPr>
            <p:ph idx="1"/>
          </p:nvPr>
        </p:nvSpPr>
        <p:spPr/>
        <p:txBody>
          <a:bodyPr/>
          <a:lstStyle/>
          <a:p>
            <a:endParaRPr lang="en-GB"/>
          </a:p>
        </p:txBody>
      </p:sp>
      <p:sp>
        <p:nvSpPr>
          <p:cNvPr id="105474" name="AutoShape 2" descr="Image result for environment international trad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5476" name="Picture 4" descr="Image result for environment international trade"/>
          <p:cNvPicPr>
            <a:picLocks noChangeAspect="1" noChangeArrowheads="1"/>
          </p:cNvPicPr>
          <p:nvPr/>
        </p:nvPicPr>
        <p:blipFill>
          <a:blip r:embed="rId2" cstate="print"/>
          <a:srcRect/>
          <a:stretch>
            <a:fillRect/>
          </a:stretch>
        </p:blipFill>
        <p:spPr bwMode="auto">
          <a:xfrm>
            <a:off x="1403648" y="2060848"/>
            <a:ext cx="6667500" cy="3752851"/>
          </a:xfrm>
          <a:prstGeom prst="rect">
            <a:avLst/>
          </a:prstGeom>
          <a:noFill/>
        </p:spPr>
      </p:pic>
      <p:pic>
        <p:nvPicPr>
          <p:cNvPr id="6" name="Picture 4" descr="Image result for itam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225075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1143000"/>
          </a:xfrm>
        </p:spPr>
        <p:txBody>
          <a:bodyPr>
            <a:noAutofit/>
          </a:bodyPr>
          <a:lstStyle/>
          <a:p>
            <a:r>
              <a:rPr lang="en-GB" sz="3600" dirty="0" smtClean="0"/>
              <a:t>International Trade is like a free-for-all highway</a:t>
            </a:r>
            <a:endParaRPr lang="en-GB" sz="3600" dirty="0"/>
          </a:p>
        </p:txBody>
      </p:sp>
      <p:sp>
        <p:nvSpPr>
          <p:cNvPr id="3" name="Content Placeholder 2"/>
          <p:cNvSpPr>
            <a:spLocks noGrp="1"/>
          </p:cNvSpPr>
          <p:nvPr>
            <p:ph idx="1"/>
          </p:nvPr>
        </p:nvSpPr>
        <p:spPr/>
        <p:txBody>
          <a:bodyPr/>
          <a:lstStyle/>
          <a:p>
            <a:endParaRPr lang="en-GB" dirty="0"/>
          </a:p>
        </p:txBody>
      </p:sp>
      <p:pic>
        <p:nvPicPr>
          <p:cNvPr id="109570" name="Picture 2" descr="Image result for web of roads"/>
          <p:cNvPicPr>
            <a:picLocks noChangeAspect="1" noChangeArrowheads="1"/>
          </p:cNvPicPr>
          <p:nvPr/>
        </p:nvPicPr>
        <p:blipFill>
          <a:blip r:embed="rId2" cstate="print"/>
          <a:srcRect/>
          <a:stretch>
            <a:fillRect/>
          </a:stretch>
        </p:blipFill>
        <p:spPr bwMode="auto">
          <a:xfrm>
            <a:off x="251521" y="1772816"/>
            <a:ext cx="8640959" cy="4941169"/>
          </a:xfrm>
          <a:prstGeom prst="rect">
            <a:avLst/>
          </a:prstGeom>
          <a:noFill/>
        </p:spPr>
      </p:pic>
      <p:pic>
        <p:nvPicPr>
          <p:cNvPr id="5" name="Picture 4" descr="Image result for itam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657631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832" y="404664"/>
            <a:ext cx="7469081" cy="1143000"/>
          </a:xfrm>
        </p:spPr>
        <p:txBody>
          <a:bodyPr>
            <a:normAutofit fontScale="90000"/>
          </a:bodyPr>
          <a:lstStyle/>
          <a:p>
            <a:r>
              <a:rPr lang="en-GB" dirty="0" smtClean="0"/>
              <a:t>What is needed to ensure that there is a room for poor rickshaws on a hundred-lane highway? </a:t>
            </a:r>
            <a:endParaRPr lang="en-GB" dirty="0"/>
          </a:p>
        </p:txBody>
      </p:sp>
      <p:pic>
        <p:nvPicPr>
          <p:cNvPr id="110596" name="Picture 4" descr="Image result for traffic regulation"/>
          <p:cNvPicPr>
            <a:picLocks noChangeAspect="1" noChangeArrowheads="1"/>
          </p:cNvPicPr>
          <p:nvPr/>
        </p:nvPicPr>
        <p:blipFill>
          <a:blip r:embed="rId2" cstate="print"/>
          <a:srcRect/>
          <a:stretch>
            <a:fillRect/>
          </a:stretch>
        </p:blipFill>
        <p:spPr bwMode="auto">
          <a:xfrm>
            <a:off x="827584" y="1805303"/>
            <a:ext cx="7632848" cy="4544208"/>
          </a:xfrm>
          <a:prstGeom prst="rect">
            <a:avLst/>
          </a:prstGeom>
          <a:noFill/>
        </p:spPr>
      </p:pic>
      <p:pic>
        <p:nvPicPr>
          <p:cNvPr id="4" name="Picture 4" descr="Image result for itam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4734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0596"/>
                                        </p:tgtEl>
                                        <p:attrNameLst>
                                          <p:attrName>style.visibility</p:attrName>
                                        </p:attrNameLst>
                                      </p:cBhvr>
                                      <p:to>
                                        <p:strVal val="visible"/>
                                      </p:to>
                                    </p:set>
                                    <p:animEffect transition="in" filter="blinds(horizontal)">
                                      <p:cBhvr>
                                        <p:cTn id="7" dur="500"/>
                                        <p:tgtEl>
                                          <p:spTgt spid="110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smtClean="0"/>
              <a:t>Types of Trade Agreements</a:t>
            </a:r>
            <a:endParaRPr lang="en-GB" dirty="0"/>
          </a:p>
        </p:txBody>
      </p:sp>
      <p:sp>
        <p:nvSpPr>
          <p:cNvPr id="3" name="Content Placeholder 2"/>
          <p:cNvSpPr>
            <a:spLocks noGrp="1"/>
          </p:cNvSpPr>
          <p:nvPr>
            <p:ph idx="1"/>
          </p:nvPr>
        </p:nvSpPr>
        <p:spPr>
          <a:xfrm>
            <a:off x="457200" y="1927373"/>
            <a:ext cx="8229600" cy="4525963"/>
          </a:xfrm>
        </p:spPr>
        <p:txBody>
          <a:bodyPr>
            <a:normAutofit fontScale="85000" lnSpcReduction="10000"/>
          </a:bodyPr>
          <a:lstStyle/>
          <a:p>
            <a:r>
              <a:rPr lang="en-GB" b="1" dirty="0" smtClean="0"/>
              <a:t>Multilateral</a:t>
            </a:r>
            <a:r>
              <a:rPr lang="en-GB" dirty="0" smtClean="0"/>
              <a:t> – 2 or more – for strengthening the economies through exchange of goods and services</a:t>
            </a:r>
          </a:p>
          <a:p>
            <a:r>
              <a:rPr lang="en-GB" b="1" dirty="0" smtClean="0"/>
              <a:t>Bilateral</a:t>
            </a:r>
            <a:r>
              <a:rPr lang="en-GB" dirty="0" smtClean="0"/>
              <a:t> – 2 – for smooth exchange of good and services between two countries </a:t>
            </a:r>
          </a:p>
          <a:p>
            <a:r>
              <a:rPr lang="en-GB" b="1" dirty="0" smtClean="0"/>
              <a:t>Regional/preferential</a:t>
            </a:r>
            <a:r>
              <a:rPr lang="en-GB" dirty="0" smtClean="0"/>
              <a:t> –2 or more – for preferential exchange of goods and services between member countries </a:t>
            </a:r>
          </a:p>
          <a:p>
            <a:r>
              <a:rPr lang="en-GB" b="1" dirty="0" smtClean="0"/>
              <a:t>Regional/Free trade agreements </a:t>
            </a:r>
            <a:r>
              <a:rPr lang="en-GB" dirty="0" smtClean="0"/>
              <a:t>– between 2 or more – for free exchange of goods and services between member countries without any tariff or non tariff barriers </a:t>
            </a:r>
          </a:p>
          <a:p>
            <a:endParaRPr lang="en-GB" dirty="0"/>
          </a:p>
        </p:txBody>
      </p:sp>
      <p:pic>
        <p:nvPicPr>
          <p:cNvPr id="4" name="Picture 4" descr="Image result for itam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292027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247" y="577249"/>
            <a:ext cx="8229600" cy="1143000"/>
          </a:xfrm>
        </p:spPr>
        <p:txBody>
          <a:bodyPr>
            <a:normAutofit fontScale="90000"/>
          </a:bodyPr>
          <a:lstStyle/>
          <a:p>
            <a:r>
              <a:rPr lang="en-GB" dirty="0" smtClean="0"/>
              <a:t>International Rules for International Trade </a:t>
            </a:r>
            <a:endParaRPr lang="en-GB" dirty="0"/>
          </a:p>
        </p:txBody>
      </p:sp>
      <p:pic>
        <p:nvPicPr>
          <p:cNvPr id="111618" name="Picture 2" descr="Image result for WTO regulation"/>
          <p:cNvPicPr>
            <a:picLocks noChangeAspect="1" noChangeArrowheads="1"/>
          </p:cNvPicPr>
          <p:nvPr/>
        </p:nvPicPr>
        <p:blipFill>
          <a:blip r:embed="rId2" cstate="print"/>
          <a:srcRect/>
          <a:stretch>
            <a:fillRect/>
          </a:stretch>
        </p:blipFill>
        <p:spPr bwMode="auto">
          <a:xfrm>
            <a:off x="1619672" y="1988840"/>
            <a:ext cx="6044751" cy="4358234"/>
          </a:xfrm>
          <a:prstGeom prst="rect">
            <a:avLst/>
          </a:prstGeom>
          <a:noFill/>
        </p:spPr>
      </p:pic>
      <p:pic>
        <p:nvPicPr>
          <p:cNvPr id="4" name="Picture 4" descr="Image result for itam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486608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MX" dirty="0" smtClean="0">
                <a:hlinkClick r:id="rId2"/>
              </a:rPr>
              <a:t>https://www.wto.org/english/thewto_e/countries_e/org6_map_e.htm</a:t>
            </a:r>
            <a:r>
              <a:rPr lang="es-MX" dirty="0" smtClean="0"/>
              <a:t/>
            </a:r>
            <a:br>
              <a:rPr lang="es-MX" dirty="0" smtClean="0"/>
            </a:br>
            <a:endParaRPr lang="es-MX" dirty="0"/>
          </a:p>
        </p:txBody>
      </p:sp>
      <p:sp>
        <p:nvSpPr>
          <p:cNvPr id="4" name="3 CuadroTexto"/>
          <p:cNvSpPr txBox="1"/>
          <p:nvPr/>
        </p:nvSpPr>
        <p:spPr>
          <a:xfrm>
            <a:off x="1403648" y="307975"/>
            <a:ext cx="6336704" cy="769441"/>
          </a:xfrm>
          <a:prstGeom prst="rect">
            <a:avLst/>
          </a:prstGeom>
          <a:noFill/>
        </p:spPr>
        <p:txBody>
          <a:bodyPr wrap="square" rtlCol="0">
            <a:spAutoFit/>
          </a:bodyPr>
          <a:lstStyle/>
          <a:p>
            <a:pPr algn="ctr"/>
            <a:r>
              <a:rPr lang="es-MX" sz="4400" dirty="0" smtClean="0"/>
              <a:t>WTO </a:t>
            </a:r>
            <a:r>
              <a:rPr lang="es-MX" sz="4400" dirty="0" err="1" smtClean="0"/>
              <a:t>Membership</a:t>
            </a:r>
            <a:r>
              <a:rPr lang="es-MX" sz="4400" dirty="0" smtClean="0"/>
              <a:t>: 164 </a:t>
            </a:r>
            <a:endParaRPr lang="es-MX" sz="4400" dirty="0"/>
          </a:p>
        </p:txBody>
      </p:sp>
      <p:pic>
        <p:nvPicPr>
          <p:cNvPr id="5" name="Picture 4" descr="Image result for itam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444299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International </a:t>
            </a:r>
            <a:r>
              <a:rPr lang="es-MX" dirty="0" err="1" smtClean="0"/>
              <a:t>Trade</a:t>
            </a:r>
            <a:r>
              <a:rPr lang="es-MX" dirty="0"/>
              <a:t> </a:t>
            </a:r>
            <a:r>
              <a:rPr lang="es-MX" dirty="0" smtClean="0"/>
              <a:t>and </a:t>
            </a:r>
            <a:r>
              <a:rPr lang="es-MX" dirty="0" err="1" smtClean="0"/>
              <a:t>Globalisation</a:t>
            </a:r>
            <a:r>
              <a:rPr lang="es-MX" dirty="0" smtClean="0"/>
              <a:t> </a:t>
            </a:r>
            <a:endParaRPr lang="es-MX" dirty="0"/>
          </a:p>
        </p:txBody>
      </p:sp>
      <p:sp>
        <p:nvSpPr>
          <p:cNvPr id="3" name="2 Marcador de contenido"/>
          <p:cNvSpPr>
            <a:spLocks noGrp="1"/>
          </p:cNvSpPr>
          <p:nvPr>
            <p:ph idx="1"/>
          </p:nvPr>
        </p:nvSpPr>
        <p:spPr/>
        <p:txBody>
          <a:bodyPr/>
          <a:lstStyle/>
          <a:p>
            <a:endParaRPr lang="es-MX"/>
          </a:p>
        </p:txBody>
      </p:sp>
      <p:pic>
        <p:nvPicPr>
          <p:cNvPr id="2050" name="Picture 2" descr="http://explainedwithmaps.com/wp-content/uploads/2015/01/map-world-trade-routes-sea-air-interne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440160"/>
            <a:ext cx="9144000" cy="5445224"/>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Image result for itam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997055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drives economic globalisation? </a:t>
            </a:r>
            <a:endParaRPr lang="en-GB" dirty="0"/>
          </a:p>
        </p:txBody>
      </p:sp>
      <p:pic>
        <p:nvPicPr>
          <p:cNvPr id="86018" name="Picture 2" descr="Image result for trade liberalisation"/>
          <p:cNvPicPr>
            <a:picLocks noChangeAspect="1" noChangeArrowheads="1"/>
          </p:cNvPicPr>
          <p:nvPr/>
        </p:nvPicPr>
        <p:blipFill>
          <a:blip r:embed="rId2" cstate="print"/>
          <a:srcRect/>
          <a:stretch>
            <a:fillRect/>
          </a:stretch>
        </p:blipFill>
        <p:spPr bwMode="auto">
          <a:xfrm>
            <a:off x="323528" y="1484784"/>
            <a:ext cx="4032448" cy="3456384"/>
          </a:xfrm>
          <a:prstGeom prst="rect">
            <a:avLst/>
          </a:prstGeom>
          <a:noFill/>
        </p:spPr>
      </p:pic>
      <p:sp>
        <p:nvSpPr>
          <p:cNvPr id="86020" name="AutoShape 4" descr="Image result for trade liberalis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86022" name="AutoShape 6" descr="Image result for trade liberalis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86030" name="Picture 14" descr="Related image"/>
          <p:cNvPicPr>
            <a:picLocks noChangeAspect="1" noChangeArrowheads="1"/>
          </p:cNvPicPr>
          <p:nvPr/>
        </p:nvPicPr>
        <p:blipFill>
          <a:blip r:embed="rId3" cstate="print"/>
          <a:srcRect/>
          <a:stretch>
            <a:fillRect/>
          </a:stretch>
        </p:blipFill>
        <p:spPr bwMode="auto">
          <a:xfrm>
            <a:off x="4860032" y="2564904"/>
            <a:ext cx="4065240" cy="4065240"/>
          </a:xfrm>
          <a:prstGeom prst="rect">
            <a:avLst/>
          </a:prstGeom>
          <a:noFill/>
        </p:spPr>
      </p:pic>
      <p:pic>
        <p:nvPicPr>
          <p:cNvPr id="2052" name="Picture 4" descr="Image result for itam log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0492523"/>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6018"/>
                                        </p:tgtEl>
                                        <p:attrNameLst>
                                          <p:attrName>style.visibility</p:attrName>
                                        </p:attrNameLst>
                                      </p:cBhvr>
                                      <p:to>
                                        <p:strVal val="visible"/>
                                      </p:to>
                                    </p:set>
                                    <p:animEffect transition="in" filter="blinds(horizontal)">
                                      <p:cBhvr>
                                        <p:cTn id="7" dur="500"/>
                                        <p:tgtEl>
                                          <p:spTgt spid="860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6030"/>
                                        </p:tgtEl>
                                        <p:attrNameLst>
                                          <p:attrName>style.visibility</p:attrName>
                                        </p:attrNameLst>
                                      </p:cBhvr>
                                      <p:to>
                                        <p:strVal val="visible"/>
                                      </p:to>
                                    </p:set>
                                    <p:animEffect transition="in" filter="blinds(horizontal)">
                                      <p:cBhvr>
                                        <p:cTn id="12" dur="500"/>
                                        <p:tgtEl>
                                          <p:spTgt spid="86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583"/>
            <a:ext cx="9144000" cy="68651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4" descr="Image result for itam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008168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7242713" cy="720080"/>
          </a:xfrm>
        </p:spPr>
        <p:style>
          <a:lnRef idx="1">
            <a:schemeClr val="accent3"/>
          </a:lnRef>
          <a:fillRef idx="3">
            <a:schemeClr val="accent3"/>
          </a:fillRef>
          <a:effectRef idx="2">
            <a:schemeClr val="accent3"/>
          </a:effectRef>
          <a:fontRef idx="minor">
            <a:schemeClr val="lt1"/>
          </a:fontRef>
        </p:style>
        <p:txBody>
          <a:bodyPr>
            <a:normAutofit fontScale="90000"/>
          </a:bodyPr>
          <a:lstStyle/>
          <a:p>
            <a:r>
              <a:rPr lang="es-MX" sz="3600" dirty="0" err="1" smtClean="0"/>
              <a:t>WTO’s</a:t>
            </a:r>
            <a:r>
              <a:rPr lang="es-MX" sz="3600" dirty="0" smtClean="0"/>
              <a:t> </a:t>
            </a:r>
            <a:r>
              <a:rPr lang="es-MX" sz="3600" dirty="0" err="1" smtClean="0"/>
              <a:t>Objectives</a:t>
            </a:r>
            <a:r>
              <a:rPr lang="es-MX" sz="3600" dirty="0" smtClean="0"/>
              <a:t> (set </a:t>
            </a:r>
            <a:r>
              <a:rPr lang="es-MX" sz="3600" dirty="0" err="1" smtClean="0"/>
              <a:t>out</a:t>
            </a:r>
            <a:r>
              <a:rPr lang="es-MX" sz="3600" dirty="0" smtClean="0"/>
              <a:t> in </a:t>
            </a:r>
            <a:r>
              <a:rPr lang="es-MX" sz="3600" dirty="0" err="1" smtClean="0"/>
              <a:t>the</a:t>
            </a:r>
            <a:r>
              <a:rPr lang="es-MX" sz="3600" dirty="0" smtClean="0"/>
              <a:t> </a:t>
            </a:r>
            <a:r>
              <a:rPr lang="es-MX" sz="3600" dirty="0" err="1" smtClean="0">
                <a:solidFill>
                  <a:srgbClr val="FF0000"/>
                </a:solidFill>
              </a:rPr>
              <a:t>Preamble</a:t>
            </a:r>
            <a:r>
              <a:rPr lang="es-MX" sz="3600" dirty="0" smtClean="0"/>
              <a:t>) </a:t>
            </a:r>
            <a:endParaRPr lang="es-MX" sz="3600" dirty="0"/>
          </a:p>
        </p:txBody>
      </p:sp>
      <p:sp>
        <p:nvSpPr>
          <p:cNvPr id="3" name="2 Marcador de contenido"/>
          <p:cNvSpPr>
            <a:spLocks noGrp="1"/>
          </p:cNvSpPr>
          <p:nvPr>
            <p:ph idx="1"/>
          </p:nvPr>
        </p:nvSpPr>
        <p:spPr>
          <a:xfrm>
            <a:off x="457200" y="908720"/>
            <a:ext cx="8229600" cy="2592288"/>
          </a:xfrm>
        </p:spPr>
        <p:style>
          <a:lnRef idx="2">
            <a:schemeClr val="accent3"/>
          </a:lnRef>
          <a:fillRef idx="1">
            <a:schemeClr val="lt1"/>
          </a:fillRef>
          <a:effectRef idx="0">
            <a:schemeClr val="accent3"/>
          </a:effectRef>
          <a:fontRef idx="minor">
            <a:schemeClr val="dk1"/>
          </a:fontRef>
        </p:style>
        <p:txBody>
          <a:bodyPr>
            <a:normAutofit fontScale="77500" lnSpcReduction="20000"/>
          </a:bodyPr>
          <a:lstStyle/>
          <a:p>
            <a:pPr>
              <a:buFont typeface="Wingdings" panose="05000000000000000000" pitchFamily="2" charset="2"/>
              <a:buChar char="Ø"/>
            </a:pPr>
            <a:r>
              <a:rPr lang="es-MX" dirty="0" smtClean="0"/>
              <a:t>High standard of living and </a:t>
            </a:r>
            <a:r>
              <a:rPr lang="es-MX" dirty="0" err="1" smtClean="0"/>
              <a:t>low</a:t>
            </a:r>
            <a:r>
              <a:rPr lang="es-MX" dirty="0" smtClean="0"/>
              <a:t> </a:t>
            </a:r>
            <a:r>
              <a:rPr lang="es-MX" dirty="0" err="1" smtClean="0"/>
              <a:t>poverty</a:t>
            </a:r>
            <a:r>
              <a:rPr lang="es-MX" dirty="0" smtClean="0"/>
              <a:t> </a:t>
            </a:r>
          </a:p>
          <a:p>
            <a:pPr>
              <a:buFont typeface="Wingdings" panose="05000000000000000000" pitchFamily="2" charset="2"/>
              <a:buChar char="Ø"/>
            </a:pPr>
            <a:r>
              <a:rPr lang="es-MX" dirty="0" err="1" smtClean="0"/>
              <a:t>Attainment</a:t>
            </a:r>
            <a:r>
              <a:rPr lang="es-MX" dirty="0" smtClean="0"/>
              <a:t> of full </a:t>
            </a:r>
            <a:r>
              <a:rPr lang="es-MX" dirty="0" err="1" smtClean="0"/>
              <a:t>employment</a:t>
            </a:r>
            <a:r>
              <a:rPr lang="es-MX" dirty="0" smtClean="0"/>
              <a:t> </a:t>
            </a:r>
          </a:p>
          <a:p>
            <a:pPr>
              <a:buFont typeface="Wingdings" panose="05000000000000000000" pitchFamily="2" charset="2"/>
              <a:buChar char="Ø"/>
            </a:pPr>
            <a:r>
              <a:rPr lang="es-MX" dirty="0" err="1" smtClean="0"/>
              <a:t>Growth</a:t>
            </a:r>
            <a:r>
              <a:rPr lang="es-MX" dirty="0" smtClean="0"/>
              <a:t> of real </a:t>
            </a:r>
            <a:r>
              <a:rPr lang="es-MX" dirty="0" err="1" smtClean="0"/>
              <a:t>income</a:t>
            </a:r>
            <a:r>
              <a:rPr lang="es-MX" dirty="0" smtClean="0"/>
              <a:t> and </a:t>
            </a:r>
            <a:r>
              <a:rPr lang="es-MX" dirty="0" err="1" smtClean="0"/>
              <a:t>effective</a:t>
            </a:r>
            <a:r>
              <a:rPr lang="es-MX" dirty="0" smtClean="0"/>
              <a:t> </a:t>
            </a:r>
            <a:r>
              <a:rPr lang="es-MX" dirty="0" err="1" smtClean="0"/>
              <a:t>demand</a:t>
            </a:r>
            <a:r>
              <a:rPr lang="es-MX" dirty="0" smtClean="0"/>
              <a:t> </a:t>
            </a:r>
          </a:p>
          <a:p>
            <a:pPr>
              <a:buFont typeface="Wingdings" panose="05000000000000000000" pitchFamily="2" charset="2"/>
              <a:buChar char="Ø"/>
            </a:pPr>
            <a:r>
              <a:rPr lang="es-MX" dirty="0" err="1" smtClean="0"/>
              <a:t>Expansion</a:t>
            </a:r>
            <a:r>
              <a:rPr lang="es-MX" dirty="0" smtClean="0"/>
              <a:t> of </a:t>
            </a:r>
            <a:r>
              <a:rPr lang="es-MX" dirty="0" err="1" smtClean="0"/>
              <a:t>production</a:t>
            </a:r>
            <a:r>
              <a:rPr lang="es-MX" dirty="0" smtClean="0"/>
              <a:t> of, and </a:t>
            </a:r>
            <a:r>
              <a:rPr lang="es-MX" dirty="0" err="1" smtClean="0"/>
              <a:t>trade</a:t>
            </a:r>
            <a:r>
              <a:rPr lang="es-MX" dirty="0" smtClean="0"/>
              <a:t> in </a:t>
            </a:r>
            <a:r>
              <a:rPr lang="es-MX" dirty="0" err="1" smtClean="0"/>
              <a:t>goods</a:t>
            </a:r>
            <a:r>
              <a:rPr lang="es-MX" dirty="0" smtClean="0"/>
              <a:t> and </a:t>
            </a:r>
            <a:r>
              <a:rPr lang="es-MX" dirty="0" err="1" smtClean="0"/>
              <a:t>services</a:t>
            </a:r>
            <a:r>
              <a:rPr lang="es-MX" dirty="0" smtClean="0"/>
              <a:t> </a:t>
            </a:r>
          </a:p>
          <a:p>
            <a:pPr>
              <a:buFont typeface="Wingdings" panose="05000000000000000000" pitchFamily="2" charset="2"/>
              <a:buChar char="Ø"/>
            </a:pPr>
            <a:r>
              <a:rPr lang="es-MX" dirty="0" err="1" smtClean="0"/>
              <a:t>Sustainable</a:t>
            </a:r>
            <a:r>
              <a:rPr lang="es-MX" dirty="0" smtClean="0"/>
              <a:t> </a:t>
            </a:r>
            <a:r>
              <a:rPr lang="es-MX" dirty="0" err="1" smtClean="0"/>
              <a:t>economic</a:t>
            </a:r>
            <a:r>
              <a:rPr lang="es-MX" dirty="0" smtClean="0"/>
              <a:t> </a:t>
            </a:r>
            <a:r>
              <a:rPr lang="es-MX" dirty="0" err="1" smtClean="0"/>
              <a:t>development</a:t>
            </a:r>
            <a:r>
              <a:rPr lang="es-MX" dirty="0" smtClean="0"/>
              <a:t> (</a:t>
            </a:r>
            <a:r>
              <a:rPr lang="es-MX" dirty="0" err="1" smtClean="0"/>
              <a:t>environmental</a:t>
            </a:r>
            <a:r>
              <a:rPr lang="es-MX" dirty="0" smtClean="0"/>
              <a:t> and social </a:t>
            </a:r>
            <a:r>
              <a:rPr lang="es-MX" dirty="0" err="1" smtClean="0"/>
              <a:t>concerns</a:t>
            </a:r>
            <a:r>
              <a:rPr lang="es-MX" dirty="0" smtClean="0"/>
              <a:t>  &lt;</a:t>
            </a:r>
            <a:r>
              <a:rPr lang="es-MX" dirty="0" err="1" smtClean="0"/>
              <a:t>developing</a:t>
            </a:r>
            <a:r>
              <a:rPr lang="es-MX" dirty="0" smtClean="0"/>
              <a:t> </a:t>
            </a:r>
            <a:r>
              <a:rPr lang="es-MX" dirty="0" err="1" smtClean="0"/>
              <a:t>countries</a:t>
            </a:r>
            <a:r>
              <a:rPr lang="es-MX" dirty="0" smtClean="0"/>
              <a:t>&gt;)</a:t>
            </a:r>
          </a:p>
          <a:p>
            <a:pPr marL="0" indent="0">
              <a:buNone/>
            </a:pPr>
            <a:endParaRPr lang="es-MX"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3284984"/>
            <a:ext cx="8208912" cy="35585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4" descr="Image result for itam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484431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872" y="188640"/>
            <a:ext cx="8229600" cy="1584176"/>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GB" dirty="0" smtClean="0"/>
              <a:t>Instruments to Achieve these Objectives (Set out in the </a:t>
            </a:r>
            <a:r>
              <a:rPr lang="en-GB" dirty="0" smtClean="0">
                <a:solidFill>
                  <a:srgbClr val="FF0000"/>
                </a:solidFill>
              </a:rPr>
              <a:t>Preamble, WTO AGREEMENT </a:t>
            </a:r>
            <a:r>
              <a:rPr lang="en-GB" dirty="0" smtClean="0"/>
              <a:t>) </a:t>
            </a:r>
            <a:endParaRPr lang="en-GB" dirty="0"/>
          </a:p>
        </p:txBody>
      </p:sp>
      <p:sp>
        <p:nvSpPr>
          <p:cNvPr id="4" name="Slide Number Placeholder 3"/>
          <p:cNvSpPr>
            <a:spLocks noGrp="1"/>
          </p:cNvSpPr>
          <p:nvPr>
            <p:ph type="sldNum" sz="quarter" idx="12"/>
          </p:nvPr>
        </p:nvSpPr>
        <p:spPr/>
        <p:txBody>
          <a:bodyPr>
            <a:normAutofit/>
          </a:bodyPr>
          <a:lstStyle/>
          <a:p>
            <a:fld id="{2E0B5EDA-254C-4684-9F57-57C4B13EA086}" type="slidenum">
              <a:rPr lang="en-GB" smtClean="0"/>
              <a:pPr/>
              <a:t>32</a:t>
            </a:fld>
            <a:endParaRPr lang="en-GB"/>
          </a:p>
        </p:txBody>
      </p:sp>
      <p:sp>
        <p:nvSpPr>
          <p:cNvPr id="3" name="Content Placeholder 2"/>
          <p:cNvSpPr>
            <a:spLocks noGrp="1"/>
          </p:cNvSpPr>
          <p:nvPr>
            <p:ph sz="quarter" idx="1"/>
          </p:nvPr>
        </p:nvSpPr>
        <p:spPr>
          <a:xfrm>
            <a:off x="612648" y="1816224"/>
            <a:ext cx="8207824" cy="4853136"/>
          </a:xfrm>
        </p:spPr>
        <p:style>
          <a:lnRef idx="2">
            <a:schemeClr val="accent3"/>
          </a:lnRef>
          <a:fillRef idx="1">
            <a:schemeClr val="lt1"/>
          </a:fillRef>
          <a:effectRef idx="0">
            <a:schemeClr val="accent3"/>
          </a:effectRef>
          <a:fontRef idx="minor">
            <a:schemeClr val="dk1"/>
          </a:fontRef>
        </p:style>
        <p:txBody>
          <a:bodyPr>
            <a:normAutofit/>
          </a:bodyPr>
          <a:lstStyle/>
          <a:p>
            <a:r>
              <a:rPr lang="en-GB" sz="3100" dirty="0" smtClean="0"/>
              <a:t>The reduction of tariff barriers or other barriers to trade</a:t>
            </a:r>
          </a:p>
          <a:p>
            <a:r>
              <a:rPr lang="en-GB" sz="3100" dirty="0" smtClean="0"/>
              <a:t>The elimination of discriminatory treatment in international trade relations </a:t>
            </a:r>
          </a:p>
          <a:p>
            <a:endParaRPr lang="en-GB" sz="3100" dirty="0"/>
          </a:p>
          <a:p>
            <a:pPr marL="0" indent="0">
              <a:buNone/>
            </a:pPr>
            <a:r>
              <a:rPr lang="en-GB" sz="3100" dirty="0" smtClean="0"/>
              <a:t>These were also the main instruments under GATT 1947 </a:t>
            </a:r>
          </a:p>
        </p:txBody>
      </p:sp>
      <p:pic>
        <p:nvPicPr>
          <p:cNvPr id="5" name="Picture 4" descr="Image result for itam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3609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42713" cy="1143000"/>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GB" dirty="0" smtClean="0"/>
              <a:t>Functions of WTO (</a:t>
            </a:r>
            <a:r>
              <a:rPr lang="en-GB" dirty="0" smtClean="0">
                <a:solidFill>
                  <a:srgbClr val="FF0000"/>
                </a:solidFill>
              </a:rPr>
              <a:t>Article III, WTO Agreement) </a:t>
            </a:r>
            <a:endParaRPr lang="en-GB" dirty="0">
              <a:solidFill>
                <a:srgbClr val="FF0000"/>
              </a:solidFill>
            </a:endParaRPr>
          </a:p>
        </p:txBody>
      </p:sp>
      <p:sp>
        <p:nvSpPr>
          <p:cNvPr id="4" name="Slide Number Placeholder 3"/>
          <p:cNvSpPr>
            <a:spLocks noGrp="1"/>
          </p:cNvSpPr>
          <p:nvPr>
            <p:ph type="sldNum" sz="quarter" idx="12"/>
          </p:nvPr>
        </p:nvSpPr>
        <p:spPr/>
        <p:txBody>
          <a:bodyPr>
            <a:normAutofit/>
          </a:bodyPr>
          <a:lstStyle/>
          <a:p>
            <a:fld id="{2E0B5EDA-254C-4684-9F57-57C4B13EA086}" type="slidenum">
              <a:rPr lang="en-GB" smtClean="0"/>
              <a:pPr/>
              <a:t>33</a:t>
            </a:fld>
            <a:endParaRPr lang="en-GB"/>
          </a:p>
        </p:txBody>
      </p:sp>
      <p:sp>
        <p:nvSpPr>
          <p:cNvPr id="3" name="Content Placeholder 2"/>
          <p:cNvSpPr>
            <a:spLocks noGrp="1"/>
          </p:cNvSpPr>
          <p:nvPr>
            <p:ph sz="quarter" idx="1"/>
          </p:nvPr>
        </p:nvSpPr>
        <p:spPr>
          <a:xfrm>
            <a:off x="612648" y="1600200"/>
            <a:ext cx="8207824" cy="4853136"/>
          </a:xfrm>
        </p:spPr>
        <p:style>
          <a:lnRef idx="2">
            <a:schemeClr val="accent3"/>
          </a:lnRef>
          <a:fillRef idx="1">
            <a:schemeClr val="lt1"/>
          </a:fillRef>
          <a:effectRef idx="0">
            <a:schemeClr val="accent3"/>
          </a:effectRef>
          <a:fontRef idx="minor">
            <a:schemeClr val="dk1"/>
          </a:fontRef>
        </p:style>
        <p:txBody>
          <a:bodyPr>
            <a:normAutofit/>
          </a:bodyPr>
          <a:lstStyle/>
          <a:p>
            <a:pPr marL="0" indent="0">
              <a:buNone/>
            </a:pPr>
            <a:r>
              <a:rPr lang="en-GB" sz="2400" dirty="0" smtClean="0"/>
              <a:t>Broadly, the function is: </a:t>
            </a:r>
          </a:p>
          <a:p>
            <a:pPr marL="0" indent="0">
              <a:spcBef>
                <a:spcPts val="600"/>
              </a:spcBef>
              <a:spcAft>
                <a:spcPts val="600"/>
              </a:spcAft>
              <a:buNone/>
            </a:pPr>
            <a:r>
              <a:rPr lang="en-GB" sz="2400" i="1" dirty="0" smtClean="0"/>
              <a:t>To provide the common institutional framework for the conduct of trade relations among its Members related to the agreements and associated legal instruments included in the Annexes. </a:t>
            </a:r>
          </a:p>
          <a:p>
            <a:pPr marL="0" indent="0">
              <a:spcBef>
                <a:spcPts val="600"/>
              </a:spcBef>
              <a:spcAft>
                <a:spcPts val="600"/>
              </a:spcAft>
              <a:buNone/>
            </a:pPr>
            <a:endParaRPr lang="en-GB" sz="2800" dirty="0" smtClean="0"/>
          </a:p>
          <a:p>
            <a:pPr marL="0" indent="0">
              <a:spcBef>
                <a:spcPts val="0"/>
              </a:spcBef>
              <a:buNone/>
            </a:pPr>
            <a:r>
              <a:rPr lang="en-GB" sz="2400" dirty="0" smtClean="0"/>
              <a:t>Specifically, </a:t>
            </a:r>
            <a:r>
              <a:rPr lang="en-GB" sz="2400" b="1" dirty="0" smtClean="0"/>
              <a:t>6 key functions</a:t>
            </a:r>
            <a:r>
              <a:rPr lang="en-GB" sz="2400" dirty="0" smtClean="0"/>
              <a:t>:</a:t>
            </a:r>
          </a:p>
          <a:p>
            <a:pPr marL="457200" indent="-457200">
              <a:spcBef>
                <a:spcPts val="0"/>
              </a:spcBef>
              <a:buAutoNum type="arabicPeriod"/>
            </a:pPr>
            <a:r>
              <a:rPr lang="en-GB" sz="2400" dirty="0" smtClean="0"/>
              <a:t>The implementation of WTO agreements </a:t>
            </a:r>
          </a:p>
          <a:p>
            <a:pPr marL="457200" indent="-457200">
              <a:spcBef>
                <a:spcPts val="0"/>
              </a:spcBef>
              <a:buAutoNum type="arabicPeriod"/>
            </a:pPr>
            <a:r>
              <a:rPr lang="en-GB" sz="2400" dirty="0" smtClean="0"/>
              <a:t>The negotiation of new agreements </a:t>
            </a:r>
          </a:p>
          <a:p>
            <a:pPr marL="457200" indent="-457200">
              <a:spcBef>
                <a:spcPts val="0"/>
              </a:spcBef>
              <a:buAutoNum type="arabicPeriod"/>
            </a:pPr>
            <a:r>
              <a:rPr lang="en-GB" sz="2400" dirty="0" smtClean="0"/>
              <a:t>The settlement of disputes </a:t>
            </a:r>
          </a:p>
          <a:p>
            <a:pPr marL="457200" indent="-457200">
              <a:spcBef>
                <a:spcPts val="0"/>
              </a:spcBef>
              <a:buAutoNum type="arabicPeriod"/>
            </a:pPr>
            <a:r>
              <a:rPr lang="en-GB" sz="2400" dirty="0" smtClean="0"/>
              <a:t>Trade policy review </a:t>
            </a:r>
          </a:p>
          <a:p>
            <a:pPr marL="457200" indent="-457200">
              <a:spcBef>
                <a:spcPts val="0"/>
              </a:spcBef>
              <a:buAutoNum type="arabicPeriod"/>
            </a:pPr>
            <a:r>
              <a:rPr lang="en-GB" sz="2400" dirty="0" smtClean="0"/>
              <a:t>Cooperation with other organisations </a:t>
            </a:r>
          </a:p>
          <a:p>
            <a:pPr marL="457200" indent="-457200">
              <a:spcBef>
                <a:spcPts val="0"/>
              </a:spcBef>
              <a:buAutoNum type="arabicPeriod"/>
            </a:pPr>
            <a:r>
              <a:rPr lang="en-GB" sz="2400" dirty="0" smtClean="0"/>
              <a:t>Technical assistance to developing countries – IMPLICIT </a:t>
            </a:r>
          </a:p>
          <a:p>
            <a:pPr marL="457200" indent="-457200">
              <a:buAutoNum type="arabicPeriod"/>
            </a:pPr>
            <a:endParaRPr lang="en-GB" sz="2000" dirty="0" smtClean="0"/>
          </a:p>
          <a:p>
            <a:pPr marL="457200" indent="-457200">
              <a:buAutoNum type="arabicPeriod"/>
            </a:pPr>
            <a:endParaRPr lang="en-GB" sz="2000" dirty="0" smtClean="0"/>
          </a:p>
          <a:p>
            <a:pPr marL="457200" indent="-457200">
              <a:buAutoNum type="arabicPeriod"/>
            </a:pPr>
            <a:endParaRPr lang="en-GB" sz="2400" dirty="0" smtClean="0"/>
          </a:p>
          <a:p>
            <a:pPr marL="0" indent="0">
              <a:buNone/>
            </a:pPr>
            <a:endParaRPr lang="en-GB" sz="2400" dirty="0" smtClean="0"/>
          </a:p>
          <a:p>
            <a:pPr marL="0" indent="0">
              <a:buNone/>
            </a:pPr>
            <a:endParaRPr lang="en-GB" sz="3100" i="1" dirty="0"/>
          </a:p>
          <a:p>
            <a:pPr marL="0" indent="0">
              <a:buNone/>
            </a:pPr>
            <a:endParaRPr lang="en-GB" sz="3100" i="1" dirty="0" smtClean="0"/>
          </a:p>
        </p:txBody>
      </p:sp>
      <p:pic>
        <p:nvPicPr>
          <p:cNvPr id="5" name="Picture 4" descr="Image result for itam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895185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a:bodyPr>
          <a:lstStyle/>
          <a:p>
            <a:r>
              <a:rPr lang="es-MX" dirty="0" err="1" smtClean="0"/>
              <a:t>WTO’s</a:t>
            </a:r>
            <a:r>
              <a:rPr lang="es-MX" dirty="0" smtClean="0"/>
              <a:t> Substantive Rules</a:t>
            </a:r>
            <a:endParaRPr lang="es-MX" dirty="0"/>
          </a:p>
        </p:txBody>
      </p:sp>
      <p:sp>
        <p:nvSpPr>
          <p:cNvPr id="3" name="2 Marcador de contenido"/>
          <p:cNvSpPr>
            <a:spLocks noGrp="1"/>
          </p:cNvSpPr>
          <p:nvPr>
            <p:ph idx="1"/>
          </p:nvPr>
        </p:nvSpPr>
        <p:spPr>
          <a:xfrm>
            <a:off x="457200" y="1600200"/>
            <a:ext cx="8229600" cy="5069160"/>
          </a:xfrm>
        </p:spPr>
        <p:style>
          <a:lnRef idx="2">
            <a:schemeClr val="accent3"/>
          </a:lnRef>
          <a:fillRef idx="1">
            <a:schemeClr val="lt1"/>
          </a:fillRef>
          <a:effectRef idx="0">
            <a:schemeClr val="accent3"/>
          </a:effectRef>
          <a:fontRef idx="minor">
            <a:schemeClr val="dk1"/>
          </a:fontRef>
        </p:style>
        <p:txBody>
          <a:bodyPr>
            <a:normAutofit fontScale="70000" lnSpcReduction="20000"/>
          </a:bodyPr>
          <a:lstStyle/>
          <a:p>
            <a:r>
              <a:rPr lang="es-MX" dirty="0" smtClean="0"/>
              <a:t>Non-</a:t>
            </a:r>
            <a:r>
              <a:rPr lang="es-MX" dirty="0" err="1" smtClean="0"/>
              <a:t>discrimination</a:t>
            </a:r>
            <a:r>
              <a:rPr lang="es-MX" dirty="0" smtClean="0"/>
              <a:t> (MFN and NT) </a:t>
            </a:r>
            <a:r>
              <a:rPr lang="es-MX" dirty="0" smtClean="0">
                <a:solidFill>
                  <a:srgbClr val="FF0000"/>
                </a:solidFill>
              </a:rPr>
              <a:t>READ ART. I AND III, GATT 1994</a:t>
            </a:r>
          </a:p>
          <a:p>
            <a:endParaRPr lang="es-MX" dirty="0" smtClean="0">
              <a:solidFill>
                <a:srgbClr val="FF0000"/>
              </a:solidFill>
            </a:endParaRPr>
          </a:p>
          <a:p>
            <a:r>
              <a:rPr lang="es-MX" dirty="0" err="1" smtClean="0"/>
              <a:t>Market</a:t>
            </a:r>
            <a:r>
              <a:rPr lang="es-MX" dirty="0" smtClean="0"/>
              <a:t> Access </a:t>
            </a:r>
            <a:r>
              <a:rPr lang="es-MX" dirty="0" smtClean="0">
                <a:solidFill>
                  <a:srgbClr val="FF0000"/>
                </a:solidFill>
              </a:rPr>
              <a:t>READ ART. XXVIII GATT 1994</a:t>
            </a:r>
          </a:p>
          <a:p>
            <a:endParaRPr lang="es-MX" dirty="0" smtClean="0">
              <a:solidFill>
                <a:srgbClr val="FF0000"/>
              </a:solidFill>
            </a:endParaRPr>
          </a:p>
          <a:p>
            <a:r>
              <a:rPr lang="es-MX" dirty="0" smtClean="0"/>
              <a:t>Rules </a:t>
            </a:r>
            <a:r>
              <a:rPr lang="es-MX" dirty="0" err="1" smtClean="0"/>
              <a:t>on</a:t>
            </a:r>
            <a:r>
              <a:rPr lang="es-MX" dirty="0" smtClean="0"/>
              <a:t> </a:t>
            </a:r>
            <a:r>
              <a:rPr lang="es-MX" dirty="0" err="1" smtClean="0"/>
              <a:t>conflict</a:t>
            </a:r>
            <a:r>
              <a:rPr lang="es-MX" dirty="0" smtClean="0"/>
              <a:t> </a:t>
            </a:r>
            <a:r>
              <a:rPr lang="es-MX" dirty="0" err="1" smtClean="0"/>
              <a:t>between</a:t>
            </a:r>
            <a:r>
              <a:rPr lang="es-MX" dirty="0" smtClean="0"/>
              <a:t> </a:t>
            </a:r>
            <a:r>
              <a:rPr lang="es-MX" dirty="0" err="1" smtClean="0"/>
              <a:t>trade</a:t>
            </a:r>
            <a:r>
              <a:rPr lang="es-MX" dirty="0" smtClean="0"/>
              <a:t> </a:t>
            </a:r>
            <a:r>
              <a:rPr lang="es-MX" dirty="0" err="1" smtClean="0"/>
              <a:t>liberalisation</a:t>
            </a:r>
            <a:r>
              <a:rPr lang="es-MX" dirty="0" smtClean="0"/>
              <a:t> and </a:t>
            </a:r>
            <a:r>
              <a:rPr lang="es-MX" dirty="0" err="1" smtClean="0"/>
              <a:t>societal</a:t>
            </a:r>
            <a:r>
              <a:rPr lang="es-MX" dirty="0" smtClean="0"/>
              <a:t> </a:t>
            </a:r>
            <a:r>
              <a:rPr lang="es-MX" dirty="0" err="1" smtClean="0"/>
              <a:t>values</a:t>
            </a:r>
            <a:r>
              <a:rPr lang="es-MX" dirty="0" smtClean="0"/>
              <a:t> and </a:t>
            </a:r>
            <a:r>
              <a:rPr lang="es-MX" dirty="0" err="1" smtClean="0"/>
              <a:t>interests</a:t>
            </a:r>
            <a:r>
              <a:rPr lang="es-MX" dirty="0"/>
              <a:t> (General </a:t>
            </a:r>
            <a:r>
              <a:rPr lang="es-MX" dirty="0" err="1"/>
              <a:t>Exceptions</a:t>
            </a:r>
            <a:r>
              <a:rPr lang="es-MX" dirty="0" smtClean="0"/>
              <a:t>) </a:t>
            </a:r>
            <a:r>
              <a:rPr lang="es-MX" dirty="0" smtClean="0">
                <a:solidFill>
                  <a:srgbClr val="FF0000"/>
                </a:solidFill>
              </a:rPr>
              <a:t>READ</a:t>
            </a:r>
            <a:r>
              <a:rPr lang="es-MX" dirty="0" smtClean="0"/>
              <a:t> </a:t>
            </a:r>
            <a:r>
              <a:rPr lang="es-MX" dirty="0" smtClean="0">
                <a:solidFill>
                  <a:srgbClr val="FF0000"/>
                </a:solidFill>
              </a:rPr>
              <a:t>ART. XX GATT 1994</a:t>
            </a:r>
          </a:p>
          <a:p>
            <a:endParaRPr lang="es-MX" dirty="0" smtClean="0">
              <a:solidFill>
                <a:srgbClr val="FF0000"/>
              </a:solidFill>
            </a:endParaRPr>
          </a:p>
          <a:p>
            <a:r>
              <a:rPr lang="es-MX" dirty="0" smtClean="0"/>
              <a:t>Rules </a:t>
            </a:r>
            <a:r>
              <a:rPr lang="es-MX" dirty="0" err="1" smtClean="0"/>
              <a:t>promoting</a:t>
            </a:r>
            <a:r>
              <a:rPr lang="es-MX" dirty="0" smtClean="0"/>
              <a:t> </a:t>
            </a:r>
            <a:r>
              <a:rPr lang="es-MX" dirty="0" err="1" smtClean="0"/>
              <a:t>harmonisation</a:t>
            </a:r>
            <a:r>
              <a:rPr lang="es-MX" dirty="0" smtClean="0"/>
              <a:t> of </a:t>
            </a:r>
            <a:r>
              <a:rPr lang="es-MX" dirty="0" err="1" smtClean="0"/>
              <a:t>national</a:t>
            </a:r>
            <a:r>
              <a:rPr lang="es-MX" dirty="0" smtClean="0"/>
              <a:t> </a:t>
            </a:r>
            <a:r>
              <a:rPr lang="es-MX" dirty="0" err="1" smtClean="0"/>
              <a:t>regulation</a:t>
            </a:r>
            <a:r>
              <a:rPr lang="es-MX" dirty="0" smtClean="0"/>
              <a:t> in </a:t>
            </a:r>
            <a:r>
              <a:rPr lang="es-MX" dirty="0" err="1"/>
              <a:t>s</a:t>
            </a:r>
            <a:r>
              <a:rPr lang="es-MX" dirty="0" err="1" smtClean="0"/>
              <a:t>pecific</a:t>
            </a:r>
            <a:r>
              <a:rPr lang="es-MX" dirty="0" smtClean="0"/>
              <a:t> </a:t>
            </a:r>
            <a:r>
              <a:rPr lang="es-MX" dirty="0" err="1" smtClean="0"/>
              <a:t>fields</a:t>
            </a:r>
            <a:r>
              <a:rPr lang="es-MX" dirty="0" smtClean="0"/>
              <a:t> </a:t>
            </a:r>
            <a:r>
              <a:rPr lang="es-MX" dirty="0" smtClean="0">
                <a:solidFill>
                  <a:srgbClr val="FF0000"/>
                </a:solidFill>
              </a:rPr>
              <a:t>READ PREAMBLE OF SPS, TBT, TRIPS AGREEMENTS</a:t>
            </a:r>
          </a:p>
          <a:p>
            <a:endParaRPr lang="es-MX" dirty="0" smtClean="0"/>
          </a:p>
          <a:p>
            <a:r>
              <a:rPr lang="es-MX" dirty="0" smtClean="0"/>
              <a:t>No </a:t>
            </a:r>
            <a:r>
              <a:rPr lang="es-MX" dirty="0" err="1" smtClean="0"/>
              <a:t>unfair</a:t>
            </a:r>
            <a:r>
              <a:rPr lang="es-MX" dirty="0" smtClean="0"/>
              <a:t> </a:t>
            </a:r>
            <a:r>
              <a:rPr lang="es-MX" dirty="0" err="1" smtClean="0"/>
              <a:t>trade</a:t>
            </a:r>
            <a:r>
              <a:rPr lang="es-MX" dirty="0" smtClean="0"/>
              <a:t> </a:t>
            </a:r>
            <a:r>
              <a:rPr lang="es-MX" dirty="0" smtClean="0">
                <a:solidFill>
                  <a:srgbClr val="FF0000"/>
                </a:solidFill>
              </a:rPr>
              <a:t>READ ART. VI AND XVI GATT1994; SCM; AGREEMENT ON INTERPRETATION OF ART. VI</a:t>
            </a:r>
          </a:p>
          <a:p>
            <a:pPr marL="0" indent="0">
              <a:buNone/>
            </a:pPr>
            <a:r>
              <a:rPr lang="en-GB" sz="2800" dirty="0">
                <a:hlinkClick r:id="rId2"/>
              </a:rPr>
              <a:t>https://</a:t>
            </a:r>
            <a:r>
              <a:rPr lang="en-GB" sz="2800" dirty="0" smtClean="0">
                <a:hlinkClick r:id="rId2"/>
              </a:rPr>
              <a:t>www.youtube.com/watch?v=OYFyumds_uI</a:t>
            </a:r>
            <a:endParaRPr lang="en-GB" sz="2800" dirty="0" smtClean="0"/>
          </a:p>
          <a:p>
            <a:pPr marL="0" indent="0">
              <a:buNone/>
            </a:pPr>
            <a:endParaRPr lang="en-GB" sz="2800" dirty="0" smtClean="0"/>
          </a:p>
          <a:p>
            <a:pPr marL="0" indent="0">
              <a:buNone/>
            </a:pPr>
            <a:endParaRPr lang="en-GB" sz="2800" dirty="0"/>
          </a:p>
          <a:p>
            <a:pPr marL="0" indent="0">
              <a:buNone/>
            </a:pPr>
            <a:r>
              <a:rPr lang="en-GB" sz="2800" dirty="0" smtClean="0"/>
              <a:t>Exceptions: Waivers and non-application clauses </a:t>
            </a:r>
          </a:p>
          <a:p>
            <a:pPr marL="0" indent="0">
              <a:buNone/>
            </a:pPr>
            <a:endParaRPr lang="es-MX" dirty="0"/>
          </a:p>
        </p:txBody>
      </p:sp>
      <p:pic>
        <p:nvPicPr>
          <p:cNvPr id="4" name="Picture 4" descr="Image result for itam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701638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GB" dirty="0" smtClean="0"/>
              <a:t>Procedural Rules of WTO </a:t>
            </a:r>
            <a:endParaRPr lang="en-GB" dirty="0"/>
          </a:p>
        </p:txBody>
      </p:sp>
      <p:sp>
        <p:nvSpPr>
          <p:cNvPr id="4" name="Slide Number Placeholder 3"/>
          <p:cNvSpPr>
            <a:spLocks noGrp="1"/>
          </p:cNvSpPr>
          <p:nvPr>
            <p:ph type="sldNum" sz="quarter" idx="12"/>
          </p:nvPr>
        </p:nvSpPr>
        <p:spPr/>
        <p:txBody>
          <a:bodyPr>
            <a:normAutofit/>
          </a:bodyPr>
          <a:lstStyle/>
          <a:p>
            <a:fld id="{2E0B5EDA-254C-4684-9F57-57C4B13EA086}" type="slidenum">
              <a:rPr lang="en-GB" smtClean="0"/>
              <a:pPr/>
              <a:t>35</a:t>
            </a:fld>
            <a:endParaRPr lang="en-GB"/>
          </a:p>
        </p:txBody>
      </p:sp>
      <p:sp>
        <p:nvSpPr>
          <p:cNvPr id="3" name="Content Placeholder 2"/>
          <p:cNvSpPr>
            <a:spLocks noGrp="1"/>
          </p:cNvSpPr>
          <p:nvPr>
            <p:ph sz="quarter" idx="1"/>
          </p:nvPr>
        </p:nvSpPr>
        <p:spPr>
          <a:xfrm>
            <a:off x="612648" y="1600200"/>
            <a:ext cx="8207824" cy="4853136"/>
          </a:xfrm>
        </p:spPr>
        <p:style>
          <a:lnRef idx="2">
            <a:schemeClr val="accent3"/>
          </a:lnRef>
          <a:fillRef idx="1">
            <a:schemeClr val="lt1"/>
          </a:fillRef>
          <a:effectRef idx="0">
            <a:schemeClr val="accent3"/>
          </a:effectRef>
          <a:fontRef idx="minor">
            <a:schemeClr val="dk1"/>
          </a:fontRef>
        </p:style>
        <p:txBody>
          <a:bodyPr>
            <a:normAutofit/>
          </a:bodyPr>
          <a:lstStyle/>
          <a:p>
            <a:r>
              <a:rPr lang="en-GB" sz="3100" dirty="0" smtClean="0"/>
              <a:t>Rules relating to decision-making </a:t>
            </a:r>
            <a:r>
              <a:rPr lang="en-GB" sz="3100" dirty="0" smtClean="0">
                <a:solidFill>
                  <a:srgbClr val="FF0000"/>
                </a:solidFill>
              </a:rPr>
              <a:t>READ ART. IX:1, FOOTNOTE 1, GATT 1994</a:t>
            </a:r>
          </a:p>
          <a:p>
            <a:r>
              <a:rPr lang="en-GB" sz="3100" dirty="0" smtClean="0"/>
              <a:t>Rules relating to negotiations </a:t>
            </a:r>
          </a:p>
          <a:p>
            <a:r>
              <a:rPr lang="en-GB" sz="3100" dirty="0" smtClean="0"/>
              <a:t>Rules relating to dispute settlement </a:t>
            </a:r>
            <a:r>
              <a:rPr lang="en-GB" sz="3100" dirty="0" smtClean="0">
                <a:solidFill>
                  <a:srgbClr val="FF0000"/>
                </a:solidFill>
              </a:rPr>
              <a:t>READ PREAMBLE, DSU AGREEMENT</a:t>
            </a:r>
          </a:p>
          <a:p>
            <a:endParaRPr lang="en-GB" sz="3100" dirty="0"/>
          </a:p>
          <a:p>
            <a:pPr marL="0" indent="0">
              <a:buNone/>
            </a:pPr>
            <a:r>
              <a:rPr lang="en-GB" sz="3100" dirty="0" smtClean="0"/>
              <a:t>These rules are required to implement and administer the substantive rules of WTO </a:t>
            </a:r>
          </a:p>
        </p:txBody>
      </p:sp>
      <p:pic>
        <p:nvPicPr>
          <p:cNvPr id="5" name="Picture 4" descr="Image result for itam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986333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Are </a:t>
            </a:r>
            <a:r>
              <a:rPr lang="es-MX" dirty="0" err="1" smtClean="0"/>
              <a:t>you</a:t>
            </a:r>
            <a:r>
              <a:rPr lang="es-MX" dirty="0" smtClean="0"/>
              <a:t> a </a:t>
            </a:r>
            <a:r>
              <a:rPr lang="es-MX" dirty="0" err="1" smtClean="0"/>
              <a:t>Globaphobe</a:t>
            </a:r>
            <a:r>
              <a:rPr lang="es-MX" dirty="0" smtClean="0"/>
              <a:t>?</a:t>
            </a:r>
            <a:endParaRPr lang="es-MX" dirty="0"/>
          </a:p>
        </p:txBody>
      </p:sp>
      <p:pic>
        <p:nvPicPr>
          <p:cNvPr id="4098" name="Picture 2" descr="http://aftinet.org.au/cms/sites/default/files/images/WTO_cartoon3_b&amp;w.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7" y="1482215"/>
            <a:ext cx="5544615" cy="5389161"/>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viacampesina.org/en/images/stories/notowto/wt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68143" y="1772816"/>
            <a:ext cx="3213938" cy="4968552"/>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Image result for itam log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381977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5602" y="116632"/>
            <a:ext cx="8229600" cy="1143000"/>
          </a:xfrm>
        </p:spPr>
        <p:txBody>
          <a:bodyPr/>
          <a:lstStyle/>
          <a:p>
            <a:r>
              <a:rPr lang="es-MX" dirty="0" smtClean="0"/>
              <a:t>Are </a:t>
            </a:r>
            <a:r>
              <a:rPr lang="es-MX" dirty="0" err="1" smtClean="0"/>
              <a:t>you</a:t>
            </a:r>
            <a:r>
              <a:rPr lang="es-MX" dirty="0" smtClean="0"/>
              <a:t> a </a:t>
            </a:r>
            <a:r>
              <a:rPr lang="es-MX" dirty="0" err="1" smtClean="0"/>
              <a:t>Globaphile</a:t>
            </a:r>
            <a:r>
              <a:rPr lang="es-MX" dirty="0" smtClean="0"/>
              <a:t>? </a:t>
            </a:r>
            <a:endParaRPr lang="es-MX" dirty="0"/>
          </a:p>
        </p:txBody>
      </p:sp>
      <p:pic>
        <p:nvPicPr>
          <p:cNvPr id="7170" name="Picture 2" descr="http://nicholsoncartoons.com.au/wp-content/uploads/2014-04-05-Goyder-G20-Free-Trade-50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512" y="1268760"/>
            <a:ext cx="6158173" cy="5589241"/>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http://www.mightyheaton.com/wp-content/uploads/2012/03/FreeTrade04-300x28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21661" y="1124744"/>
            <a:ext cx="2986843" cy="3828109"/>
          </a:xfrm>
          <a:prstGeom prst="rect">
            <a:avLst/>
          </a:prstGeom>
          <a:noFill/>
          <a:extLst>
            <a:ext uri="{909E8E84-426E-40DD-AFC4-6F175D3DCCD1}">
              <a14:hiddenFill xmlns:a14="http://schemas.microsoft.com/office/drawing/2010/main" xmlns="">
                <a:solidFill>
                  <a:srgbClr val="FFFFFF"/>
                </a:solidFill>
              </a14:hiddenFill>
            </a:ext>
          </a:extLst>
        </p:spPr>
      </p:pic>
      <p:pic>
        <p:nvPicPr>
          <p:cNvPr id="7176" name="Picture 8" descr="http://economyincrisis.org/wp-content/uploads/2012/01/trade-300x20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86500" y="4952853"/>
            <a:ext cx="2857500"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4" descr="Image result for itam logo"/>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842736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Dispute Settlement: Overview</a:t>
            </a:r>
            <a:endParaRPr lang="en-US" dirty="0"/>
          </a:p>
        </p:txBody>
      </p:sp>
      <p:sp>
        <p:nvSpPr>
          <p:cNvPr id="3" name="Content Placeholder 2"/>
          <p:cNvSpPr>
            <a:spLocks noGrp="1"/>
          </p:cNvSpPr>
          <p:nvPr>
            <p:ph idx="1"/>
          </p:nvPr>
        </p:nvSpPr>
        <p:spPr/>
        <p:txBody>
          <a:bodyPr>
            <a:normAutofit/>
          </a:bodyPr>
          <a:lstStyle/>
          <a:p>
            <a:r>
              <a:rPr lang="en-US" dirty="0" smtClean="0"/>
              <a:t>Goal: secure compliance</a:t>
            </a:r>
          </a:p>
          <a:p>
            <a:r>
              <a:rPr lang="en-US" dirty="0" smtClean="0"/>
              <a:t>Application: covered agreements</a:t>
            </a:r>
          </a:p>
          <a:p>
            <a:r>
              <a:rPr lang="en-US" dirty="0" smtClean="0"/>
              <a:t>Actors: Members, DSB, Panels, AB, Secretariat</a:t>
            </a:r>
          </a:p>
          <a:p>
            <a:r>
              <a:rPr lang="en-US" dirty="0" smtClean="0"/>
              <a:t>Standing: all Members have interest in system</a:t>
            </a:r>
          </a:p>
          <a:p>
            <a:r>
              <a:rPr lang="en-US" dirty="0" smtClean="0"/>
              <a:t>Role of DSS: security &amp; predictability</a:t>
            </a:r>
          </a:p>
          <a:p>
            <a:pPr lvl="1"/>
            <a:r>
              <a:rPr lang="en-US" dirty="0" smtClean="0"/>
              <a:t>Enforce (not add or subtract) rights and obligations, clarify provisions</a:t>
            </a:r>
          </a:p>
          <a:p>
            <a:r>
              <a:rPr lang="en-US" dirty="0" smtClean="0"/>
              <a:t>Legal effect of reports: de facto precedents</a:t>
            </a:r>
          </a:p>
          <a:p>
            <a:endParaRPr lang="en-US" dirty="0" smtClean="0"/>
          </a:p>
          <a:p>
            <a:endParaRPr lang="en-US" dirty="0"/>
          </a:p>
        </p:txBody>
      </p:sp>
      <p:pic>
        <p:nvPicPr>
          <p:cNvPr id="4" name="Picture 4" descr="Image result for itam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567315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 and Purpose of DSU </a:t>
            </a:r>
            <a:endParaRPr lang="en-GB" dirty="0"/>
          </a:p>
        </p:txBody>
      </p:sp>
      <p:sp>
        <p:nvSpPr>
          <p:cNvPr id="3" name="Content Placeholder 2"/>
          <p:cNvSpPr>
            <a:spLocks noGrp="1"/>
          </p:cNvSpPr>
          <p:nvPr>
            <p:ph idx="1"/>
          </p:nvPr>
        </p:nvSpPr>
        <p:spPr>
          <a:xfrm>
            <a:off x="457200" y="1600200"/>
            <a:ext cx="8229600" cy="5069160"/>
          </a:xfrm>
        </p:spPr>
        <p:txBody>
          <a:bodyPr>
            <a:normAutofit fontScale="77500" lnSpcReduction="20000"/>
          </a:bodyPr>
          <a:lstStyle/>
          <a:p>
            <a:r>
              <a:rPr lang="en-GB" dirty="0" smtClean="0"/>
              <a:t>Art 1.1, DSU – one integrated system for all WTO disputes </a:t>
            </a:r>
          </a:p>
          <a:p>
            <a:r>
              <a:rPr lang="en-GB" dirty="0" smtClean="0"/>
              <a:t>Art 1.2 – special and additional rules in specific Agreements (prevail in case of a conflict) </a:t>
            </a:r>
          </a:p>
          <a:p>
            <a:r>
              <a:rPr lang="en-GB" dirty="0" smtClean="0"/>
              <a:t>Art 3.2, DSU </a:t>
            </a:r>
            <a:r>
              <a:rPr lang="en-GB" dirty="0" err="1" smtClean="0"/>
              <a:t>Agrmt</a:t>
            </a:r>
            <a:r>
              <a:rPr lang="en-GB" dirty="0" smtClean="0"/>
              <a:t> – Objective </a:t>
            </a:r>
          </a:p>
          <a:p>
            <a:r>
              <a:rPr lang="en-GB" dirty="0" smtClean="0"/>
              <a:t>Art 23.1 and 23.2 (a) – compulsory, exclusive jurisdiction </a:t>
            </a:r>
          </a:p>
          <a:p>
            <a:r>
              <a:rPr lang="en-GB" dirty="0" smtClean="0"/>
              <a:t>Art 23.1, DSU </a:t>
            </a:r>
            <a:r>
              <a:rPr lang="en-GB" dirty="0" err="1" smtClean="0"/>
              <a:t>Agrmt</a:t>
            </a:r>
            <a:r>
              <a:rPr lang="en-GB" dirty="0" smtClean="0"/>
              <a:t> – Obligation of Members towards multilateral dispute settlement </a:t>
            </a:r>
          </a:p>
          <a:p>
            <a:r>
              <a:rPr lang="en-GB" dirty="0" smtClean="0"/>
              <a:t>Art 23.2 – no unilateral determinations and actions (US wasn’t best at it!)</a:t>
            </a:r>
          </a:p>
          <a:p>
            <a:r>
              <a:rPr lang="en-GB" dirty="0" smtClean="0"/>
              <a:t>Art 3.7 – Settlement through consultations if possible </a:t>
            </a:r>
          </a:p>
          <a:p>
            <a:r>
              <a:rPr lang="en-GB" dirty="0" smtClean="0"/>
              <a:t>Art 3.2 r/w Art 19.2 – cannot add or diminish rights, only clarify and enforce them</a:t>
            </a:r>
          </a:p>
          <a:p>
            <a:endParaRPr lang="en-GB" dirty="0" smtClean="0"/>
          </a:p>
        </p:txBody>
      </p:sp>
      <p:pic>
        <p:nvPicPr>
          <p:cNvPr id="4" name="Picture 4" descr="Image result for itam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52316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84994" name="Picture 2" descr="Image result for international trade affects life"/>
          <p:cNvPicPr>
            <a:picLocks noChangeAspect="1" noChangeArrowheads="1"/>
          </p:cNvPicPr>
          <p:nvPr/>
        </p:nvPicPr>
        <p:blipFill>
          <a:blip r:embed="rId2" cstate="print"/>
          <a:srcRect/>
          <a:stretch>
            <a:fillRect/>
          </a:stretch>
        </p:blipFill>
        <p:spPr bwMode="auto">
          <a:xfrm>
            <a:off x="107504" y="188640"/>
            <a:ext cx="8971914" cy="6480720"/>
          </a:xfrm>
          <a:prstGeom prst="rect">
            <a:avLst/>
          </a:prstGeom>
          <a:noFill/>
        </p:spPr>
      </p:pic>
      <p:pic>
        <p:nvPicPr>
          <p:cNvPr id="5" name="Picture 4" descr="Image result for itam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764034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Methods of Dispute Settlement </a:t>
            </a:r>
            <a:endParaRPr lang="en-GB" dirty="0"/>
          </a:p>
        </p:txBody>
      </p:sp>
      <p:sp>
        <p:nvSpPr>
          <p:cNvPr id="3" name="Content Placeholder 2"/>
          <p:cNvSpPr>
            <a:spLocks noGrp="1"/>
          </p:cNvSpPr>
          <p:nvPr>
            <p:ph idx="1"/>
          </p:nvPr>
        </p:nvSpPr>
        <p:spPr/>
        <p:txBody>
          <a:bodyPr/>
          <a:lstStyle/>
          <a:p>
            <a:r>
              <a:rPr lang="en-GB" dirty="0" smtClean="0"/>
              <a:t>Consultations by negotiations (Art 4)</a:t>
            </a:r>
          </a:p>
          <a:p>
            <a:r>
              <a:rPr lang="en-GB" dirty="0" smtClean="0"/>
              <a:t>Adjudication by Panels and ABs ((Art 6 to 20)</a:t>
            </a:r>
          </a:p>
          <a:p>
            <a:r>
              <a:rPr lang="en-GB" dirty="0" smtClean="0"/>
              <a:t>Arbitration as ADR (Art 25)</a:t>
            </a:r>
          </a:p>
          <a:p>
            <a:r>
              <a:rPr lang="en-GB" dirty="0" smtClean="0"/>
              <a:t>Good offices, conciliation and mediation as ADR (Art 5) </a:t>
            </a:r>
          </a:p>
          <a:p>
            <a:r>
              <a:rPr lang="en-GB" dirty="0" smtClean="0"/>
              <a:t>Arbitration to determine issues during adjudication (Art 21.3 c and Art 22.6)</a:t>
            </a:r>
            <a:endParaRPr lang="en-GB" dirty="0"/>
          </a:p>
        </p:txBody>
      </p:sp>
      <p:pic>
        <p:nvPicPr>
          <p:cNvPr id="4" name="Picture 4" descr="Image result for itam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093985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Access to WTO dispute settlement system </a:t>
            </a:r>
            <a:endParaRPr lang="en-GB" dirty="0"/>
          </a:p>
        </p:txBody>
      </p:sp>
      <p:sp>
        <p:nvSpPr>
          <p:cNvPr id="3" name="Content Placeholder 2"/>
          <p:cNvSpPr>
            <a:spLocks noGrp="1"/>
          </p:cNvSpPr>
          <p:nvPr>
            <p:ph idx="1"/>
          </p:nvPr>
        </p:nvSpPr>
        <p:spPr>
          <a:xfrm>
            <a:off x="457200" y="1600200"/>
            <a:ext cx="8229600" cy="5069160"/>
          </a:xfrm>
        </p:spPr>
        <p:txBody>
          <a:bodyPr>
            <a:normAutofit fontScale="62500" lnSpcReduction="20000"/>
          </a:bodyPr>
          <a:lstStyle/>
          <a:p>
            <a:r>
              <a:rPr lang="en-GB" dirty="0" smtClean="0"/>
              <a:t>Only WTO members can sue or be sued </a:t>
            </a:r>
          </a:p>
          <a:p>
            <a:r>
              <a:rPr lang="en-GB" dirty="0" smtClean="0"/>
              <a:t>Cause of Action – Art XXIII:1, GATT 1994  </a:t>
            </a:r>
          </a:p>
          <a:p>
            <a:r>
              <a:rPr lang="en-GB" dirty="0" smtClean="0"/>
              <a:t>Three Types of complaints: </a:t>
            </a:r>
          </a:p>
          <a:p>
            <a:pPr>
              <a:buNone/>
            </a:pPr>
            <a:r>
              <a:rPr lang="en-GB" dirty="0" smtClean="0"/>
              <a:t>    (a)Violation, </a:t>
            </a:r>
          </a:p>
          <a:p>
            <a:pPr>
              <a:buNone/>
            </a:pPr>
            <a:r>
              <a:rPr lang="en-GB" dirty="0" smtClean="0"/>
              <a:t>    (b)Non violation and </a:t>
            </a:r>
          </a:p>
          <a:p>
            <a:pPr>
              <a:buNone/>
            </a:pPr>
            <a:r>
              <a:rPr lang="en-GB" dirty="0" smtClean="0"/>
              <a:t>    (c)Situation complaints </a:t>
            </a:r>
          </a:p>
          <a:p>
            <a:r>
              <a:rPr lang="en-GB" dirty="0" smtClean="0"/>
              <a:t>Nullification or impairment of benefit or hindrance of objective – presumed in violation complaints </a:t>
            </a:r>
          </a:p>
          <a:p>
            <a:r>
              <a:rPr lang="en-GB" dirty="0" smtClean="0"/>
              <a:t>No requirement of a legal interest in dispute – EC-Bananas III</a:t>
            </a:r>
          </a:p>
          <a:p>
            <a:r>
              <a:rPr lang="en-GB" dirty="0" smtClean="0"/>
              <a:t>Measures: Four types of subject can be challenged: </a:t>
            </a:r>
          </a:p>
          <a:p>
            <a:pPr>
              <a:buNone/>
            </a:pPr>
            <a:r>
              <a:rPr lang="en-GB" dirty="0" smtClean="0"/>
              <a:t>     (a)Measures by private parties (with govt intervention)</a:t>
            </a:r>
          </a:p>
          <a:p>
            <a:pPr>
              <a:buNone/>
            </a:pPr>
            <a:r>
              <a:rPr lang="en-GB" dirty="0" smtClean="0"/>
              <a:t>     (b)Measures that are no longer in force (with current effect on the operation of agreement)</a:t>
            </a:r>
          </a:p>
          <a:p>
            <a:pPr>
              <a:buNone/>
            </a:pPr>
            <a:r>
              <a:rPr lang="en-GB" dirty="0" smtClean="0"/>
              <a:t>     (c)Specific national legislation (Section 302 and 304, US Trade Act 1974)</a:t>
            </a:r>
          </a:p>
          <a:p>
            <a:pPr>
              <a:buNone/>
            </a:pPr>
            <a:r>
              <a:rPr lang="en-GB" dirty="0" smtClean="0"/>
              <a:t>     (d)Application of national legislation and procedures </a:t>
            </a:r>
          </a:p>
          <a:p>
            <a:r>
              <a:rPr lang="en-GB" dirty="0" smtClean="0"/>
              <a:t>Confidentiality of information and proceedings – Art 18, DSU (but full right to compose delegations and hire lawyers)</a:t>
            </a:r>
            <a:endParaRPr lang="en-GB" dirty="0"/>
          </a:p>
        </p:txBody>
      </p:sp>
      <p:pic>
        <p:nvPicPr>
          <p:cNvPr id="4" name="Picture 4" descr="Image result for itam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606417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Dispute Settlement Process </a:t>
            </a:r>
            <a:endParaRPr lang="en-GB" dirty="0"/>
          </a:p>
        </p:txBody>
      </p:sp>
      <p:pic>
        <p:nvPicPr>
          <p:cNvPr id="71682" name="Picture 2" descr="Image result for wto dispute settlement process"/>
          <p:cNvPicPr>
            <a:picLocks noChangeAspect="1" noChangeArrowheads="1"/>
          </p:cNvPicPr>
          <p:nvPr/>
        </p:nvPicPr>
        <p:blipFill>
          <a:blip r:embed="rId2" cstate="print"/>
          <a:srcRect/>
          <a:stretch>
            <a:fillRect/>
          </a:stretch>
        </p:blipFill>
        <p:spPr bwMode="auto">
          <a:xfrm>
            <a:off x="472725" y="2348880"/>
            <a:ext cx="8671275" cy="3384376"/>
          </a:xfrm>
          <a:prstGeom prst="rect">
            <a:avLst/>
          </a:prstGeom>
          <a:noFill/>
        </p:spPr>
      </p:pic>
      <p:pic>
        <p:nvPicPr>
          <p:cNvPr id="4" name="Picture 4" descr="Image result for itam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409327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72706" name="Picture 2" descr="Image result for wto dispute settlement process"/>
          <p:cNvPicPr>
            <a:picLocks noChangeAspect="1" noChangeArrowheads="1"/>
          </p:cNvPicPr>
          <p:nvPr/>
        </p:nvPicPr>
        <p:blipFill>
          <a:blip r:embed="rId2" cstate="print"/>
          <a:srcRect/>
          <a:stretch>
            <a:fillRect/>
          </a:stretch>
        </p:blipFill>
        <p:spPr bwMode="auto">
          <a:xfrm>
            <a:off x="72008" y="180019"/>
            <a:ext cx="8964488" cy="6561349"/>
          </a:xfrm>
          <a:prstGeom prst="rect">
            <a:avLst/>
          </a:prstGeom>
          <a:noFill/>
        </p:spPr>
      </p:pic>
      <p:pic>
        <p:nvPicPr>
          <p:cNvPr id="5" name="Picture 4" descr="Image result for itam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752486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cstate="print"/>
          <a:srcRect/>
          <a:stretch>
            <a:fillRect/>
          </a:stretch>
        </p:blipFill>
        <p:spPr bwMode="auto">
          <a:xfrm>
            <a:off x="395536" y="141436"/>
            <a:ext cx="7704856" cy="6716564"/>
          </a:xfrm>
          <a:prstGeom prst="rect">
            <a:avLst/>
          </a:prstGeom>
          <a:noFill/>
          <a:ln w="9525">
            <a:noFill/>
            <a:miter lim="800000"/>
            <a:headEnd/>
            <a:tailEnd/>
          </a:ln>
        </p:spPr>
      </p:pic>
      <p:pic>
        <p:nvPicPr>
          <p:cNvPr id="3" name="Picture 4" descr="Image result for itam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49550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cstate="print"/>
          <a:srcRect/>
          <a:stretch>
            <a:fillRect/>
          </a:stretch>
        </p:blipFill>
        <p:spPr bwMode="auto">
          <a:xfrm>
            <a:off x="1043608" y="74842"/>
            <a:ext cx="7056784" cy="6708316"/>
          </a:xfrm>
          <a:prstGeom prst="rect">
            <a:avLst/>
          </a:prstGeom>
          <a:noFill/>
          <a:ln w="9525">
            <a:noFill/>
            <a:miter lim="800000"/>
            <a:headEnd/>
            <a:tailEnd/>
          </a:ln>
        </p:spPr>
      </p:pic>
      <p:pic>
        <p:nvPicPr>
          <p:cNvPr id="3" name="Picture 4" descr="Image result for itam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814056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a:t>
            </a:r>
            <a:endParaRPr lang="en-US" dirty="0"/>
          </a:p>
        </p:txBody>
      </p:sp>
      <p:sp>
        <p:nvSpPr>
          <p:cNvPr id="3" name="Content Placeholder 2"/>
          <p:cNvSpPr>
            <a:spLocks noGrp="1"/>
          </p:cNvSpPr>
          <p:nvPr>
            <p:ph idx="1"/>
          </p:nvPr>
        </p:nvSpPr>
        <p:spPr/>
        <p:txBody>
          <a:bodyPr/>
          <a:lstStyle/>
          <a:p>
            <a:r>
              <a:rPr lang="en-US" dirty="0" smtClean="0"/>
              <a:t>Consultations: 60 days</a:t>
            </a:r>
          </a:p>
          <a:p>
            <a:r>
              <a:rPr lang="en-US" dirty="0" smtClean="0"/>
              <a:t>Panel: 9 months +</a:t>
            </a:r>
          </a:p>
          <a:p>
            <a:r>
              <a:rPr lang="en-US" dirty="0" smtClean="0"/>
              <a:t>Appeal: 60 or 90 days</a:t>
            </a:r>
          </a:p>
          <a:p>
            <a:r>
              <a:rPr lang="en-US" dirty="0" smtClean="0"/>
              <a:t>Implementation</a:t>
            </a:r>
          </a:p>
          <a:p>
            <a:pPr lvl="1"/>
            <a:r>
              <a:rPr lang="en-US" dirty="0" smtClean="0"/>
              <a:t>Reasonable period of time to comply: 15 months</a:t>
            </a:r>
          </a:p>
          <a:p>
            <a:pPr lvl="1"/>
            <a:r>
              <a:rPr lang="en-US" dirty="0" smtClean="0"/>
              <a:t>Compliance panel, appeal</a:t>
            </a:r>
          </a:p>
          <a:p>
            <a:pPr lvl="1"/>
            <a:r>
              <a:rPr lang="en-US" dirty="0" smtClean="0"/>
              <a:t>Suspension of benefits</a:t>
            </a:r>
          </a:p>
          <a:p>
            <a:endParaRPr lang="en-US" dirty="0" smtClean="0"/>
          </a:p>
          <a:p>
            <a:endParaRPr lang="en-US" dirty="0"/>
          </a:p>
        </p:txBody>
      </p:sp>
      <p:pic>
        <p:nvPicPr>
          <p:cNvPr id="4" name="Picture 4" descr="Image result for itam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384335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Remedies</a:t>
            </a:r>
            <a:endParaRPr lang="en-US" dirty="0"/>
          </a:p>
        </p:txBody>
      </p:sp>
      <p:sp>
        <p:nvSpPr>
          <p:cNvPr id="3" name="Content Placeholder 2"/>
          <p:cNvSpPr>
            <a:spLocks noGrp="1"/>
          </p:cNvSpPr>
          <p:nvPr>
            <p:ph idx="1"/>
          </p:nvPr>
        </p:nvSpPr>
        <p:spPr>
          <a:xfrm>
            <a:off x="457200" y="1412776"/>
            <a:ext cx="8229600" cy="5445224"/>
          </a:xfrm>
        </p:spPr>
        <p:txBody>
          <a:bodyPr>
            <a:normAutofit fontScale="77500" lnSpcReduction="20000"/>
          </a:bodyPr>
          <a:lstStyle/>
          <a:p>
            <a:r>
              <a:rPr lang="en-GB" b="1" dirty="0" smtClean="0"/>
              <a:t>Permanent remedy</a:t>
            </a:r>
            <a:r>
              <a:rPr lang="en-GB" dirty="0" smtClean="0"/>
              <a:t>: Withdrawal of inconsistent measure or amendment in the law -  Art 3.7 DSU </a:t>
            </a:r>
          </a:p>
          <a:p>
            <a:r>
              <a:rPr lang="en-GB" dirty="0" smtClean="0"/>
              <a:t>Art 3.7 r/w Art 19.1 r/w Art 21.1, DSU – Immediate compliance </a:t>
            </a:r>
          </a:p>
          <a:p>
            <a:r>
              <a:rPr lang="en-GB" dirty="0" smtClean="0"/>
              <a:t>Art 21.3 (c) – determination of reasonable period of time for compliance</a:t>
            </a:r>
          </a:p>
          <a:p>
            <a:r>
              <a:rPr lang="en-US" dirty="0" smtClean="0"/>
              <a:t>reasonable period of time: </a:t>
            </a:r>
          </a:p>
          <a:p>
            <a:pPr lvl="1"/>
            <a:r>
              <a:rPr lang="en-US" dirty="0" smtClean="0"/>
              <a:t>Proposed by Member &amp; DBS approved</a:t>
            </a:r>
          </a:p>
          <a:p>
            <a:pPr lvl="1"/>
            <a:r>
              <a:rPr lang="en-US" dirty="0" smtClean="0"/>
              <a:t>Agreement of parties</a:t>
            </a:r>
          </a:p>
          <a:p>
            <a:pPr lvl="1"/>
            <a:r>
              <a:rPr lang="en-US" dirty="0" smtClean="0"/>
              <a:t>Arbitration </a:t>
            </a:r>
            <a:r>
              <a:rPr lang="en-US" dirty="0"/>
              <a:t>(15 </a:t>
            </a:r>
            <a:r>
              <a:rPr lang="en-US" dirty="0" smtClean="0"/>
              <a:t>months is guideline)</a:t>
            </a:r>
          </a:p>
          <a:p>
            <a:r>
              <a:rPr lang="en-US" dirty="0" smtClean="0"/>
              <a:t>Surveillance: status reports at DSB meetings</a:t>
            </a:r>
          </a:p>
          <a:p>
            <a:r>
              <a:rPr lang="en-US" b="1" dirty="0" smtClean="0"/>
              <a:t>Temporary</a:t>
            </a:r>
            <a:r>
              <a:rPr lang="en-US" dirty="0" smtClean="0"/>
              <a:t> </a:t>
            </a:r>
            <a:r>
              <a:rPr lang="en-US" b="1" dirty="0" smtClean="0"/>
              <a:t>measures</a:t>
            </a:r>
            <a:r>
              <a:rPr lang="en-US" dirty="0" smtClean="0"/>
              <a:t> pending compliance - </a:t>
            </a:r>
            <a:r>
              <a:rPr lang="en-GB" dirty="0" smtClean="0"/>
              <a:t>Art 22.1</a:t>
            </a:r>
            <a:endParaRPr lang="en-US" dirty="0" smtClean="0"/>
          </a:p>
          <a:p>
            <a:pPr lvl="1"/>
            <a:r>
              <a:rPr lang="en-US" dirty="0" smtClean="0"/>
              <a:t>Compensation (voluntary, negotiated, prospective)</a:t>
            </a:r>
          </a:p>
          <a:p>
            <a:pPr lvl="1"/>
            <a:r>
              <a:rPr lang="en-US" b="1" dirty="0" smtClean="0"/>
              <a:t>Suspension of concessions </a:t>
            </a:r>
            <a:r>
              <a:rPr lang="en-US" dirty="0" smtClean="0"/>
              <a:t>(retaliation and cross retaliation) Art 22.2</a:t>
            </a:r>
          </a:p>
        </p:txBody>
      </p:sp>
      <p:pic>
        <p:nvPicPr>
          <p:cNvPr id="4" name="Picture 4" descr="Image result for itam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405402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US-Gambling </a:t>
            </a:r>
            <a:endParaRPr lang="en-GB" dirty="0"/>
          </a:p>
        </p:txBody>
      </p:sp>
      <p:sp>
        <p:nvSpPr>
          <p:cNvPr id="3" name="Content Placeholder 2"/>
          <p:cNvSpPr>
            <a:spLocks noGrp="1"/>
          </p:cNvSpPr>
          <p:nvPr>
            <p:ph idx="1"/>
          </p:nvPr>
        </p:nvSpPr>
        <p:spPr>
          <a:xfrm>
            <a:off x="251520" y="1600200"/>
            <a:ext cx="8640960" cy="5257800"/>
          </a:xfrm>
        </p:spPr>
        <p:txBody>
          <a:bodyPr>
            <a:normAutofit fontScale="77500" lnSpcReduction="20000"/>
          </a:bodyPr>
          <a:lstStyle/>
          <a:p>
            <a:r>
              <a:rPr lang="en-GB" dirty="0" smtClean="0"/>
              <a:t>US measures were inconsistent with GATS, and it did not comply with the report after loosing the WTO battle. </a:t>
            </a:r>
          </a:p>
          <a:p>
            <a:endParaRPr lang="en-GB" dirty="0" smtClean="0"/>
          </a:p>
          <a:p>
            <a:r>
              <a:rPr lang="en-GB" dirty="0" smtClean="0"/>
              <a:t>Antigua requested authorisation to suspend concessions under GATS and TRIPS both</a:t>
            </a:r>
          </a:p>
          <a:p>
            <a:endParaRPr lang="en-GB" dirty="0" smtClean="0"/>
          </a:p>
          <a:p>
            <a:r>
              <a:rPr lang="en-GB" dirty="0" smtClean="0"/>
              <a:t>Retaliation in GATT AND GATS would impact 49 percent people as they rely on imported goods and services from US, AND not affect US as much as it is 0.02 percent of their total exports. </a:t>
            </a:r>
          </a:p>
          <a:p>
            <a:endParaRPr lang="en-GB" dirty="0" smtClean="0"/>
          </a:p>
          <a:p>
            <a:r>
              <a:rPr lang="en-GB" dirty="0" smtClean="0"/>
              <a:t>Hence, cross retaliation was necessary in this case – suspended its obligation to protect US copyrights, patents, trademarks, industrial designs and data protection to an amount of 3.4 billion USD an year (equal to level of impairment as per Art 22.4) </a:t>
            </a:r>
            <a:endParaRPr lang="en-GB" dirty="0"/>
          </a:p>
        </p:txBody>
      </p:sp>
      <p:pic>
        <p:nvPicPr>
          <p:cNvPr id="4" name="Picture 4" descr="Image result for itam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515848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 </a:t>
            </a:r>
            <a:endParaRPr lang="en-GB" dirty="0"/>
          </a:p>
        </p:txBody>
      </p:sp>
      <p:sp>
        <p:nvSpPr>
          <p:cNvPr id="3" name="Content Placeholder 2"/>
          <p:cNvSpPr>
            <a:spLocks noGrp="1"/>
          </p:cNvSpPr>
          <p:nvPr>
            <p:ph idx="1"/>
          </p:nvPr>
        </p:nvSpPr>
        <p:spPr/>
        <p:txBody>
          <a:bodyPr/>
          <a:lstStyle/>
          <a:p>
            <a:r>
              <a:rPr lang="en-GB" dirty="0" smtClean="0"/>
              <a:t>Which of these remedies is most effective? Why? </a:t>
            </a:r>
          </a:p>
          <a:p>
            <a:r>
              <a:rPr lang="en-GB" dirty="0" smtClean="0"/>
              <a:t>Problems with: </a:t>
            </a:r>
          </a:p>
          <a:p>
            <a:pPr>
              <a:buNone/>
            </a:pPr>
            <a:r>
              <a:rPr lang="en-GB" dirty="0" smtClean="0"/>
              <a:t>-withdrawal of measure </a:t>
            </a:r>
          </a:p>
          <a:p>
            <a:pPr>
              <a:buNone/>
            </a:pPr>
            <a:r>
              <a:rPr lang="en-GB" dirty="0" smtClean="0"/>
              <a:t>-suspension of concession </a:t>
            </a:r>
          </a:p>
          <a:p>
            <a:pPr>
              <a:buNone/>
            </a:pPr>
            <a:r>
              <a:rPr lang="en-GB" dirty="0" smtClean="0"/>
              <a:t>-compensation </a:t>
            </a:r>
          </a:p>
          <a:p>
            <a:r>
              <a:rPr lang="en-GB" dirty="0" smtClean="0"/>
              <a:t>Can you suggest an alternate remedy? </a:t>
            </a:r>
            <a:endParaRPr lang="en-GB" dirty="0"/>
          </a:p>
        </p:txBody>
      </p:sp>
      <p:pic>
        <p:nvPicPr>
          <p:cNvPr id="4" name="Picture 4" descr="Image result for itam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56769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Questions??</a:t>
            </a:r>
            <a:endParaRPr lang="en-GB" dirty="0"/>
          </a:p>
        </p:txBody>
      </p:sp>
      <p:sp>
        <p:nvSpPr>
          <p:cNvPr id="3" name="Content Placeholder 2"/>
          <p:cNvSpPr>
            <a:spLocks noGrp="1"/>
          </p:cNvSpPr>
          <p:nvPr>
            <p:ph idx="1"/>
          </p:nvPr>
        </p:nvSpPr>
        <p:spPr/>
        <p:txBody>
          <a:bodyPr/>
          <a:lstStyle/>
          <a:p>
            <a:pPr>
              <a:buNone/>
            </a:pPr>
            <a:r>
              <a:rPr lang="en-GB" dirty="0" smtClean="0"/>
              <a:t>    Discuss three concrete examples of how economic globalisation has positively affected your lives? </a:t>
            </a:r>
          </a:p>
          <a:p>
            <a:pPr>
              <a:buNone/>
            </a:pPr>
            <a:endParaRPr lang="en-GB" dirty="0" smtClean="0"/>
          </a:p>
          <a:p>
            <a:pPr>
              <a:buNone/>
            </a:pPr>
            <a:r>
              <a:rPr lang="en-GB" dirty="0" smtClean="0"/>
              <a:t>    Discuss three concrete examples of how economic globalisation has negatively affected your lives? </a:t>
            </a:r>
          </a:p>
          <a:p>
            <a:pPr>
              <a:buNone/>
            </a:pPr>
            <a:endParaRPr lang="en-GB" dirty="0"/>
          </a:p>
        </p:txBody>
      </p:sp>
      <p:pic>
        <p:nvPicPr>
          <p:cNvPr id="4" name="Picture 4" descr="Image result for itam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654977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Times New Roman" pitchFamily="18" charset="0"/>
                <a:ea typeface="Calibri" pitchFamily="34" charset="0"/>
                <a:cs typeface="Times New Roman" pitchFamily="18" charset="0"/>
              </a:rPr>
              <a:t>Participation of Countries at WTO DSU (1995-2015)</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280133326"/>
              </p:ext>
            </p:extLst>
          </p:nvPr>
        </p:nvGraphicFramePr>
        <p:xfrm>
          <a:off x="251519" y="1916834"/>
          <a:ext cx="8640960" cy="4536504"/>
        </p:xfrm>
        <a:graphic>
          <a:graphicData uri="http://schemas.openxmlformats.org/drawingml/2006/table">
            <a:tbl>
              <a:tblPr firstRow="1" firstCol="1" bandRow="1">
                <a:tableStyleId>{5C22544A-7EE6-4342-B048-85BDC9FD1C3A}</a:tableStyleId>
              </a:tblPr>
              <a:tblGrid>
                <a:gridCol w="1377348"/>
                <a:gridCol w="1845728"/>
                <a:gridCol w="1845728"/>
                <a:gridCol w="1651190"/>
                <a:gridCol w="1920966"/>
              </a:tblGrid>
              <a:tr h="697923">
                <a:tc>
                  <a:txBody>
                    <a:bodyPr/>
                    <a:lstStyle/>
                    <a:p>
                      <a:pPr algn="just">
                        <a:spcAft>
                          <a:spcPts val="0"/>
                        </a:spcAft>
                      </a:pPr>
                      <a:r>
                        <a:rPr lang="en-GB" sz="1600" dirty="0">
                          <a:effectLst/>
                        </a:rPr>
                        <a:t>Country  </a:t>
                      </a:r>
                      <a:endParaRPr lang="en-US" sz="2400" dirty="0">
                        <a:effectLst/>
                        <a:latin typeface="Times New Roman"/>
                        <a:ea typeface="Calibri"/>
                      </a:endParaRPr>
                    </a:p>
                  </a:txBody>
                  <a:tcPr marL="68580" marR="68580" marT="0" marB="0"/>
                </a:tc>
                <a:tc>
                  <a:txBody>
                    <a:bodyPr/>
                    <a:lstStyle/>
                    <a:p>
                      <a:pPr algn="just">
                        <a:spcAft>
                          <a:spcPts val="0"/>
                        </a:spcAft>
                      </a:pPr>
                      <a:r>
                        <a:rPr lang="en-GB" sz="1600" dirty="0">
                          <a:effectLst/>
                        </a:rPr>
                        <a:t>Complainants </a:t>
                      </a:r>
                      <a:endParaRPr lang="en-US" sz="2400" dirty="0">
                        <a:effectLst/>
                        <a:latin typeface="Times New Roman"/>
                        <a:ea typeface="Calibri"/>
                      </a:endParaRPr>
                    </a:p>
                  </a:txBody>
                  <a:tcPr marL="68580" marR="68580" marT="0" marB="0"/>
                </a:tc>
                <a:tc>
                  <a:txBody>
                    <a:bodyPr/>
                    <a:lstStyle/>
                    <a:p>
                      <a:pPr algn="just">
                        <a:spcAft>
                          <a:spcPts val="0"/>
                        </a:spcAft>
                      </a:pPr>
                      <a:r>
                        <a:rPr lang="en-GB" sz="1600" dirty="0">
                          <a:effectLst/>
                        </a:rPr>
                        <a:t>Respondents</a:t>
                      </a:r>
                      <a:endParaRPr lang="en-US" sz="2400" dirty="0">
                        <a:effectLst/>
                        <a:latin typeface="Times New Roman"/>
                        <a:ea typeface="Calibri"/>
                      </a:endParaRPr>
                    </a:p>
                  </a:txBody>
                  <a:tcPr marL="68580" marR="68580" marT="0" marB="0"/>
                </a:tc>
                <a:tc>
                  <a:txBody>
                    <a:bodyPr/>
                    <a:lstStyle/>
                    <a:p>
                      <a:pPr algn="ctr">
                        <a:spcAft>
                          <a:spcPts val="0"/>
                        </a:spcAft>
                      </a:pPr>
                      <a:r>
                        <a:rPr lang="en-GB" sz="1600" dirty="0">
                          <a:effectLst/>
                        </a:rPr>
                        <a:t>Third Party</a:t>
                      </a:r>
                      <a:endParaRPr lang="en-US" sz="2400" dirty="0">
                        <a:effectLst/>
                        <a:latin typeface="Times New Roman"/>
                        <a:ea typeface="Calibri"/>
                      </a:endParaRPr>
                    </a:p>
                  </a:txBody>
                  <a:tcPr marL="68580" marR="68580" marT="0" marB="0"/>
                </a:tc>
                <a:tc>
                  <a:txBody>
                    <a:bodyPr/>
                    <a:lstStyle/>
                    <a:p>
                      <a:pPr algn="ctr">
                        <a:spcAft>
                          <a:spcPts val="0"/>
                        </a:spcAft>
                      </a:pPr>
                      <a:r>
                        <a:rPr lang="en-GB" sz="1600" dirty="0">
                          <a:effectLst/>
                        </a:rPr>
                        <a:t>Total Participation</a:t>
                      </a:r>
                      <a:endParaRPr lang="en-US" sz="2400" dirty="0">
                        <a:effectLst/>
                        <a:latin typeface="Times New Roman"/>
                        <a:ea typeface="Calibri"/>
                      </a:endParaRPr>
                    </a:p>
                  </a:txBody>
                  <a:tcPr marL="68580" marR="68580" marT="0" marB="0"/>
                </a:tc>
              </a:tr>
              <a:tr h="348962">
                <a:tc>
                  <a:txBody>
                    <a:bodyPr/>
                    <a:lstStyle/>
                    <a:p>
                      <a:pPr algn="just">
                        <a:spcAft>
                          <a:spcPts val="0"/>
                        </a:spcAft>
                      </a:pPr>
                      <a:r>
                        <a:rPr lang="en-GB" sz="1600">
                          <a:effectLst/>
                        </a:rPr>
                        <a:t>USA </a:t>
                      </a:r>
                      <a:endParaRPr lang="en-US" sz="2400">
                        <a:effectLst/>
                        <a:latin typeface="Times New Roman"/>
                        <a:ea typeface="Calibri"/>
                      </a:endParaRPr>
                    </a:p>
                  </a:txBody>
                  <a:tcPr marL="68580" marR="68580" marT="0" marB="0"/>
                </a:tc>
                <a:tc>
                  <a:txBody>
                    <a:bodyPr/>
                    <a:lstStyle/>
                    <a:p>
                      <a:pPr algn="ctr">
                        <a:spcAft>
                          <a:spcPts val="0"/>
                        </a:spcAft>
                      </a:pPr>
                      <a:r>
                        <a:rPr lang="en-GB" sz="1600">
                          <a:effectLst/>
                        </a:rPr>
                        <a:t>122</a:t>
                      </a:r>
                      <a:endParaRPr lang="en-US" sz="2400">
                        <a:effectLst/>
                        <a:latin typeface="Times New Roman"/>
                        <a:ea typeface="Calibri"/>
                      </a:endParaRPr>
                    </a:p>
                  </a:txBody>
                  <a:tcPr marL="68580" marR="68580" marT="0" marB="0"/>
                </a:tc>
                <a:tc>
                  <a:txBody>
                    <a:bodyPr/>
                    <a:lstStyle/>
                    <a:p>
                      <a:pPr algn="ctr">
                        <a:spcAft>
                          <a:spcPts val="0"/>
                        </a:spcAft>
                      </a:pPr>
                      <a:r>
                        <a:rPr lang="en-GB" sz="1600">
                          <a:effectLst/>
                        </a:rPr>
                        <a:t>147</a:t>
                      </a:r>
                      <a:endParaRPr lang="en-US" sz="2400">
                        <a:effectLst/>
                        <a:latin typeface="Times New Roman"/>
                        <a:ea typeface="Calibri"/>
                      </a:endParaRPr>
                    </a:p>
                  </a:txBody>
                  <a:tcPr marL="68580" marR="68580" marT="0" marB="0"/>
                </a:tc>
                <a:tc>
                  <a:txBody>
                    <a:bodyPr/>
                    <a:lstStyle/>
                    <a:p>
                      <a:pPr algn="ctr">
                        <a:spcAft>
                          <a:spcPts val="0"/>
                        </a:spcAft>
                      </a:pPr>
                      <a:r>
                        <a:rPr lang="en-GB" sz="1600">
                          <a:effectLst/>
                        </a:rPr>
                        <a:t>143</a:t>
                      </a:r>
                      <a:endParaRPr lang="en-US" sz="2400">
                        <a:effectLst/>
                        <a:latin typeface="Times New Roman"/>
                        <a:ea typeface="Calibri"/>
                      </a:endParaRPr>
                    </a:p>
                  </a:txBody>
                  <a:tcPr marL="68580" marR="68580" marT="0" marB="0"/>
                </a:tc>
                <a:tc>
                  <a:txBody>
                    <a:bodyPr/>
                    <a:lstStyle/>
                    <a:p>
                      <a:pPr algn="ctr">
                        <a:spcAft>
                          <a:spcPts val="0"/>
                        </a:spcAft>
                      </a:pPr>
                      <a:r>
                        <a:rPr lang="en-GB" sz="1600">
                          <a:effectLst/>
                        </a:rPr>
                        <a:t>412</a:t>
                      </a:r>
                      <a:endParaRPr lang="en-US" sz="2400">
                        <a:effectLst/>
                        <a:latin typeface="Times New Roman"/>
                        <a:ea typeface="Calibri"/>
                      </a:endParaRPr>
                    </a:p>
                  </a:txBody>
                  <a:tcPr marL="68580" marR="68580" marT="0" marB="0"/>
                </a:tc>
              </a:tr>
              <a:tr h="348962">
                <a:tc>
                  <a:txBody>
                    <a:bodyPr/>
                    <a:lstStyle/>
                    <a:p>
                      <a:pPr algn="just">
                        <a:spcAft>
                          <a:spcPts val="0"/>
                        </a:spcAft>
                      </a:pPr>
                      <a:r>
                        <a:rPr lang="en-GB" sz="1600">
                          <a:effectLst/>
                        </a:rPr>
                        <a:t>EU</a:t>
                      </a:r>
                      <a:endParaRPr lang="en-US" sz="2400">
                        <a:effectLst/>
                        <a:latin typeface="Times New Roman"/>
                        <a:ea typeface="Calibri"/>
                      </a:endParaRPr>
                    </a:p>
                  </a:txBody>
                  <a:tcPr marL="68580" marR="68580" marT="0" marB="0"/>
                </a:tc>
                <a:tc>
                  <a:txBody>
                    <a:bodyPr/>
                    <a:lstStyle/>
                    <a:p>
                      <a:pPr algn="ctr">
                        <a:spcAft>
                          <a:spcPts val="0"/>
                        </a:spcAft>
                      </a:pPr>
                      <a:r>
                        <a:rPr lang="en-GB" sz="1600">
                          <a:effectLst/>
                        </a:rPr>
                        <a:t>99</a:t>
                      </a:r>
                      <a:endParaRPr lang="en-US" sz="2400">
                        <a:effectLst/>
                        <a:latin typeface="Times New Roman"/>
                        <a:ea typeface="Calibri"/>
                      </a:endParaRPr>
                    </a:p>
                  </a:txBody>
                  <a:tcPr marL="68580" marR="68580" marT="0" marB="0"/>
                </a:tc>
                <a:tc>
                  <a:txBody>
                    <a:bodyPr/>
                    <a:lstStyle/>
                    <a:p>
                      <a:pPr algn="ctr">
                        <a:spcAft>
                          <a:spcPts val="0"/>
                        </a:spcAft>
                      </a:pPr>
                      <a:r>
                        <a:rPr lang="en-GB" sz="1600">
                          <a:effectLst/>
                        </a:rPr>
                        <a:t>85</a:t>
                      </a:r>
                      <a:endParaRPr lang="en-US" sz="2400">
                        <a:effectLst/>
                        <a:latin typeface="Times New Roman"/>
                        <a:ea typeface="Calibri"/>
                      </a:endParaRPr>
                    </a:p>
                  </a:txBody>
                  <a:tcPr marL="68580" marR="68580" marT="0" marB="0"/>
                </a:tc>
                <a:tc>
                  <a:txBody>
                    <a:bodyPr/>
                    <a:lstStyle/>
                    <a:p>
                      <a:pPr algn="ctr">
                        <a:spcAft>
                          <a:spcPts val="0"/>
                        </a:spcAft>
                      </a:pPr>
                      <a:r>
                        <a:rPr lang="en-GB" sz="1600">
                          <a:effectLst/>
                        </a:rPr>
                        <a:t>174</a:t>
                      </a:r>
                      <a:endParaRPr lang="en-US" sz="2400">
                        <a:effectLst/>
                        <a:latin typeface="Times New Roman"/>
                        <a:ea typeface="Calibri"/>
                      </a:endParaRPr>
                    </a:p>
                  </a:txBody>
                  <a:tcPr marL="68580" marR="68580" marT="0" marB="0"/>
                </a:tc>
                <a:tc>
                  <a:txBody>
                    <a:bodyPr/>
                    <a:lstStyle/>
                    <a:p>
                      <a:pPr algn="ctr">
                        <a:spcAft>
                          <a:spcPts val="0"/>
                        </a:spcAft>
                      </a:pPr>
                      <a:r>
                        <a:rPr lang="en-GB" sz="1600">
                          <a:effectLst/>
                        </a:rPr>
                        <a:t>358</a:t>
                      </a:r>
                      <a:endParaRPr lang="en-US" sz="2400">
                        <a:effectLst/>
                        <a:latin typeface="Times New Roman"/>
                        <a:ea typeface="Calibri"/>
                      </a:endParaRPr>
                    </a:p>
                  </a:txBody>
                  <a:tcPr marL="68580" marR="68580" marT="0" marB="0"/>
                </a:tc>
              </a:tr>
              <a:tr h="348962">
                <a:tc>
                  <a:txBody>
                    <a:bodyPr/>
                    <a:lstStyle/>
                    <a:p>
                      <a:pPr algn="just">
                        <a:spcAft>
                          <a:spcPts val="0"/>
                        </a:spcAft>
                      </a:pPr>
                      <a:r>
                        <a:rPr lang="en-GB" sz="1600">
                          <a:effectLst/>
                        </a:rPr>
                        <a:t>Japan</a:t>
                      </a:r>
                      <a:endParaRPr lang="en-US" sz="2400">
                        <a:effectLst/>
                        <a:latin typeface="Times New Roman"/>
                        <a:ea typeface="Calibri"/>
                      </a:endParaRPr>
                    </a:p>
                  </a:txBody>
                  <a:tcPr marL="68580" marR="68580" marT="0" marB="0"/>
                </a:tc>
                <a:tc>
                  <a:txBody>
                    <a:bodyPr/>
                    <a:lstStyle/>
                    <a:p>
                      <a:pPr algn="ctr">
                        <a:spcAft>
                          <a:spcPts val="0"/>
                        </a:spcAft>
                      </a:pPr>
                      <a:r>
                        <a:rPr lang="en-GB" sz="1600">
                          <a:effectLst/>
                        </a:rPr>
                        <a:t>24</a:t>
                      </a:r>
                      <a:endParaRPr lang="en-US" sz="2400">
                        <a:effectLst/>
                        <a:latin typeface="Times New Roman"/>
                        <a:ea typeface="Calibri"/>
                      </a:endParaRPr>
                    </a:p>
                  </a:txBody>
                  <a:tcPr marL="68580" marR="68580" marT="0" marB="0"/>
                </a:tc>
                <a:tc>
                  <a:txBody>
                    <a:bodyPr/>
                    <a:lstStyle/>
                    <a:p>
                      <a:pPr algn="ctr">
                        <a:spcAft>
                          <a:spcPts val="0"/>
                        </a:spcAft>
                      </a:pPr>
                      <a:r>
                        <a:rPr lang="en-GB" sz="1600">
                          <a:effectLst/>
                        </a:rPr>
                        <a:t>15</a:t>
                      </a:r>
                      <a:endParaRPr lang="en-US" sz="2400">
                        <a:effectLst/>
                        <a:latin typeface="Times New Roman"/>
                        <a:ea typeface="Calibri"/>
                      </a:endParaRPr>
                    </a:p>
                  </a:txBody>
                  <a:tcPr marL="68580" marR="68580" marT="0" marB="0"/>
                </a:tc>
                <a:tc>
                  <a:txBody>
                    <a:bodyPr/>
                    <a:lstStyle/>
                    <a:p>
                      <a:pPr algn="ctr">
                        <a:spcAft>
                          <a:spcPts val="0"/>
                        </a:spcAft>
                      </a:pPr>
                      <a:r>
                        <a:rPr lang="en-GB" sz="1600">
                          <a:effectLst/>
                        </a:rPr>
                        <a:t>179</a:t>
                      </a:r>
                      <a:endParaRPr lang="en-US" sz="2400">
                        <a:effectLst/>
                        <a:latin typeface="Times New Roman"/>
                        <a:ea typeface="Calibri"/>
                      </a:endParaRPr>
                    </a:p>
                  </a:txBody>
                  <a:tcPr marL="68580" marR="68580" marT="0" marB="0"/>
                </a:tc>
                <a:tc>
                  <a:txBody>
                    <a:bodyPr/>
                    <a:lstStyle/>
                    <a:p>
                      <a:pPr algn="ctr">
                        <a:spcAft>
                          <a:spcPts val="0"/>
                        </a:spcAft>
                      </a:pPr>
                      <a:r>
                        <a:rPr lang="en-GB" sz="1600">
                          <a:effectLst/>
                        </a:rPr>
                        <a:t>218</a:t>
                      </a:r>
                      <a:endParaRPr lang="en-US" sz="2400">
                        <a:effectLst/>
                        <a:latin typeface="Times New Roman"/>
                        <a:ea typeface="Calibri"/>
                      </a:endParaRPr>
                    </a:p>
                  </a:txBody>
                  <a:tcPr marL="68580" marR="68580" marT="0" marB="0"/>
                </a:tc>
              </a:tr>
              <a:tr h="348962">
                <a:tc>
                  <a:txBody>
                    <a:bodyPr/>
                    <a:lstStyle/>
                    <a:p>
                      <a:pPr algn="just">
                        <a:spcAft>
                          <a:spcPts val="0"/>
                        </a:spcAft>
                      </a:pPr>
                      <a:r>
                        <a:rPr lang="en-GB" sz="1600">
                          <a:effectLst/>
                        </a:rPr>
                        <a:t>China</a:t>
                      </a:r>
                      <a:endParaRPr lang="en-US" sz="2400">
                        <a:effectLst/>
                        <a:latin typeface="Times New Roman"/>
                        <a:ea typeface="Calibri"/>
                      </a:endParaRPr>
                    </a:p>
                  </a:txBody>
                  <a:tcPr marL="68580" marR="68580" marT="0" marB="0"/>
                </a:tc>
                <a:tc>
                  <a:txBody>
                    <a:bodyPr/>
                    <a:lstStyle/>
                    <a:p>
                      <a:pPr algn="ctr">
                        <a:spcAft>
                          <a:spcPts val="0"/>
                        </a:spcAft>
                      </a:pPr>
                      <a:r>
                        <a:rPr lang="en-GB" sz="1600">
                          <a:effectLst/>
                        </a:rPr>
                        <a:t>17</a:t>
                      </a:r>
                      <a:endParaRPr lang="en-US" sz="2400">
                        <a:effectLst/>
                        <a:latin typeface="Times New Roman"/>
                        <a:ea typeface="Calibri"/>
                      </a:endParaRPr>
                    </a:p>
                  </a:txBody>
                  <a:tcPr marL="68580" marR="68580" marT="0" marB="0"/>
                </a:tc>
                <a:tc>
                  <a:txBody>
                    <a:bodyPr/>
                    <a:lstStyle/>
                    <a:p>
                      <a:pPr algn="ctr">
                        <a:spcAft>
                          <a:spcPts val="0"/>
                        </a:spcAft>
                      </a:pPr>
                      <a:r>
                        <a:rPr lang="en-GB" sz="1600">
                          <a:effectLst/>
                        </a:rPr>
                        <a:t>42</a:t>
                      </a:r>
                      <a:endParaRPr lang="en-US" sz="2400">
                        <a:effectLst/>
                        <a:latin typeface="Times New Roman"/>
                        <a:ea typeface="Calibri"/>
                      </a:endParaRPr>
                    </a:p>
                  </a:txBody>
                  <a:tcPr marL="68580" marR="68580" marT="0" marB="0"/>
                </a:tc>
                <a:tc>
                  <a:txBody>
                    <a:bodyPr/>
                    <a:lstStyle/>
                    <a:p>
                      <a:pPr algn="ctr">
                        <a:spcAft>
                          <a:spcPts val="0"/>
                        </a:spcAft>
                      </a:pPr>
                      <a:r>
                        <a:rPr lang="en-GB" sz="1600">
                          <a:effectLst/>
                        </a:rPr>
                        <a:t>147</a:t>
                      </a:r>
                      <a:endParaRPr lang="en-US" sz="2400">
                        <a:effectLst/>
                        <a:latin typeface="Times New Roman"/>
                        <a:ea typeface="Calibri"/>
                      </a:endParaRPr>
                    </a:p>
                  </a:txBody>
                  <a:tcPr marL="68580" marR="68580" marT="0" marB="0"/>
                </a:tc>
                <a:tc>
                  <a:txBody>
                    <a:bodyPr/>
                    <a:lstStyle/>
                    <a:p>
                      <a:pPr algn="ctr">
                        <a:spcAft>
                          <a:spcPts val="0"/>
                        </a:spcAft>
                      </a:pPr>
                      <a:r>
                        <a:rPr lang="en-GB" sz="1600">
                          <a:effectLst/>
                        </a:rPr>
                        <a:t>206</a:t>
                      </a:r>
                      <a:endParaRPr lang="en-US" sz="2400">
                        <a:effectLst/>
                        <a:latin typeface="Times New Roman"/>
                        <a:ea typeface="Calibri"/>
                      </a:endParaRPr>
                    </a:p>
                  </a:txBody>
                  <a:tcPr marL="68580" marR="68580" marT="0" marB="0"/>
                </a:tc>
              </a:tr>
              <a:tr h="348962">
                <a:tc>
                  <a:txBody>
                    <a:bodyPr/>
                    <a:lstStyle/>
                    <a:p>
                      <a:pPr algn="just">
                        <a:spcAft>
                          <a:spcPts val="0"/>
                        </a:spcAft>
                      </a:pPr>
                      <a:r>
                        <a:rPr lang="en-GB" sz="1600">
                          <a:effectLst/>
                        </a:rPr>
                        <a:t>Canada </a:t>
                      </a:r>
                      <a:endParaRPr lang="en-US" sz="2400">
                        <a:effectLst/>
                        <a:latin typeface="Times New Roman"/>
                        <a:ea typeface="Calibri"/>
                      </a:endParaRPr>
                    </a:p>
                  </a:txBody>
                  <a:tcPr marL="68580" marR="68580" marT="0" marB="0"/>
                </a:tc>
                <a:tc>
                  <a:txBody>
                    <a:bodyPr/>
                    <a:lstStyle/>
                    <a:p>
                      <a:pPr algn="ctr">
                        <a:spcAft>
                          <a:spcPts val="0"/>
                        </a:spcAft>
                      </a:pPr>
                      <a:r>
                        <a:rPr lang="en-GB" sz="1600">
                          <a:effectLst/>
                        </a:rPr>
                        <a:t>39</a:t>
                      </a:r>
                      <a:endParaRPr lang="en-US" sz="2400">
                        <a:effectLst/>
                        <a:latin typeface="Times New Roman"/>
                        <a:ea typeface="Calibri"/>
                      </a:endParaRPr>
                    </a:p>
                  </a:txBody>
                  <a:tcPr marL="68580" marR="68580" marT="0" marB="0"/>
                </a:tc>
                <a:tc>
                  <a:txBody>
                    <a:bodyPr/>
                    <a:lstStyle/>
                    <a:p>
                      <a:pPr algn="ctr">
                        <a:spcAft>
                          <a:spcPts val="0"/>
                        </a:spcAft>
                      </a:pPr>
                      <a:r>
                        <a:rPr lang="en-GB" sz="1600">
                          <a:effectLst/>
                        </a:rPr>
                        <a:t>23</a:t>
                      </a:r>
                      <a:endParaRPr lang="en-US" sz="2400">
                        <a:effectLst/>
                        <a:latin typeface="Times New Roman"/>
                        <a:ea typeface="Calibri"/>
                      </a:endParaRPr>
                    </a:p>
                  </a:txBody>
                  <a:tcPr marL="68580" marR="68580" marT="0" marB="0"/>
                </a:tc>
                <a:tc>
                  <a:txBody>
                    <a:bodyPr/>
                    <a:lstStyle/>
                    <a:p>
                      <a:pPr algn="ctr">
                        <a:spcAft>
                          <a:spcPts val="0"/>
                        </a:spcAft>
                      </a:pPr>
                      <a:r>
                        <a:rPr lang="en-GB" sz="1600">
                          <a:effectLst/>
                        </a:rPr>
                        <a:t>125</a:t>
                      </a:r>
                      <a:endParaRPr lang="en-US" sz="2400">
                        <a:effectLst/>
                        <a:latin typeface="Times New Roman"/>
                        <a:ea typeface="Calibri"/>
                      </a:endParaRPr>
                    </a:p>
                  </a:txBody>
                  <a:tcPr marL="68580" marR="68580" marT="0" marB="0"/>
                </a:tc>
                <a:tc>
                  <a:txBody>
                    <a:bodyPr/>
                    <a:lstStyle/>
                    <a:p>
                      <a:pPr algn="ctr">
                        <a:spcAft>
                          <a:spcPts val="0"/>
                        </a:spcAft>
                      </a:pPr>
                      <a:r>
                        <a:rPr lang="en-GB" sz="1600">
                          <a:effectLst/>
                        </a:rPr>
                        <a:t>187</a:t>
                      </a:r>
                      <a:endParaRPr lang="en-US" sz="2400">
                        <a:effectLst/>
                        <a:latin typeface="Times New Roman"/>
                        <a:ea typeface="Calibri"/>
                      </a:endParaRPr>
                    </a:p>
                  </a:txBody>
                  <a:tcPr marL="68580" marR="68580" marT="0" marB="0"/>
                </a:tc>
              </a:tr>
              <a:tr h="348962">
                <a:tc>
                  <a:txBody>
                    <a:bodyPr/>
                    <a:lstStyle/>
                    <a:p>
                      <a:pPr algn="just">
                        <a:spcAft>
                          <a:spcPts val="0"/>
                        </a:spcAft>
                      </a:pPr>
                      <a:r>
                        <a:rPr lang="en-GB" sz="1600">
                          <a:effectLst/>
                        </a:rPr>
                        <a:t>India </a:t>
                      </a:r>
                      <a:endParaRPr lang="en-US" sz="2400">
                        <a:effectLst/>
                        <a:latin typeface="Times New Roman"/>
                        <a:ea typeface="Calibri"/>
                      </a:endParaRPr>
                    </a:p>
                  </a:txBody>
                  <a:tcPr marL="68580" marR="68580" marT="0" marB="0"/>
                </a:tc>
                <a:tc>
                  <a:txBody>
                    <a:bodyPr/>
                    <a:lstStyle/>
                    <a:p>
                      <a:pPr algn="ctr">
                        <a:spcAft>
                          <a:spcPts val="0"/>
                        </a:spcAft>
                      </a:pPr>
                      <a:r>
                        <a:rPr lang="en-GB" sz="1600">
                          <a:effectLst/>
                        </a:rPr>
                        <a:t>24</a:t>
                      </a:r>
                      <a:endParaRPr lang="en-US" sz="2400">
                        <a:effectLst/>
                        <a:latin typeface="Times New Roman"/>
                        <a:ea typeface="Calibri"/>
                      </a:endParaRPr>
                    </a:p>
                  </a:txBody>
                  <a:tcPr marL="68580" marR="68580" marT="0" marB="0"/>
                </a:tc>
                <a:tc>
                  <a:txBody>
                    <a:bodyPr/>
                    <a:lstStyle/>
                    <a:p>
                      <a:pPr algn="ctr">
                        <a:spcAft>
                          <a:spcPts val="0"/>
                        </a:spcAft>
                      </a:pPr>
                      <a:r>
                        <a:rPr lang="en-GB" sz="1600">
                          <a:effectLst/>
                        </a:rPr>
                        <a:t>25</a:t>
                      </a:r>
                      <a:endParaRPr lang="en-US" sz="2400">
                        <a:effectLst/>
                        <a:latin typeface="Times New Roman"/>
                        <a:ea typeface="Calibri"/>
                      </a:endParaRPr>
                    </a:p>
                  </a:txBody>
                  <a:tcPr marL="68580" marR="68580" marT="0" marB="0"/>
                </a:tc>
                <a:tc>
                  <a:txBody>
                    <a:bodyPr/>
                    <a:lstStyle/>
                    <a:p>
                      <a:pPr algn="ctr">
                        <a:spcAft>
                          <a:spcPts val="0"/>
                        </a:spcAft>
                      </a:pPr>
                      <a:r>
                        <a:rPr lang="en-GB" sz="1600">
                          <a:effectLst/>
                        </a:rPr>
                        <a:t>131</a:t>
                      </a:r>
                      <a:endParaRPr lang="en-US" sz="2400">
                        <a:effectLst/>
                        <a:latin typeface="Times New Roman"/>
                        <a:ea typeface="Calibri"/>
                      </a:endParaRPr>
                    </a:p>
                  </a:txBody>
                  <a:tcPr marL="68580" marR="68580" marT="0" marB="0"/>
                </a:tc>
                <a:tc>
                  <a:txBody>
                    <a:bodyPr/>
                    <a:lstStyle/>
                    <a:p>
                      <a:pPr algn="ctr">
                        <a:spcAft>
                          <a:spcPts val="0"/>
                        </a:spcAft>
                      </a:pPr>
                      <a:r>
                        <a:rPr lang="en-GB" sz="1600">
                          <a:effectLst/>
                        </a:rPr>
                        <a:t>180</a:t>
                      </a:r>
                      <a:endParaRPr lang="en-US" sz="2400">
                        <a:effectLst/>
                        <a:latin typeface="Times New Roman"/>
                        <a:ea typeface="Calibri"/>
                      </a:endParaRPr>
                    </a:p>
                  </a:txBody>
                  <a:tcPr marL="68580" marR="68580" marT="0" marB="0"/>
                </a:tc>
              </a:tr>
              <a:tr h="348962">
                <a:tc>
                  <a:txBody>
                    <a:bodyPr/>
                    <a:lstStyle/>
                    <a:p>
                      <a:pPr algn="just">
                        <a:spcAft>
                          <a:spcPts val="0"/>
                        </a:spcAft>
                      </a:pPr>
                      <a:r>
                        <a:rPr lang="en-GB" sz="1600">
                          <a:effectLst/>
                        </a:rPr>
                        <a:t>Brazil </a:t>
                      </a:r>
                      <a:endParaRPr lang="en-US" sz="2400">
                        <a:effectLst/>
                        <a:latin typeface="Times New Roman"/>
                        <a:ea typeface="Calibri"/>
                      </a:endParaRPr>
                    </a:p>
                  </a:txBody>
                  <a:tcPr marL="68580" marR="68580" marT="0" marB="0"/>
                </a:tc>
                <a:tc>
                  <a:txBody>
                    <a:bodyPr/>
                    <a:lstStyle/>
                    <a:p>
                      <a:pPr algn="ctr">
                        <a:spcAft>
                          <a:spcPts val="0"/>
                        </a:spcAft>
                      </a:pPr>
                      <a:r>
                        <a:rPr lang="en-GB" sz="1600">
                          <a:effectLst/>
                        </a:rPr>
                        <a:t>31</a:t>
                      </a:r>
                      <a:endParaRPr lang="en-US" sz="2400">
                        <a:effectLst/>
                        <a:latin typeface="Times New Roman"/>
                        <a:ea typeface="Calibri"/>
                      </a:endParaRPr>
                    </a:p>
                  </a:txBody>
                  <a:tcPr marL="68580" marR="68580" marT="0" marB="0"/>
                </a:tc>
                <a:tc>
                  <a:txBody>
                    <a:bodyPr/>
                    <a:lstStyle/>
                    <a:p>
                      <a:pPr algn="ctr">
                        <a:spcAft>
                          <a:spcPts val="0"/>
                        </a:spcAft>
                      </a:pPr>
                      <a:r>
                        <a:rPr lang="en-GB" sz="1600">
                          <a:effectLst/>
                        </a:rPr>
                        <a:t>16</a:t>
                      </a:r>
                      <a:endParaRPr lang="en-US" sz="2400">
                        <a:effectLst/>
                        <a:latin typeface="Times New Roman"/>
                        <a:ea typeface="Calibri"/>
                      </a:endParaRPr>
                    </a:p>
                  </a:txBody>
                  <a:tcPr marL="68580" marR="68580" marT="0" marB="0"/>
                </a:tc>
                <a:tc>
                  <a:txBody>
                    <a:bodyPr/>
                    <a:lstStyle/>
                    <a:p>
                      <a:pPr algn="ctr">
                        <a:spcAft>
                          <a:spcPts val="0"/>
                        </a:spcAft>
                      </a:pPr>
                      <a:r>
                        <a:rPr lang="en-GB" sz="1600">
                          <a:effectLst/>
                        </a:rPr>
                        <a:t>118</a:t>
                      </a:r>
                      <a:endParaRPr lang="en-US" sz="2400">
                        <a:effectLst/>
                        <a:latin typeface="Times New Roman"/>
                        <a:ea typeface="Calibri"/>
                      </a:endParaRPr>
                    </a:p>
                  </a:txBody>
                  <a:tcPr marL="68580" marR="68580" marT="0" marB="0"/>
                </a:tc>
                <a:tc>
                  <a:txBody>
                    <a:bodyPr/>
                    <a:lstStyle/>
                    <a:p>
                      <a:pPr algn="ctr">
                        <a:spcAft>
                          <a:spcPts val="0"/>
                        </a:spcAft>
                      </a:pPr>
                      <a:r>
                        <a:rPr lang="en-GB" sz="1600">
                          <a:effectLst/>
                        </a:rPr>
                        <a:t>165</a:t>
                      </a:r>
                      <a:endParaRPr lang="en-US" sz="2400">
                        <a:effectLst/>
                        <a:latin typeface="Times New Roman"/>
                        <a:ea typeface="Calibri"/>
                      </a:endParaRPr>
                    </a:p>
                  </a:txBody>
                  <a:tcPr marL="68580" marR="68580" marT="0" marB="0"/>
                </a:tc>
              </a:tr>
              <a:tr h="697923">
                <a:tc>
                  <a:txBody>
                    <a:bodyPr/>
                    <a:lstStyle/>
                    <a:p>
                      <a:pPr algn="just">
                        <a:spcAft>
                          <a:spcPts val="0"/>
                        </a:spcAft>
                      </a:pPr>
                      <a:r>
                        <a:rPr lang="en-GB" sz="1600">
                          <a:effectLst/>
                        </a:rPr>
                        <a:t>Republic of Korea </a:t>
                      </a:r>
                      <a:endParaRPr lang="en-US" sz="2400">
                        <a:effectLst/>
                        <a:latin typeface="Times New Roman"/>
                        <a:ea typeface="Calibri"/>
                      </a:endParaRPr>
                    </a:p>
                  </a:txBody>
                  <a:tcPr marL="68580" marR="68580" marT="0" marB="0"/>
                </a:tc>
                <a:tc>
                  <a:txBody>
                    <a:bodyPr/>
                    <a:lstStyle/>
                    <a:p>
                      <a:pPr algn="ctr">
                        <a:spcAft>
                          <a:spcPts val="0"/>
                        </a:spcAft>
                      </a:pPr>
                      <a:r>
                        <a:rPr lang="en-GB" sz="1600">
                          <a:effectLst/>
                        </a:rPr>
                        <a:t>20</a:t>
                      </a:r>
                      <a:endParaRPr lang="en-US" sz="2400">
                        <a:effectLst/>
                        <a:latin typeface="Times New Roman"/>
                        <a:ea typeface="Calibri"/>
                      </a:endParaRPr>
                    </a:p>
                  </a:txBody>
                  <a:tcPr marL="68580" marR="68580" marT="0" marB="0"/>
                </a:tc>
                <a:tc>
                  <a:txBody>
                    <a:bodyPr/>
                    <a:lstStyle/>
                    <a:p>
                      <a:pPr algn="ctr">
                        <a:spcAft>
                          <a:spcPts val="0"/>
                        </a:spcAft>
                      </a:pPr>
                      <a:r>
                        <a:rPr lang="en-GB" sz="1600">
                          <a:effectLst/>
                        </a:rPr>
                        <a:t>17</a:t>
                      </a:r>
                      <a:endParaRPr lang="en-US" sz="2400">
                        <a:effectLst/>
                        <a:latin typeface="Times New Roman"/>
                        <a:ea typeface="Calibri"/>
                      </a:endParaRPr>
                    </a:p>
                  </a:txBody>
                  <a:tcPr marL="68580" marR="68580" marT="0" marB="0"/>
                </a:tc>
                <a:tc>
                  <a:txBody>
                    <a:bodyPr/>
                    <a:lstStyle/>
                    <a:p>
                      <a:pPr algn="ctr">
                        <a:spcAft>
                          <a:spcPts val="0"/>
                        </a:spcAft>
                      </a:pPr>
                      <a:r>
                        <a:rPr lang="en-GB" sz="1600">
                          <a:effectLst/>
                        </a:rPr>
                        <a:t>119</a:t>
                      </a:r>
                      <a:endParaRPr lang="en-US" sz="2400">
                        <a:effectLst/>
                        <a:latin typeface="Times New Roman"/>
                        <a:ea typeface="Calibri"/>
                      </a:endParaRPr>
                    </a:p>
                  </a:txBody>
                  <a:tcPr marL="68580" marR="68580" marT="0" marB="0"/>
                </a:tc>
                <a:tc>
                  <a:txBody>
                    <a:bodyPr/>
                    <a:lstStyle/>
                    <a:p>
                      <a:pPr algn="ctr">
                        <a:spcAft>
                          <a:spcPts val="0"/>
                        </a:spcAft>
                      </a:pPr>
                      <a:r>
                        <a:rPr lang="en-GB" sz="1600">
                          <a:effectLst/>
                        </a:rPr>
                        <a:t>156</a:t>
                      </a:r>
                      <a:endParaRPr lang="en-US" sz="2400">
                        <a:effectLst/>
                        <a:latin typeface="Times New Roman"/>
                        <a:ea typeface="Calibri"/>
                      </a:endParaRPr>
                    </a:p>
                  </a:txBody>
                  <a:tcPr marL="68580" marR="68580" marT="0" marB="0"/>
                </a:tc>
              </a:tr>
              <a:tr h="348962">
                <a:tc>
                  <a:txBody>
                    <a:bodyPr/>
                    <a:lstStyle/>
                    <a:p>
                      <a:pPr algn="just">
                        <a:spcAft>
                          <a:spcPts val="0"/>
                        </a:spcAft>
                      </a:pPr>
                      <a:r>
                        <a:rPr lang="en-GB" sz="1600">
                          <a:effectLst/>
                        </a:rPr>
                        <a:t>Australia </a:t>
                      </a:r>
                      <a:endParaRPr lang="en-US" sz="2400">
                        <a:effectLst/>
                        <a:latin typeface="Times New Roman"/>
                        <a:ea typeface="Calibri"/>
                      </a:endParaRPr>
                    </a:p>
                  </a:txBody>
                  <a:tcPr marL="68580" marR="68580" marT="0" marB="0"/>
                </a:tc>
                <a:tc>
                  <a:txBody>
                    <a:bodyPr/>
                    <a:lstStyle/>
                    <a:p>
                      <a:pPr algn="ctr">
                        <a:spcAft>
                          <a:spcPts val="0"/>
                        </a:spcAft>
                      </a:pPr>
                      <a:r>
                        <a:rPr lang="en-GB" sz="1600">
                          <a:effectLst/>
                        </a:rPr>
                        <a:t>8</a:t>
                      </a:r>
                      <a:endParaRPr lang="en-US" sz="2400">
                        <a:effectLst/>
                        <a:latin typeface="Times New Roman"/>
                        <a:ea typeface="Calibri"/>
                      </a:endParaRPr>
                    </a:p>
                  </a:txBody>
                  <a:tcPr marL="68580" marR="68580" marT="0" marB="0"/>
                </a:tc>
                <a:tc>
                  <a:txBody>
                    <a:bodyPr/>
                    <a:lstStyle/>
                    <a:p>
                      <a:pPr algn="ctr">
                        <a:spcAft>
                          <a:spcPts val="0"/>
                        </a:spcAft>
                      </a:pPr>
                      <a:r>
                        <a:rPr lang="en-GB" sz="1600">
                          <a:effectLst/>
                        </a:rPr>
                        <a:t>16</a:t>
                      </a:r>
                      <a:endParaRPr lang="en-US" sz="2400">
                        <a:effectLst/>
                        <a:latin typeface="Times New Roman"/>
                        <a:ea typeface="Calibri"/>
                      </a:endParaRPr>
                    </a:p>
                  </a:txBody>
                  <a:tcPr marL="68580" marR="68580" marT="0" marB="0"/>
                </a:tc>
                <a:tc>
                  <a:txBody>
                    <a:bodyPr/>
                    <a:lstStyle/>
                    <a:p>
                      <a:pPr algn="ctr">
                        <a:spcAft>
                          <a:spcPts val="0"/>
                        </a:spcAft>
                      </a:pPr>
                      <a:r>
                        <a:rPr lang="en-GB" sz="1600">
                          <a:effectLst/>
                        </a:rPr>
                        <a:t>104</a:t>
                      </a:r>
                      <a:endParaRPr lang="en-US" sz="2400">
                        <a:effectLst/>
                        <a:latin typeface="Times New Roman"/>
                        <a:ea typeface="Calibri"/>
                      </a:endParaRPr>
                    </a:p>
                  </a:txBody>
                  <a:tcPr marL="68580" marR="68580" marT="0" marB="0"/>
                </a:tc>
                <a:tc>
                  <a:txBody>
                    <a:bodyPr/>
                    <a:lstStyle/>
                    <a:p>
                      <a:pPr algn="ctr">
                        <a:spcAft>
                          <a:spcPts val="0"/>
                        </a:spcAft>
                      </a:pPr>
                      <a:r>
                        <a:rPr lang="en-GB" sz="1600">
                          <a:effectLst/>
                        </a:rPr>
                        <a:t>128</a:t>
                      </a:r>
                      <a:endParaRPr lang="en-US" sz="2400">
                        <a:effectLst/>
                        <a:latin typeface="Times New Roman"/>
                        <a:ea typeface="Calibri"/>
                      </a:endParaRPr>
                    </a:p>
                  </a:txBody>
                  <a:tcPr marL="68580" marR="68580" marT="0" marB="0"/>
                </a:tc>
              </a:tr>
              <a:tr h="348962">
                <a:tc>
                  <a:txBody>
                    <a:bodyPr/>
                    <a:lstStyle/>
                    <a:p>
                      <a:pPr algn="just">
                        <a:spcAft>
                          <a:spcPts val="0"/>
                        </a:spcAft>
                      </a:pPr>
                      <a:r>
                        <a:rPr lang="en-GB" sz="1600" dirty="0">
                          <a:effectLst/>
                        </a:rPr>
                        <a:t>Mexico </a:t>
                      </a:r>
                      <a:endParaRPr lang="en-US" sz="2400" dirty="0">
                        <a:effectLst/>
                        <a:latin typeface="Times New Roman"/>
                        <a:ea typeface="Calibri"/>
                      </a:endParaRPr>
                    </a:p>
                  </a:txBody>
                  <a:tcPr marL="68580" marR="68580" marT="0" marB="0"/>
                </a:tc>
                <a:tc>
                  <a:txBody>
                    <a:bodyPr/>
                    <a:lstStyle/>
                    <a:p>
                      <a:pPr algn="ctr">
                        <a:spcAft>
                          <a:spcPts val="0"/>
                        </a:spcAft>
                      </a:pPr>
                      <a:r>
                        <a:rPr lang="en-GB" sz="1600">
                          <a:effectLst/>
                        </a:rPr>
                        <a:t>25</a:t>
                      </a:r>
                      <a:endParaRPr lang="en-US" sz="2400">
                        <a:effectLst/>
                        <a:latin typeface="Times New Roman"/>
                        <a:ea typeface="Calibri"/>
                      </a:endParaRPr>
                    </a:p>
                  </a:txBody>
                  <a:tcPr marL="68580" marR="68580" marT="0" marB="0"/>
                </a:tc>
                <a:tc>
                  <a:txBody>
                    <a:bodyPr/>
                    <a:lstStyle/>
                    <a:p>
                      <a:pPr algn="ctr">
                        <a:spcAft>
                          <a:spcPts val="0"/>
                        </a:spcAft>
                      </a:pPr>
                      <a:r>
                        <a:rPr lang="en-GB" sz="1600">
                          <a:effectLst/>
                        </a:rPr>
                        <a:t>15</a:t>
                      </a:r>
                      <a:endParaRPr lang="en-US" sz="2400">
                        <a:effectLst/>
                        <a:latin typeface="Times New Roman"/>
                        <a:ea typeface="Calibri"/>
                      </a:endParaRPr>
                    </a:p>
                  </a:txBody>
                  <a:tcPr marL="68580" marR="68580" marT="0" marB="0"/>
                </a:tc>
                <a:tc>
                  <a:txBody>
                    <a:bodyPr/>
                    <a:lstStyle/>
                    <a:p>
                      <a:pPr algn="ctr">
                        <a:spcAft>
                          <a:spcPts val="0"/>
                        </a:spcAft>
                      </a:pPr>
                      <a:r>
                        <a:rPr lang="en-GB" sz="1600">
                          <a:effectLst/>
                        </a:rPr>
                        <a:t>85</a:t>
                      </a:r>
                      <a:endParaRPr lang="en-US" sz="2400">
                        <a:effectLst/>
                        <a:latin typeface="Times New Roman"/>
                        <a:ea typeface="Calibri"/>
                      </a:endParaRPr>
                    </a:p>
                  </a:txBody>
                  <a:tcPr marL="68580" marR="68580" marT="0" marB="0"/>
                </a:tc>
                <a:tc>
                  <a:txBody>
                    <a:bodyPr/>
                    <a:lstStyle/>
                    <a:p>
                      <a:pPr algn="ctr">
                        <a:spcAft>
                          <a:spcPts val="0"/>
                        </a:spcAft>
                      </a:pPr>
                      <a:r>
                        <a:rPr lang="en-GB" sz="1600" dirty="0">
                          <a:effectLst/>
                        </a:rPr>
                        <a:t>125</a:t>
                      </a:r>
                      <a:endParaRPr lang="en-US" sz="2400" dirty="0">
                        <a:effectLst/>
                        <a:latin typeface="Times New Roman"/>
                        <a:ea typeface="Calibri"/>
                      </a:endParaRPr>
                    </a:p>
                  </a:txBody>
                  <a:tcPr marL="68580" marR="68580" marT="0" marB="0"/>
                </a:tc>
              </a:tr>
            </a:tbl>
          </a:graphicData>
        </a:graphic>
      </p:graphicFrame>
    </p:spTree>
    <p:extLst>
      <p:ext uri="{BB962C8B-B14F-4D97-AF65-F5344CB8AC3E}">
        <p14:creationId xmlns:p14="http://schemas.microsoft.com/office/powerpoint/2010/main" xmlns="" val="5032116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6923112" cy="360040"/>
          </a:xfrm>
        </p:spPr>
        <p:txBody>
          <a:bodyPr>
            <a:noAutofit/>
          </a:bodyPr>
          <a:lstStyle/>
          <a:p>
            <a:pPr lvl="0"/>
            <a:r>
              <a:rPr lang="en-GB" sz="2800" dirty="0" smtClean="0">
                <a:latin typeface="Times New Roman" pitchFamily="18" charset="0"/>
                <a:ea typeface="Calibri" pitchFamily="34" charset="0"/>
                <a:cs typeface="Times New Roman" pitchFamily="18" charset="0"/>
              </a:rPr>
              <a:t>Participation of Middle Income Countries at WTO DSU (1995-2015)</a:t>
            </a:r>
            <a:r>
              <a:rPr lang="en-GB" sz="400" dirty="0" smtClean="0">
                <a:latin typeface="Arial" pitchFamily="34" charset="0"/>
                <a:cs typeface="Arial" pitchFamily="34" charset="0"/>
              </a:rPr>
              <a:t/>
            </a:r>
            <a:br>
              <a:rPr lang="en-GB" sz="400" dirty="0" smtClean="0">
                <a:latin typeface="Arial" pitchFamily="34" charset="0"/>
                <a:cs typeface="Arial" pitchFamily="34" charset="0"/>
              </a:rPr>
            </a:br>
            <a:endParaRPr lang="en-GB" sz="2800" dirty="0"/>
          </a:p>
        </p:txBody>
      </p:sp>
      <p:graphicFrame>
        <p:nvGraphicFramePr>
          <p:cNvPr id="4" name="Content Placeholder 3"/>
          <p:cNvGraphicFramePr>
            <a:graphicFrameLocks noGrp="1"/>
          </p:cNvGraphicFramePr>
          <p:nvPr>
            <p:ph idx="1"/>
          </p:nvPr>
        </p:nvGraphicFramePr>
        <p:xfrm>
          <a:off x="107504" y="1124745"/>
          <a:ext cx="8892480" cy="5544614"/>
        </p:xfrm>
        <a:graphic>
          <a:graphicData uri="http://schemas.openxmlformats.org/drawingml/2006/table">
            <a:tbl>
              <a:tblPr/>
              <a:tblGrid>
                <a:gridCol w="1457176"/>
                <a:gridCol w="1861634"/>
                <a:gridCol w="1751531"/>
                <a:gridCol w="1593120"/>
                <a:gridCol w="2229019"/>
              </a:tblGrid>
              <a:tr h="693079">
                <a:tc>
                  <a:txBody>
                    <a:bodyPr/>
                    <a:lstStyle/>
                    <a:p>
                      <a:pPr algn="ctr">
                        <a:lnSpc>
                          <a:spcPct val="115000"/>
                        </a:lnSpc>
                        <a:spcAft>
                          <a:spcPts val="0"/>
                        </a:spcAft>
                      </a:pPr>
                      <a:r>
                        <a:rPr lang="en-GB" sz="1200" b="1" dirty="0">
                          <a:latin typeface="Times New Roman"/>
                          <a:ea typeface="Times New Roman"/>
                          <a:cs typeface="Times New Roman"/>
                        </a:rPr>
                        <a:t>Country</a:t>
                      </a:r>
                      <a:endParaRPr lang="en-GB" sz="1100" dirty="0">
                        <a:latin typeface="Calibri"/>
                        <a:ea typeface="Times New Roman"/>
                        <a:cs typeface="Times New Roman"/>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00B0F0"/>
                    </a:solidFill>
                  </a:tcPr>
                </a:tc>
                <a:tc>
                  <a:txBody>
                    <a:bodyPr/>
                    <a:lstStyle/>
                    <a:p>
                      <a:pPr algn="ctr">
                        <a:lnSpc>
                          <a:spcPct val="115000"/>
                        </a:lnSpc>
                        <a:spcAft>
                          <a:spcPts val="0"/>
                        </a:spcAft>
                      </a:pPr>
                      <a:r>
                        <a:rPr lang="en-GB" sz="1200" b="1">
                          <a:latin typeface="Times New Roman"/>
                          <a:ea typeface="Times New Roman"/>
                          <a:cs typeface="Times New Roman"/>
                        </a:rPr>
                        <a:t>Complainants</a:t>
                      </a:r>
                      <a:endParaRPr lang="en-GB" sz="1100">
                        <a:latin typeface="Calibri"/>
                        <a:ea typeface="Times New Roman"/>
                        <a:cs typeface="Times New Roman"/>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00B0F0"/>
                    </a:solidFill>
                  </a:tcPr>
                </a:tc>
                <a:tc>
                  <a:txBody>
                    <a:bodyPr/>
                    <a:lstStyle/>
                    <a:p>
                      <a:pPr algn="ctr">
                        <a:lnSpc>
                          <a:spcPct val="115000"/>
                        </a:lnSpc>
                        <a:spcAft>
                          <a:spcPts val="0"/>
                        </a:spcAft>
                      </a:pPr>
                      <a:r>
                        <a:rPr lang="en-GB" sz="1200" b="1">
                          <a:latin typeface="Times New Roman"/>
                          <a:ea typeface="Times New Roman"/>
                          <a:cs typeface="Times New Roman"/>
                        </a:rPr>
                        <a:t>Respondents</a:t>
                      </a:r>
                      <a:endParaRPr lang="en-GB" sz="1100">
                        <a:latin typeface="Calibri"/>
                        <a:ea typeface="Times New Roman"/>
                        <a:cs typeface="Times New Roman"/>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00B0F0"/>
                    </a:solidFill>
                  </a:tcPr>
                </a:tc>
                <a:tc>
                  <a:txBody>
                    <a:bodyPr/>
                    <a:lstStyle/>
                    <a:p>
                      <a:pPr algn="ctr">
                        <a:lnSpc>
                          <a:spcPct val="115000"/>
                        </a:lnSpc>
                        <a:spcAft>
                          <a:spcPts val="0"/>
                        </a:spcAft>
                      </a:pPr>
                      <a:r>
                        <a:rPr lang="en-GB" sz="1200" b="1">
                          <a:latin typeface="Times New Roman"/>
                          <a:ea typeface="Times New Roman"/>
                          <a:cs typeface="Times New Roman"/>
                        </a:rPr>
                        <a:t>Third Party</a:t>
                      </a:r>
                      <a:endParaRPr lang="en-GB" sz="1100">
                        <a:latin typeface="Calibri"/>
                        <a:ea typeface="Times New Roman"/>
                        <a:cs typeface="Times New Roman"/>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00B0F0"/>
                    </a:solidFill>
                  </a:tcPr>
                </a:tc>
                <a:tc>
                  <a:txBody>
                    <a:bodyPr/>
                    <a:lstStyle/>
                    <a:p>
                      <a:pPr algn="ctr">
                        <a:lnSpc>
                          <a:spcPct val="115000"/>
                        </a:lnSpc>
                        <a:spcAft>
                          <a:spcPts val="0"/>
                        </a:spcAft>
                      </a:pPr>
                      <a:r>
                        <a:rPr lang="en-GB" sz="1200" b="1">
                          <a:latin typeface="Times New Roman"/>
                          <a:ea typeface="Times New Roman"/>
                          <a:cs typeface="Times New Roman"/>
                        </a:rPr>
                        <a:t>Total Participation </a:t>
                      </a:r>
                      <a:endParaRPr lang="en-GB" sz="1100">
                        <a:latin typeface="Calibri"/>
                        <a:ea typeface="Times New Roman"/>
                        <a:cs typeface="Times New Roman"/>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00B0F0"/>
                    </a:solidFill>
                  </a:tcPr>
                </a:tc>
              </a:tr>
              <a:tr h="346538">
                <a:tc>
                  <a:txBody>
                    <a:bodyPr/>
                    <a:lstStyle/>
                    <a:p>
                      <a:pPr>
                        <a:lnSpc>
                          <a:spcPct val="115000"/>
                        </a:lnSpc>
                        <a:spcAft>
                          <a:spcPts val="0"/>
                        </a:spcAft>
                      </a:pPr>
                      <a:r>
                        <a:rPr lang="en-GB" sz="1200">
                          <a:latin typeface="Times New Roman"/>
                          <a:ea typeface="Times New Roman"/>
                          <a:cs typeface="Times New Roman"/>
                        </a:rPr>
                        <a:t>China</a:t>
                      </a:r>
                      <a:endParaRPr lang="en-GB" sz="1100">
                        <a:latin typeface="Calibri"/>
                        <a:ea typeface="Times New Roman"/>
                        <a:cs typeface="Times New Roman"/>
                      </a:endParaRPr>
                    </a:p>
                  </a:txBody>
                  <a:tcPr marL="68580" marR="68580" marT="0" marB="0" anchor="ctr">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Aft>
                          <a:spcPts val="0"/>
                        </a:spcAft>
                      </a:pPr>
                      <a:r>
                        <a:rPr lang="en-GB" sz="1200">
                          <a:latin typeface="Times New Roman"/>
                          <a:ea typeface="Times New Roman"/>
                          <a:cs typeface="Times New Roman"/>
                        </a:rPr>
                        <a:t>13</a:t>
                      </a:r>
                      <a:endParaRPr lang="en-GB" sz="1100">
                        <a:latin typeface="Calibri"/>
                        <a:ea typeface="Times New Roman"/>
                        <a:cs typeface="Times New Roman"/>
                      </a:endParaRPr>
                    </a:p>
                  </a:txBody>
                  <a:tcPr marL="68580" marR="68580" marT="0" marB="0" anchor="ctr">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Aft>
                          <a:spcPts val="0"/>
                        </a:spcAft>
                      </a:pPr>
                      <a:r>
                        <a:rPr lang="en-GB" sz="1200">
                          <a:latin typeface="Times New Roman"/>
                          <a:ea typeface="Times New Roman"/>
                          <a:cs typeface="Times New Roman"/>
                        </a:rPr>
                        <a:t>33</a:t>
                      </a:r>
                      <a:endParaRPr lang="en-GB" sz="1100">
                        <a:latin typeface="Calibri"/>
                        <a:ea typeface="Times New Roman"/>
                        <a:cs typeface="Times New Roman"/>
                      </a:endParaRPr>
                    </a:p>
                  </a:txBody>
                  <a:tcPr marL="68580" marR="68580" marT="0" marB="0" anchor="ctr">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Aft>
                          <a:spcPts val="0"/>
                        </a:spcAft>
                      </a:pPr>
                      <a:r>
                        <a:rPr lang="en-GB" sz="1200">
                          <a:latin typeface="Times New Roman"/>
                          <a:ea typeface="Times New Roman"/>
                          <a:cs typeface="Times New Roman"/>
                        </a:rPr>
                        <a:t>121</a:t>
                      </a:r>
                      <a:endParaRPr lang="en-GB" sz="1100">
                        <a:latin typeface="Calibri"/>
                        <a:ea typeface="Times New Roman"/>
                        <a:cs typeface="Times New Roman"/>
                      </a:endParaRPr>
                    </a:p>
                  </a:txBody>
                  <a:tcPr marL="68580" marR="68580" marT="0" marB="0" anchor="ctr">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Aft>
                          <a:spcPts val="0"/>
                        </a:spcAft>
                      </a:pPr>
                      <a:r>
                        <a:rPr lang="en-GB" sz="1200" b="1">
                          <a:latin typeface="Times New Roman"/>
                          <a:ea typeface="Times New Roman"/>
                          <a:cs typeface="Times New Roman"/>
                        </a:rPr>
                        <a:t>167</a:t>
                      </a:r>
                      <a:endParaRPr lang="en-GB" sz="1100">
                        <a:latin typeface="Calibri"/>
                        <a:ea typeface="Times New Roman"/>
                        <a:cs typeface="Times New Roman"/>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r>
              <a:tr h="346538">
                <a:tc>
                  <a:txBody>
                    <a:bodyPr/>
                    <a:lstStyle/>
                    <a:p>
                      <a:pPr>
                        <a:lnSpc>
                          <a:spcPct val="115000"/>
                        </a:lnSpc>
                        <a:spcAft>
                          <a:spcPts val="0"/>
                        </a:spcAft>
                      </a:pPr>
                      <a:r>
                        <a:rPr lang="en-GB" sz="1200">
                          <a:latin typeface="Times New Roman"/>
                          <a:ea typeface="Times New Roman"/>
                          <a:cs typeface="Times New Roman"/>
                        </a:rPr>
                        <a:t>India</a:t>
                      </a:r>
                      <a:endParaRPr lang="en-GB" sz="1100">
                        <a:latin typeface="Calibri"/>
                        <a:ea typeface="Times New Roman"/>
                        <a:cs typeface="Times New Roman"/>
                      </a:endParaRPr>
                    </a:p>
                  </a:txBody>
                  <a:tcPr marL="68580" marR="68580" marT="0" marB="0" anchor="ctr">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Aft>
                          <a:spcPts val="0"/>
                        </a:spcAft>
                      </a:pPr>
                      <a:r>
                        <a:rPr lang="en-GB" sz="1200">
                          <a:latin typeface="Times New Roman"/>
                          <a:ea typeface="Times New Roman"/>
                          <a:cs typeface="Times New Roman"/>
                        </a:rPr>
                        <a:t>21</a:t>
                      </a:r>
                      <a:endParaRPr lang="en-GB" sz="1100">
                        <a:latin typeface="Calibri"/>
                        <a:ea typeface="Times New Roman"/>
                        <a:cs typeface="Times New Roman"/>
                      </a:endParaRPr>
                    </a:p>
                  </a:txBody>
                  <a:tcPr marL="68580" marR="68580" marT="0" marB="0" anchor="ctr">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Aft>
                          <a:spcPts val="0"/>
                        </a:spcAft>
                      </a:pPr>
                      <a:r>
                        <a:rPr lang="en-GB" sz="1200" dirty="0">
                          <a:latin typeface="Times New Roman"/>
                          <a:ea typeface="Times New Roman"/>
                          <a:cs typeface="Times New Roman"/>
                        </a:rPr>
                        <a:t>22</a:t>
                      </a:r>
                      <a:endParaRPr lang="en-GB" sz="1100" dirty="0">
                        <a:latin typeface="Calibri"/>
                        <a:ea typeface="Times New Roman"/>
                        <a:cs typeface="Times New Roman"/>
                      </a:endParaRPr>
                    </a:p>
                  </a:txBody>
                  <a:tcPr marL="68580" marR="68580" marT="0" marB="0" anchor="ctr">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Aft>
                          <a:spcPts val="0"/>
                        </a:spcAft>
                      </a:pPr>
                      <a:r>
                        <a:rPr lang="en-GB" sz="1200">
                          <a:latin typeface="Times New Roman"/>
                          <a:ea typeface="Times New Roman"/>
                          <a:cs typeface="Times New Roman"/>
                        </a:rPr>
                        <a:t>108</a:t>
                      </a:r>
                      <a:endParaRPr lang="en-GB" sz="1100">
                        <a:latin typeface="Calibri"/>
                        <a:ea typeface="Times New Roman"/>
                        <a:cs typeface="Times New Roman"/>
                      </a:endParaRPr>
                    </a:p>
                  </a:txBody>
                  <a:tcPr marL="68580" marR="68580" marT="0" marB="0" anchor="ctr">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Aft>
                          <a:spcPts val="0"/>
                        </a:spcAft>
                      </a:pPr>
                      <a:r>
                        <a:rPr lang="en-GB" sz="1200" b="1">
                          <a:latin typeface="Times New Roman"/>
                          <a:ea typeface="Times New Roman"/>
                          <a:cs typeface="Times New Roman"/>
                        </a:rPr>
                        <a:t>151</a:t>
                      </a:r>
                      <a:endParaRPr lang="en-GB" sz="1100">
                        <a:latin typeface="Calibri"/>
                        <a:ea typeface="Times New Roman"/>
                        <a:cs typeface="Times New Roman"/>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r>
              <a:tr h="346538">
                <a:tc>
                  <a:txBody>
                    <a:bodyPr/>
                    <a:lstStyle/>
                    <a:p>
                      <a:pPr>
                        <a:lnSpc>
                          <a:spcPct val="115000"/>
                        </a:lnSpc>
                        <a:spcAft>
                          <a:spcPts val="0"/>
                        </a:spcAft>
                      </a:pPr>
                      <a:r>
                        <a:rPr lang="en-GB" sz="1200">
                          <a:latin typeface="Times New Roman"/>
                          <a:ea typeface="Times New Roman"/>
                          <a:cs typeface="Times New Roman"/>
                        </a:rPr>
                        <a:t>Brazil</a:t>
                      </a:r>
                      <a:endParaRPr lang="en-GB" sz="1100">
                        <a:latin typeface="Calibri"/>
                        <a:ea typeface="Times New Roman"/>
                        <a:cs typeface="Times New Roman"/>
                      </a:endParaRPr>
                    </a:p>
                  </a:txBody>
                  <a:tcPr marL="68580" marR="68580" marT="0" marB="0" anchor="ctr">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Aft>
                          <a:spcPts val="0"/>
                        </a:spcAft>
                      </a:pPr>
                      <a:r>
                        <a:rPr lang="en-GB" sz="1200">
                          <a:latin typeface="Times New Roman"/>
                          <a:ea typeface="Times New Roman"/>
                          <a:cs typeface="Times New Roman"/>
                        </a:rPr>
                        <a:t>27</a:t>
                      </a:r>
                      <a:endParaRPr lang="en-GB" sz="1100">
                        <a:latin typeface="Calibri"/>
                        <a:ea typeface="Times New Roman"/>
                        <a:cs typeface="Times New Roman"/>
                      </a:endParaRPr>
                    </a:p>
                  </a:txBody>
                  <a:tcPr marL="68580" marR="68580" marT="0" marB="0" anchor="ctr">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Aft>
                          <a:spcPts val="0"/>
                        </a:spcAft>
                      </a:pPr>
                      <a:r>
                        <a:rPr lang="en-GB" sz="1200">
                          <a:latin typeface="Times New Roman"/>
                          <a:ea typeface="Times New Roman"/>
                          <a:cs typeface="Times New Roman"/>
                        </a:rPr>
                        <a:t>15</a:t>
                      </a:r>
                      <a:endParaRPr lang="en-GB" sz="1100">
                        <a:latin typeface="Calibri"/>
                        <a:ea typeface="Times New Roman"/>
                        <a:cs typeface="Times New Roman"/>
                      </a:endParaRPr>
                    </a:p>
                  </a:txBody>
                  <a:tcPr marL="68580" marR="68580" marT="0" marB="0" anchor="ctr">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Aft>
                          <a:spcPts val="0"/>
                        </a:spcAft>
                      </a:pPr>
                      <a:r>
                        <a:rPr lang="en-GB" sz="1200">
                          <a:latin typeface="Times New Roman"/>
                          <a:ea typeface="Times New Roman"/>
                          <a:cs typeface="Times New Roman"/>
                        </a:rPr>
                        <a:t>95</a:t>
                      </a:r>
                      <a:endParaRPr lang="en-GB" sz="1100">
                        <a:latin typeface="Calibri"/>
                        <a:ea typeface="Times New Roman"/>
                        <a:cs typeface="Times New Roman"/>
                      </a:endParaRPr>
                    </a:p>
                  </a:txBody>
                  <a:tcPr marL="68580" marR="68580" marT="0" marB="0" anchor="ctr">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Aft>
                          <a:spcPts val="0"/>
                        </a:spcAft>
                      </a:pPr>
                      <a:r>
                        <a:rPr lang="en-GB" sz="1200" b="1">
                          <a:latin typeface="Times New Roman"/>
                          <a:ea typeface="Times New Roman"/>
                          <a:cs typeface="Times New Roman"/>
                        </a:rPr>
                        <a:t>137</a:t>
                      </a:r>
                      <a:endParaRPr lang="en-GB" sz="1100">
                        <a:latin typeface="Calibri"/>
                        <a:ea typeface="Times New Roman"/>
                        <a:cs typeface="Times New Roman"/>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r>
              <a:tr h="346538">
                <a:tc>
                  <a:txBody>
                    <a:bodyPr/>
                    <a:lstStyle/>
                    <a:p>
                      <a:pPr>
                        <a:lnSpc>
                          <a:spcPct val="115000"/>
                        </a:lnSpc>
                        <a:spcAft>
                          <a:spcPts val="0"/>
                        </a:spcAft>
                      </a:pPr>
                      <a:r>
                        <a:rPr lang="en-GB" sz="1200">
                          <a:latin typeface="Times New Roman"/>
                          <a:ea typeface="Times New Roman"/>
                          <a:cs typeface="Times New Roman"/>
                        </a:rPr>
                        <a:t>Mexico</a:t>
                      </a:r>
                      <a:endParaRPr lang="en-GB" sz="1100">
                        <a:latin typeface="Calibri"/>
                        <a:ea typeface="Times New Roman"/>
                        <a:cs typeface="Times New Roman"/>
                      </a:endParaRPr>
                    </a:p>
                  </a:txBody>
                  <a:tcPr marL="68580" marR="68580" marT="0" marB="0" anchor="ctr">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Aft>
                          <a:spcPts val="0"/>
                        </a:spcAft>
                      </a:pPr>
                      <a:r>
                        <a:rPr lang="en-GB" sz="1200">
                          <a:latin typeface="Times New Roman"/>
                          <a:ea typeface="Times New Roman"/>
                          <a:cs typeface="Times New Roman"/>
                        </a:rPr>
                        <a:t>23</a:t>
                      </a:r>
                      <a:endParaRPr lang="en-GB" sz="1100">
                        <a:latin typeface="Calibri"/>
                        <a:ea typeface="Times New Roman"/>
                        <a:cs typeface="Times New Roman"/>
                      </a:endParaRPr>
                    </a:p>
                  </a:txBody>
                  <a:tcPr marL="68580" marR="68580" marT="0" marB="0" anchor="ctr">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Aft>
                          <a:spcPts val="0"/>
                        </a:spcAft>
                      </a:pPr>
                      <a:r>
                        <a:rPr lang="en-GB" sz="1200">
                          <a:latin typeface="Times New Roman"/>
                          <a:ea typeface="Times New Roman"/>
                          <a:cs typeface="Times New Roman"/>
                        </a:rPr>
                        <a:t>14</a:t>
                      </a:r>
                      <a:endParaRPr lang="en-GB" sz="1100">
                        <a:latin typeface="Calibri"/>
                        <a:ea typeface="Times New Roman"/>
                        <a:cs typeface="Times New Roman"/>
                      </a:endParaRPr>
                    </a:p>
                  </a:txBody>
                  <a:tcPr marL="68580" marR="68580" marT="0" marB="0" anchor="ctr">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Aft>
                          <a:spcPts val="0"/>
                        </a:spcAft>
                      </a:pPr>
                      <a:r>
                        <a:rPr lang="en-GB" sz="1200">
                          <a:latin typeface="Times New Roman"/>
                          <a:ea typeface="Times New Roman"/>
                          <a:cs typeface="Times New Roman"/>
                        </a:rPr>
                        <a:t>75</a:t>
                      </a:r>
                      <a:endParaRPr lang="en-GB" sz="1100">
                        <a:latin typeface="Calibri"/>
                        <a:ea typeface="Times New Roman"/>
                        <a:cs typeface="Times New Roman"/>
                      </a:endParaRPr>
                    </a:p>
                  </a:txBody>
                  <a:tcPr marL="68580" marR="68580" marT="0" marB="0" anchor="ctr">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Aft>
                          <a:spcPts val="0"/>
                        </a:spcAft>
                      </a:pPr>
                      <a:r>
                        <a:rPr lang="en-GB" sz="1200" b="1">
                          <a:latin typeface="Times New Roman"/>
                          <a:ea typeface="Times New Roman"/>
                          <a:cs typeface="Times New Roman"/>
                        </a:rPr>
                        <a:t>112</a:t>
                      </a:r>
                      <a:endParaRPr lang="en-GB" sz="1100">
                        <a:latin typeface="Calibri"/>
                        <a:ea typeface="Times New Roman"/>
                        <a:cs typeface="Times New Roman"/>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r>
              <a:tr h="346538">
                <a:tc>
                  <a:txBody>
                    <a:bodyPr/>
                    <a:lstStyle/>
                    <a:p>
                      <a:pPr>
                        <a:lnSpc>
                          <a:spcPct val="115000"/>
                        </a:lnSpc>
                        <a:spcAft>
                          <a:spcPts val="0"/>
                        </a:spcAft>
                      </a:pPr>
                      <a:r>
                        <a:rPr lang="en-GB" sz="1200">
                          <a:latin typeface="Times New Roman"/>
                          <a:ea typeface="Times New Roman"/>
                          <a:cs typeface="Times New Roman"/>
                        </a:rPr>
                        <a:t>Thailand </a:t>
                      </a:r>
                      <a:endParaRPr lang="en-GB" sz="1100">
                        <a:latin typeface="Calibri"/>
                        <a:ea typeface="Times New Roman"/>
                        <a:cs typeface="Times New Roman"/>
                      </a:endParaRPr>
                    </a:p>
                  </a:txBody>
                  <a:tcPr marL="68580" marR="68580" marT="0" marB="0" anchor="ctr">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Aft>
                          <a:spcPts val="0"/>
                        </a:spcAft>
                      </a:pPr>
                      <a:r>
                        <a:rPr lang="en-GB" sz="1200">
                          <a:latin typeface="Times New Roman"/>
                          <a:ea typeface="Times New Roman"/>
                          <a:cs typeface="Times New Roman"/>
                        </a:rPr>
                        <a:t>13</a:t>
                      </a:r>
                      <a:endParaRPr lang="en-GB" sz="1100">
                        <a:latin typeface="Calibri"/>
                        <a:ea typeface="Times New Roman"/>
                        <a:cs typeface="Times New Roman"/>
                      </a:endParaRPr>
                    </a:p>
                  </a:txBody>
                  <a:tcPr marL="68580" marR="68580" marT="0" marB="0" anchor="ctr">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Aft>
                          <a:spcPts val="0"/>
                        </a:spcAft>
                      </a:pPr>
                      <a:r>
                        <a:rPr lang="en-GB" sz="1200">
                          <a:latin typeface="Times New Roman"/>
                          <a:ea typeface="Times New Roman"/>
                          <a:cs typeface="Times New Roman"/>
                        </a:rPr>
                        <a:t>3</a:t>
                      </a:r>
                      <a:endParaRPr lang="en-GB" sz="1100">
                        <a:latin typeface="Calibri"/>
                        <a:ea typeface="Times New Roman"/>
                        <a:cs typeface="Times New Roman"/>
                      </a:endParaRPr>
                    </a:p>
                  </a:txBody>
                  <a:tcPr marL="68580" marR="68580" marT="0" marB="0" anchor="ctr">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Aft>
                          <a:spcPts val="0"/>
                        </a:spcAft>
                      </a:pPr>
                      <a:r>
                        <a:rPr lang="en-GB" sz="1200">
                          <a:latin typeface="Times New Roman"/>
                          <a:ea typeface="Times New Roman"/>
                          <a:cs typeface="Times New Roman"/>
                        </a:rPr>
                        <a:t>71</a:t>
                      </a:r>
                      <a:endParaRPr lang="en-GB" sz="1100">
                        <a:latin typeface="Calibri"/>
                        <a:ea typeface="Times New Roman"/>
                        <a:cs typeface="Times New Roman"/>
                      </a:endParaRPr>
                    </a:p>
                  </a:txBody>
                  <a:tcPr marL="68580" marR="68580" marT="0" marB="0" anchor="ctr">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Aft>
                          <a:spcPts val="0"/>
                        </a:spcAft>
                      </a:pPr>
                      <a:r>
                        <a:rPr lang="en-GB" sz="1200" b="1">
                          <a:latin typeface="Times New Roman"/>
                          <a:ea typeface="Times New Roman"/>
                          <a:cs typeface="Times New Roman"/>
                        </a:rPr>
                        <a:t>87</a:t>
                      </a:r>
                      <a:endParaRPr lang="en-GB" sz="1100">
                        <a:latin typeface="Calibri"/>
                        <a:ea typeface="Times New Roman"/>
                        <a:cs typeface="Times New Roman"/>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r>
              <a:tr h="346538">
                <a:tc>
                  <a:txBody>
                    <a:bodyPr/>
                    <a:lstStyle/>
                    <a:p>
                      <a:pPr>
                        <a:lnSpc>
                          <a:spcPct val="115000"/>
                        </a:lnSpc>
                        <a:spcAft>
                          <a:spcPts val="0"/>
                        </a:spcAft>
                      </a:pPr>
                      <a:r>
                        <a:rPr lang="en-GB" sz="1200">
                          <a:latin typeface="Times New Roman"/>
                          <a:ea typeface="Times New Roman"/>
                          <a:cs typeface="Times New Roman"/>
                        </a:rPr>
                        <a:t>Turkey</a:t>
                      </a:r>
                      <a:endParaRPr lang="en-GB" sz="1100">
                        <a:latin typeface="Calibri"/>
                        <a:ea typeface="Times New Roman"/>
                        <a:cs typeface="Times New Roman"/>
                      </a:endParaRPr>
                    </a:p>
                  </a:txBody>
                  <a:tcPr marL="68580" marR="68580" marT="0" marB="0" anchor="ctr">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Aft>
                          <a:spcPts val="0"/>
                        </a:spcAft>
                      </a:pPr>
                      <a:r>
                        <a:rPr lang="en-GB" sz="1200">
                          <a:latin typeface="Times New Roman"/>
                          <a:ea typeface="Times New Roman"/>
                          <a:cs typeface="Times New Roman"/>
                        </a:rPr>
                        <a:t>2</a:t>
                      </a:r>
                      <a:endParaRPr lang="en-GB" sz="1100">
                        <a:latin typeface="Calibri"/>
                        <a:ea typeface="Times New Roman"/>
                        <a:cs typeface="Times New Roman"/>
                      </a:endParaRPr>
                    </a:p>
                  </a:txBody>
                  <a:tcPr marL="68580" marR="68580" marT="0" marB="0" anchor="ctr">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Aft>
                          <a:spcPts val="0"/>
                        </a:spcAft>
                      </a:pPr>
                      <a:r>
                        <a:rPr lang="en-GB" sz="1200">
                          <a:latin typeface="Times New Roman"/>
                          <a:ea typeface="Times New Roman"/>
                          <a:cs typeface="Times New Roman"/>
                        </a:rPr>
                        <a:t>9</a:t>
                      </a:r>
                      <a:endParaRPr lang="en-GB" sz="1100">
                        <a:latin typeface="Calibri"/>
                        <a:ea typeface="Times New Roman"/>
                        <a:cs typeface="Times New Roman"/>
                      </a:endParaRPr>
                    </a:p>
                  </a:txBody>
                  <a:tcPr marL="68580" marR="68580" marT="0" marB="0" anchor="ctr">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Aft>
                          <a:spcPts val="0"/>
                        </a:spcAft>
                      </a:pPr>
                      <a:r>
                        <a:rPr lang="en-GB" sz="1200">
                          <a:latin typeface="Times New Roman"/>
                          <a:ea typeface="Times New Roman"/>
                          <a:cs typeface="Times New Roman"/>
                        </a:rPr>
                        <a:t>67</a:t>
                      </a:r>
                      <a:endParaRPr lang="en-GB" sz="1100">
                        <a:latin typeface="Calibri"/>
                        <a:ea typeface="Times New Roman"/>
                        <a:cs typeface="Times New Roman"/>
                      </a:endParaRPr>
                    </a:p>
                  </a:txBody>
                  <a:tcPr marL="68580" marR="68580" marT="0" marB="0" anchor="ctr">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Aft>
                          <a:spcPts val="0"/>
                        </a:spcAft>
                      </a:pPr>
                      <a:r>
                        <a:rPr lang="en-GB" sz="1200" b="1">
                          <a:latin typeface="Times New Roman"/>
                          <a:ea typeface="Times New Roman"/>
                          <a:cs typeface="Times New Roman"/>
                        </a:rPr>
                        <a:t>78</a:t>
                      </a:r>
                      <a:endParaRPr lang="en-GB" sz="1100">
                        <a:latin typeface="Calibri"/>
                        <a:ea typeface="Times New Roman"/>
                        <a:cs typeface="Times New Roman"/>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r>
              <a:tr h="346538">
                <a:tc>
                  <a:txBody>
                    <a:bodyPr/>
                    <a:lstStyle/>
                    <a:p>
                      <a:pPr>
                        <a:lnSpc>
                          <a:spcPct val="115000"/>
                        </a:lnSpc>
                        <a:spcAft>
                          <a:spcPts val="0"/>
                        </a:spcAft>
                      </a:pPr>
                      <a:r>
                        <a:rPr lang="en-GB" sz="1200">
                          <a:latin typeface="Times New Roman"/>
                          <a:ea typeface="Times New Roman"/>
                          <a:cs typeface="Times New Roman"/>
                        </a:rPr>
                        <a:t>Guatemala</a:t>
                      </a:r>
                      <a:endParaRPr lang="en-GB" sz="1100">
                        <a:latin typeface="Calibri"/>
                        <a:ea typeface="Times New Roman"/>
                        <a:cs typeface="Times New Roman"/>
                      </a:endParaRPr>
                    </a:p>
                  </a:txBody>
                  <a:tcPr marL="68580" marR="68580" marT="0" marB="0" anchor="ctr">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Aft>
                          <a:spcPts val="0"/>
                        </a:spcAft>
                      </a:pPr>
                      <a:r>
                        <a:rPr lang="en-GB" sz="1200">
                          <a:latin typeface="Times New Roman"/>
                          <a:ea typeface="Times New Roman"/>
                          <a:cs typeface="Times New Roman"/>
                        </a:rPr>
                        <a:t>9</a:t>
                      </a:r>
                      <a:endParaRPr lang="en-GB" sz="1100">
                        <a:latin typeface="Calibri"/>
                        <a:ea typeface="Times New Roman"/>
                        <a:cs typeface="Times New Roman"/>
                      </a:endParaRPr>
                    </a:p>
                  </a:txBody>
                  <a:tcPr marL="68580" marR="68580" marT="0" marB="0" anchor="ctr">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Aft>
                          <a:spcPts val="0"/>
                        </a:spcAft>
                      </a:pPr>
                      <a:r>
                        <a:rPr lang="en-GB" sz="1200">
                          <a:latin typeface="Times New Roman"/>
                          <a:ea typeface="Times New Roman"/>
                          <a:cs typeface="Times New Roman"/>
                        </a:rPr>
                        <a:t>2</a:t>
                      </a:r>
                      <a:endParaRPr lang="en-GB" sz="1100">
                        <a:latin typeface="Calibri"/>
                        <a:ea typeface="Times New Roman"/>
                        <a:cs typeface="Times New Roman"/>
                      </a:endParaRPr>
                    </a:p>
                  </a:txBody>
                  <a:tcPr marL="68580" marR="68580" marT="0" marB="0" anchor="ctr">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Aft>
                          <a:spcPts val="0"/>
                        </a:spcAft>
                      </a:pPr>
                      <a:r>
                        <a:rPr lang="en-GB" sz="1200">
                          <a:latin typeface="Times New Roman"/>
                          <a:ea typeface="Times New Roman"/>
                          <a:cs typeface="Times New Roman"/>
                        </a:rPr>
                        <a:t>34</a:t>
                      </a:r>
                      <a:endParaRPr lang="en-GB" sz="1100">
                        <a:latin typeface="Calibri"/>
                        <a:ea typeface="Times New Roman"/>
                        <a:cs typeface="Times New Roman"/>
                      </a:endParaRPr>
                    </a:p>
                  </a:txBody>
                  <a:tcPr marL="68580" marR="68580" marT="0" marB="0" anchor="ctr">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Aft>
                          <a:spcPts val="0"/>
                        </a:spcAft>
                      </a:pPr>
                      <a:r>
                        <a:rPr lang="en-GB" sz="1200" b="1">
                          <a:latin typeface="Times New Roman"/>
                          <a:ea typeface="Times New Roman"/>
                          <a:cs typeface="Times New Roman"/>
                        </a:rPr>
                        <a:t>45</a:t>
                      </a:r>
                      <a:endParaRPr lang="en-GB" sz="1100">
                        <a:latin typeface="Calibri"/>
                        <a:ea typeface="Times New Roman"/>
                        <a:cs typeface="Times New Roman"/>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r>
              <a:tr h="346538">
                <a:tc>
                  <a:txBody>
                    <a:bodyPr/>
                    <a:lstStyle/>
                    <a:p>
                      <a:pPr>
                        <a:lnSpc>
                          <a:spcPct val="115000"/>
                        </a:lnSpc>
                        <a:spcAft>
                          <a:spcPts val="0"/>
                        </a:spcAft>
                      </a:pPr>
                      <a:r>
                        <a:rPr lang="en-GB" sz="1200">
                          <a:latin typeface="Times New Roman"/>
                          <a:ea typeface="Times New Roman"/>
                          <a:cs typeface="Times New Roman"/>
                        </a:rPr>
                        <a:t>Ecuador</a:t>
                      </a:r>
                      <a:endParaRPr lang="en-GB" sz="1100">
                        <a:latin typeface="Calibri"/>
                        <a:ea typeface="Times New Roman"/>
                        <a:cs typeface="Times New Roman"/>
                      </a:endParaRPr>
                    </a:p>
                  </a:txBody>
                  <a:tcPr marL="68580" marR="68580" marT="0" marB="0" anchor="ctr">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Aft>
                          <a:spcPts val="0"/>
                        </a:spcAft>
                      </a:pPr>
                      <a:r>
                        <a:rPr lang="en-GB" sz="1200">
                          <a:latin typeface="Times New Roman"/>
                          <a:ea typeface="Times New Roman"/>
                          <a:cs typeface="Times New Roman"/>
                        </a:rPr>
                        <a:t>3</a:t>
                      </a:r>
                      <a:endParaRPr lang="en-GB" sz="1100">
                        <a:latin typeface="Calibri"/>
                        <a:ea typeface="Times New Roman"/>
                        <a:cs typeface="Times New Roman"/>
                      </a:endParaRPr>
                    </a:p>
                  </a:txBody>
                  <a:tcPr marL="68580" marR="68580" marT="0" marB="0" anchor="ctr">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Aft>
                          <a:spcPts val="0"/>
                        </a:spcAft>
                      </a:pPr>
                      <a:r>
                        <a:rPr lang="en-GB" sz="1200">
                          <a:latin typeface="Times New Roman"/>
                          <a:ea typeface="Times New Roman"/>
                          <a:cs typeface="Times New Roman"/>
                        </a:rPr>
                        <a:t>3</a:t>
                      </a:r>
                      <a:endParaRPr lang="en-GB" sz="1100">
                        <a:latin typeface="Calibri"/>
                        <a:ea typeface="Times New Roman"/>
                        <a:cs typeface="Times New Roman"/>
                      </a:endParaRPr>
                    </a:p>
                  </a:txBody>
                  <a:tcPr marL="68580" marR="68580" marT="0" marB="0" anchor="ctr">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Aft>
                          <a:spcPts val="0"/>
                        </a:spcAft>
                      </a:pPr>
                      <a:r>
                        <a:rPr lang="en-GB" sz="1200">
                          <a:latin typeface="Times New Roman"/>
                          <a:ea typeface="Times New Roman"/>
                          <a:cs typeface="Times New Roman"/>
                        </a:rPr>
                        <a:t>31</a:t>
                      </a:r>
                      <a:endParaRPr lang="en-GB" sz="1100">
                        <a:latin typeface="Calibri"/>
                        <a:ea typeface="Times New Roman"/>
                        <a:cs typeface="Times New Roman"/>
                      </a:endParaRPr>
                    </a:p>
                  </a:txBody>
                  <a:tcPr marL="68580" marR="68580" marT="0" marB="0" anchor="ctr">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Aft>
                          <a:spcPts val="0"/>
                        </a:spcAft>
                      </a:pPr>
                      <a:r>
                        <a:rPr lang="en-GB" sz="1200" b="1">
                          <a:latin typeface="Times New Roman"/>
                          <a:ea typeface="Times New Roman"/>
                          <a:cs typeface="Times New Roman"/>
                        </a:rPr>
                        <a:t>37</a:t>
                      </a:r>
                      <a:endParaRPr lang="en-GB" sz="1100">
                        <a:latin typeface="Calibri"/>
                        <a:ea typeface="Times New Roman"/>
                        <a:cs typeface="Times New Roman"/>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r>
              <a:tr h="346538">
                <a:tc>
                  <a:txBody>
                    <a:bodyPr/>
                    <a:lstStyle/>
                    <a:p>
                      <a:pPr>
                        <a:lnSpc>
                          <a:spcPct val="115000"/>
                        </a:lnSpc>
                        <a:spcAft>
                          <a:spcPts val="0"/>
                        </a:spcAft>
                      </a:pPr>
                      <a:r>
                        <a:rPr lang="en-GB" sz="1200">
                          <a:latin typeface="Times New Roman"/>
                          <a:ea typeface="Times New Roman"/>
                          <a:cs typeface="Times New Roman"/>
                        </a:rPr>
                        <a:t>Indonesia </a:t>
                      </a:r>
                      <a:endParaRPr lang="en-GB" sz="1100">
                        <a:latin typeface="Calibri"/>
                        <a:ea typeface="Times New Roman"/>
                        <a:cs typeface="Times New Roman"/>
                      </a:endParaRPr>
                    </a:p>
                  </a:txBody>
                  <a:tcPr marL="68580" marR="68580" marT="0" marB="0" anchor="ctr">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Aft>
                          <a:spcPts val="0"/>
                        </a:spcAft>
                      </a:pPr>
                      <a:r>
                        <a:rPr lang="en-GB" sz="1200">
                          <a:latin typeface="Times New Roman"/>
                          <a:ea typeface="Times New Roman"/>
                          <a:cs typeface="Times New Roman"/>
                        </a:rPr>
                        <a:t>10</a:t>
                      </a:r>
                      <a:endParaRPr lang="en-GB" sz="1100">
                        <a:latin typeface="Calibri"/>
                        <a:ea typeface="Times New Roman"/>
                        <a:cs typeface="Times New Roman"/>
                      </a:endParaRPr>
                    </a:p>
                  </a:txBody>
                  <a:tcPr marL="68580" marR="68580" marT="0" marB="0" anchor="ctr">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Aft>
                          <a:spcPts val="0"/>
                        </a:spcAft>
                      </a:pPr>
                      <a:r>
                        <a:rPr lang="en-GB" sz="1200">
                          <a:latin typeface="Times New Roman"/>
                          <a:ea typeface="Times New Roman"/>
                          <a:cs typeface="Times New Roman"/>
                        </a:rPr>
                        <a:t>13</a:t>
                      </a:r>
                      <a:endParaRPr lang="en-GB" sz="1100">
                        <a:latin typeface="Calibri"/>
                        <a:ea typeface="Times New Roman"/>
                        <a:cs typeface="Times New Roman"/>
                      </a:endParaRPr>
                    </a:p>
                  </a:txBody>
                  <a:tcPr marL="68580" marR="68580" marT="0" marB="0" anchor="ctr">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Aft>
                          <a:spcPts val="0"/>
                        </a:spcAft>
                      </a:pPr>
                      <a:r>
                        <a:rPr lang="en-GB" sz="1200">
                          <a:latin typeface="Times New Roman"/>
                          <a:ea typeface="Times New Roman"/>
                          <a:cs typeface="Times New Roman"/>
                        </a:rPr>
                        <a:t>13</a:t>
                      </a:r>
                      <a:endParaRPr lang="en-GB" sz="1100">
                        <a:latin typeface="Calibri"/>
                        <a:ea typeface="Times New Roman"/>
                        <a:cs typeface="Times New Roman"/>
                      </a:endParaRPr>
                    </a:p>
                  </a:txBody>
                  <a:tcPr marL="68580" marR="68580" marT="0" marB="0" anchor="ctr">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Aft>
                          <a:spcPts val="0"/>
                        </a:spcAft>
                      </a:pPr>
                      <a:r>
                        <a:rPr lang="en-GB" sz="1200" b="1">
                          <a:latin typeface="Times New Roman"/>
                          <a:ea typeface="Times New Roman"/>
                          <a:cs typeface="Times New Roman"/>
                        </a:rPr>
                        <a:t>36</a:t>
                      </a:r>
                      <a:endParaRPr lang="en-GB" sz="1100">
                        <a:latin typeface="Calibri"/>
                        <a:ea typeface="Times New Roman"/>
                        <a:cs typeface="Times New Roman"/>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r>
              <a:tr h="346538">
                <a:tc>
                  <a:txBody>
                    <a:bodyPr/>
                    <a:lstStyle/>
                    <a:p>
                      <a:pPr>
                        <a:lnSpc>
                          <a:spcPct val="115000"/>
                        </a:lnSpc>
                        <a:spcAft>
                          <a:spcPts val="0"/>
                        </a:spcAft>
                      </a:pPr>
                      <a:r>
                        <a:rPr lang="en-GB" sz="1200">
                          <a:latin typeface="Times New Roman"/>
                          <a:ea typeface="Times New Roman"/>
                          <a:cs typeface="Times New Roman"/>
                        </a:rPr>
                        <a:t>Honduras </a:t>
                      </a:r>
                      <a:endParaRPr lang="en-GB" sz="1100">
                        <a:latin typeface="Calibri"/>
                        <a:ea typeface="Times New Roman"/>
                        <a:cs typeface="Times New Roman"/>
                      </a:endParaRPr>
                    </a:p>
                  </a:txBody>
                  <a:tcPr marL="68580" marR="68580" marT="0" marB="0" anchor="ctr">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Aft>
                          <a:spcPts val="0"/>
                        </a:spcAft>
                      </a:pPr>
                      <a:r>
                        <a:rPr lang="en-GB" sz="1200">
                          <a:latin typeface="Times New Roman"/>
                          <a:ea typeface="Times New Roman"/>
                          <a:cs typeface="Times New Roman"/>
                        </a:rPr>
                        <a:t>8</a:t>
                      </a:r>
                      <a:endParaRPr lang="en-GB" sz="1100">
                        <a:latin typeface="Calibri"/>
                        <a:ea typeface="Times New Roman"/>
                        <a:cs typeface="Times New Roman"/>
                      </a:endParaRPr>
                    </a:p>
                  </a:txBody>
                  <a:tcPr marL="68580" marR="68580" marT="0" marB="0" anchor="ctr">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Aft>
                          <a:spcPts val="0"/>
                        </a:spcAft>
                      </a:pPr>
                      <a:r>
                        <a:rPr lang="en-GB" sz="1200">
                          <a:latin typeface="Times New Roman"/>
                          <a:ea typeface="Times New Roman"/>
                          <a:cs typeface="Times New Roman"/>
                        </a:rPr>
                        <a:t>0</a:t>
                      </a:r>
                      <a:endParaRPr lang="en-GB" sz="1100">
                        <a:latin typeface="Calibri"/>
                        <a:ea typeface="Times New Roman"/>
                        <a:cs typeface="Times New Roman"/>
                      </a:endParaRPr>
                    </a:p>
                  </a:txBody>
                  <a:tcPr marL="68580" marR="68580" marT="0" marB="0" anchor="ctr">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Aft>
                          <a:spcPts val="0"/>
                        </a:spcAft>
                      </a:pPr>
                      <a:r>
                        <a:rPr lang="en-GB" sz="1200">
                          <a:latin typeface="Times New Roman"/>
                          <a:ea typeface="Times New Roman"/>
                          <a:cs typeface="Times New Roman"/>
                        </a:rPr>
                        <a:t>26</a:t>
                      </a:r>
                      <a:endParaRPr lang="en-GB" sz="1100">
                        <a:latin typeface="Calibri"/>
                        <a:ea typeface="Times New Roman"/>
                        <a:cs typeface="Times New Roman"/>
                      </a:endParaRPr>
                    </a:p>
                  </a:txBody>
                  <a:tcPr marL="68580" marR="68580" marT="0" marB="0" anchor="ctr">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Aft>
                          <a:spcPts val="0"/>
                        </a:spcAft>
                      </a:pPr>
                      <a:r>
                        <a:rPr lang="en-GB" sz="1200" b="1">
                          <a:latin typeface="Times New Roman"/>
                          <a:ea typeface="Times New Roman"/>
                          <a:cs typeface="Times New Roman"/>
                        </a:rPr>
                        <a:t>34</a:t>
                      </a:r>
                      <a:endParaRPr lang="en-GB" sz="1100">
                        <a:latin typeface="Calibri"/>
                        <a:ea typeface="Times New Roman"/>
                        <a:cs typeface="Times New Roman"/>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r>
              <a:tr h="346538">
                <a:tc>
                  <a:txBody>
                    <a:bodyPr/>
                    <a:lstStyle/>
                    <a:p>
                      <a:pPr>
                        <a:lnSpc>
                          <a:spcPct val="115000"/>
                        </a:lnSpc>
                        <a:spcAft>
                          <a:spcPts val="0"/>
                        </a:spcAft>
                      </a:pPr>
                      <a:r>
                        <a:rPr lang="en-GB" sz="1200">
                          <a:latin typeface="Times New Roman"/>
                          <a:ea typeface="Times New Roman"/>
                          <a:cs typeface="Times New Roman"/>
                        </a:rPr>
                        <a:t>Peru</a:t>
                      </a:r>
                      <a:endParaRPr lang="en-GB" sz="1100">
                        <a:latin typeface="Calibri"/>
                        <a:ea typeface="Times New Roman"/>
                        <a:cs typeface="Times New Roman"/>
                      </a:endParaRPr>
                    </a:p>
                  </a:txBody>
                  <a:tcPr marL="68580" marR="68580" marT="0" marB="0" anchor="ctr">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Aft>
                          <a:spcPts val="0"/>
                        </a:spcAft>
                      </a:pPr>
                      <a:r>
                        <a:rPr lang="en-GB" sz="1200">
                          <a:latin typeface="Times New Roman"/>
                          <a:ea typeface="Times New Roman"/>
                          <a:cs typeface="Times New Roman"/>
                        </a:rPr>
                        <a:t>3</a:t>
                      </a:r>
                      <a:endParaRPr lang="en-GB" sz="1100">
                        <a:latin typeface="Calibri"/>
                        <a:ea typeface="Times New Roman"/>
                        <a:cs typeface="Times New Roman"/>
                      </a:endParaRPr>
                    </a:p>
                  </a:txBody>
                  <a:tcPr marL="68580" marR="68580" marT="0" marB="0" anchor="ctr">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Aft>
                          <a:spcPts val="0"/>
                        </a:spcAft>
                      </a:pPr>
                      <a:r>
                        <a:rPr lang="en-GB" sz="1200">
                          <a:latin typeface="Times New Roman"/>
                          <a:ea typeface="Times New Roman"/>
                          <a:cs typeface="Times New Roman"/>
                        </a:rPr>
                        <a:t>5</a:t>
                      </a:r>
                      <a:endParaRPr lang="en-GB" sz="1100">
                        <a:latin typeface="Calibri"/>
                        <a:ea typeface="Times New Roman"/>
                        <a:cs typeface="Times New Roman"/>
                      </a:endParaRPr>
                    </a:p>
                  </a:txBody>
                  <a:tcPr marL="68580" marR="68580" marT="0" marB="0" anchor="ctr">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Aft>
                          <a:spcPts val="0"/>
                        </a:spcAft>
                      </a:pPr>
                      <a:r>
                        <a:rPr lang="en-GB" sz="1200">
                          <a:latin typeface="Times New Roman"/>
                          <a:ea typeface="Times New Roman"/>
                          <a:cs typeface="Times New Roman"/>
                        </a:rPr>
                        <a:t>19</a:t>
                      </a:r>
                      <a:endParaRPr lang="en-GB" sz="1100">
                        <a:latin typeface="Calibri"/>
                        <a:ea typeface="Times New Roman"/>
                        <a:cs typeface="Times New Roman"/>
                      </a:endParaRPr>
                    </a:p>
                  </a:txBody>
                  <a:tcPr marL="68580" marR="68580" marT="0" marB="0" anchor="ctr">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Aft>
                          <a:spcPts val="0"/>
                        </a:spcAft>
                      </a:pPr>
                      <a:r>
                        <a:rPr lang="en-GB" sz="1200" b="1">
                          <a:latin typeface="Times New Roman"/>
                          <a:ea typeface="Times New Roman"/>
                          <a:cs typeface="Times New Roman"/>
                        </a:rPr>
                        <a:t>27</a:t>
                      </a:r>
                      <a:endParaRPr lang="en-GB" sz="1100">
                        <a:latin typeface="Calibri"/>
                        <a:ea typeface="Times New Roman"/>
                        <a:cs typeface="Times New Roman"/>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r>
              <a:tr h="693079">
                <a:tc>
                  <a:txBody>
                    <a:bodyPr/>
                    <a:lstStyle/>
                    <a:p>
                      <a:pPr>
                        <a:lnSpc>
                          <a:spcPct val="115000"/>
                        </a:lnSpc>
                        <a:spcAft>
                          <a:spcPts val="0"/>
                        </a:spcAft>
                      </a:pPr>
                      <a:r>
                        <a:rPr lang="en-GB" sz="1200">
                          <a:latin typeface="Times New Roman"/>
                          <a:ea typeface="Times New Roman"/>
                          <a:cs typeface="Times New Roman"/>
                        </a:rPr>
                        <a:t>Philippines </a:t>
                      </a:r>
                      <a:endParaRPr lang="en-GB" sz="1100">
                        <a:latin typeface="Calibri"/>
                        <a:ea typeface="Times New Roman"/>
                        <a:cs typeface="Times New Roman"/>
                      </a:endParaRPr>
                    </a:p>
                  </a:txBody>
                  <a:tcPr marL="68580" marR="68580" marT="0" marB="0" anchor="ctr">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Aft>
                          <a:spcPts val="0"/>
                        </a:spcAft>
                      </a:pPr>
                      <a:r>
                        <a:rPr lang="en-GB" sz="1200">
                          <a:latin typeface="Times New Roman"/>
                          <a:ea typeface="Times New Roman"/>
                          <a:cs typeface="Times New Roman"/>
                        </a:rPr>
                        <a:t>5</a:t>
                      </a:r>
                      <a:endParaRPr lang="en-GB" sz="1100">
                        <a:latin typeface="Calibri"/>
                        <a:ea typeface="Times New Roman"/>
                        <a:cs typeface="Times New Roman"/>
                      </a:endParaRPr>
                    </a:p>
                  </a:txBody>
                  <a:tcPr marL="68580" marR="68580" marT="0" marB="0" anchor="ctr">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Aft>
                          <a:spcPts val="0"/>
                        </a:spcAft>
                      </a:pPr>
                      <a:r>
                        <a:rPr lang="en-GB" sz="1200">
                          <a:latin typeface="Times New Roman"/>
                          <a:ea typeface="Times New Roman"/>
                          <a:cs typeface="Times New Roman"/>
                        </a:rPr>
                        <a:t>6</a:t>
                      </a:r>
                      <a:endParaRPr lang="en-GB" sz="1100">
                        <a:latin typeface="Calibri"/>
                        <a:ea typeface="Times New Roman"/>
                        <a:cs typeface="Times New Roman"/>
                      </a:endParaRPr>
                    </a:p>
                  </a:txBody>
                  <a:tcPr marL="68580" marR="68580" marT="0" marB="0" anchor="ctr">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Aft>
                          <a:spcPts val="0"/>
                        </a:spcAft>
                      </a:pPr>
                      <a:r>
                        <a:rPr lang="en-GB" sz="1200">
                          <a:latin typeface="Times New Roman"/>
                          <a:ea typeface="Times New Roman"/>
                          <a:cs typeface="Times New Roman"/>
                        </a:rPr>
                        <a:t>14</a:t>
                      </a:r>
                      <a:endParaRPr lang="en-GB" sz="1100">
                        <a:latin typeface="Calibri"/>
                        <a:ea typeface="Times New Roman"/>
                        <a:cs typeface="Times New Roman"/>
                      </a:endParaRPr>
                    </a:p>
                  </a:txBody>
                  <a:tcPr marL="68580" marR="68580" marT="0" marB="0" anchor="ctr">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Aft>
                          <a:spcPts val="0"/>
                        </a:spcAft>
                      </a:pPr>
                      <a:r>
                        <a:rPr lang="en-GB" sz="1200" b="1">
                          <a:latin typeface="Times New Roman"/>
                          <a:ea typeface="Times New Roman"/>
                          <a:cs typeface="Times New Roman"/>
                        </a:rPr>
                        <a:t>25</a:t>
                      </a:r>
                      <a:endParaRPr lang="en-GB" sz="1100">
                        <a:latin typeface="Calibri"/>
                        <a:ea typeface="Times New Roman"/>
                        <a:cs typeface="Times New Roman"/>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r>
              <a:tr h="346538">
                <a:tc>
                  <a:txBody>
                    <a:bodyPr/>
                    <a:lstStyle/>
                    <a:p>
                      <a:pPr>
                        <a:lnSpc>
                          <a:spcPct val="115000"/>
                        </a:lnSpc>
                        <a:spcAft>
                          <a:spcPts val="0"/>
                        </a:spcAft>
                      </a:pPr>
                      <a:r>
                        <a:rPr lang="en-GB" sz="1200">
                          <a:latin typeface="Times New Roman"/>
                          <a:ea typeface="Times New Roman"/>
                          <a:cs typeface="Times New Roman"/>
                        </a:rPr>
                        <a:t>Vietnam</a:t>
                      </a:r>
                      <a:endParaRPr lang="en-GB" sz="1100">
                        <a:latin typeface="Calibri"/>
                        <a:ea typeface="Times New Roman"/>
                        <a:cs typeface="Times New Roman"/>
                      </a:endParaRPr>
                    </a:p>
                  </a:txBody>
                  <a:tcPr marL="68580" marR="68580" marT="0" marB="0" anchor="ctr">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Aft>
                          <a:spcPts val="0"/>
                        </a:spcAft>
                      </a:pPr>
                      <a:r>
                        <a:rPr lang="en-GB" sz="1200">
                          <a:latin typeface="Times New Roman"/>
                          <a:ea typeface="Times New Roman"/>
                          <a:cs typeface="Times New Roman"/>
                        </a:rPr>
                        <a:t>3</a:t>
                      </a:r>
                      <a:endParaRPr lang="en-GB" sz="1100">
                        <a:latin typeface="Calibri"/>
                        <a:ea typeface="Times New Roman"/>
                        <a:cs typeface="Times New Roman"/>
                      </a:endParaRPr>
                    </a:p>
                  </a:txBody>
                  <a:tcPr marL="68580" marR="68580" marT="0" marB="0" anchor="ctr">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Aft>
                          <a:spcPts val="0"/>
                        </a:spcAft>
                      </a:pPr>
                      <a:r>
                        <a:rPr lang="en-GB" sz="1200">
                          <a:latin typeface="Times New Roman"/>
                          <a:ea typeface="Times New Roman"/>
                          <a:cs typeface="Times New Roman"/>
                        </a:rPr>
                        <a:t>0</a:t>
                      </a:r>
                      <a:endParaRPr lang="en-GB" sz="1100">
                        <a:latin typeface="Calibri"/>
                        <a:ea typeface="Times New Roman"/>
                        <a:cs typeface="Times New Roman"/>
                      </a:endParaRPr>
                    </a:p>
                  </a:txBody>
                  <a:tcPr marL="68580" marR="68580" marT="0" marB="0" anchor="ctr">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Aft>
                          <a:spcPts val="0"/>
                        </a:spcAft>
                      </a:pPr>
                      <a:r>
                        <a:rPr lang="en-GB" sz="1200">
                          <a:latin typeface="Times New Roman"/>
                          <a:ea typeface="Times New Roman"/>
                          <a:cs typeface="Times New Roman"/>
                        </a:rPr>
                        <a:t>19</a:t>
                      </a:r>
                      <a:endParaRPr lang="en-GB" sz="1100">
                        <a:latin typeface="Calibri"/>
                        <a:ea typeface="Times New Roman"/>
                        <a:cs typeface="Times New Roman"/>
                      </a:endParaRPr>
                    </a:p>
                  </a:txBody>
                  <a:tcPr marL="68580" marR="68580" marT="0" marB="0" anchor="ctr">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lnSpc>
                          <a:spcPct val="115000"/>
                        </a:lnSpc>
                        <a:spcAft>
                          <a:spcPts val="0"/>
                        </a:spcAft>
                      </a:pPr>
                      <a:r>
                        <a:rPr lang="en-GB" sz="1200" b="1" dirty="0">
                          <a:latin typeface="Times New Roman"/>
                          <a:ea typeface="Times New Roman"/>
                          <a:cs typeface="Times New Roman"/>
                        </a:rPr>
                        <a:t>22</a:t>
                      </a:r>
                      <a:endParaRPr lang="en-GB" sz="1100" dirty="0">
                        <a:latin typeface="Calibri"/>
                        <a:ea typeface="Times New Roman"/>
                        <a:cs typeface="Times New Roman"/>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r>
            </a:tbl>
          </a:graphicData>
        </a:graphic>
      </p:graphicFrame>
      <p:pic>
        <p:nvPicPr>
          <p:cNvPr id="5" name="Picture 4" descr="Image result for itam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770112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643192" cy="1143000"/>
          </a:xfrm>
        </p:spPr>
        <p:txBody>
          <a:bodyPr>
            <a:noAutofit/>
          </a:bodyPr>
          <a:lstStyle/>
          <a:p>
            <a:r>
              <a:rPr lang="en-GB" sz="3600" dirty="0" smtClean="0"/>
              <a:t>Participation Challenges: Developing Countries </a:t>
            </a:r>
            <a:endParaRPr lang="en-GB" sz="3600" dirty="0"/>
          </a:p>
        </p:txBody>
      </p:sp>
      <p:sp>
        <p:nvSpPr>
          <p:cNvPr id="3" name="Content Placeholder 2"/>
          <p:cNvSpPr>
            <a:spLocks noGrp="1"/>
          </p:cNvSpPr>
          <p:nvPr>
            <p:ph idx="1"/>
          </p:nvPr>
        </p:nvSpPr>
        <p:spPr>
          <a:xfrm>
            <a:off x="0" y="1340768"/>
            <a:ext cx="9144000" cy="5517232"/>
          </a:xfrm>
        </p:spPr>
        <p:txBody>
          <a:bodyPr>
            <a:normAutofit fontScale="70000" lnSpcReduction="20000"/>
          </a:bodyPr>
          <a:lstStyle/>
          <a:p>
            <a:pPr lvl="0"/>
            <a:r>
              <a:rPr lang="en-GB" dirty="0" smtClean="0">
                <a:solidFill>
                  <a:srgbClr val="FF0000"/>
                </a:solidFill>
              </a:rPr>
              <a:t>lack of the </a:t>
            </a:r>
            <a:r>
              <a:rPr lang="en-GB" b="1" dirty="0" smtClean="0">
                <a:solidFill>
                  <a:srgbClr val="FF0000"/>
                </a:solidFill>
              </a:rPr>
              <a:t>monitoring capacity </a:t>
            </a:r>
            <a:r>
              <a:rPr lang="en-GB" dirty="0" smtClean="0"/>
              <a:t>to monitor foreign trade practices, identify trade barriers and ensure compliance</a:t>
            </a:r>
          </a:p>
          <a:p>
            <a:pPr lvl="0"/>
            <a:r>
              <a:rPr lang="en-GB" dirty="0" smtClean="0">
                <a:solidFill>
                  <a:srgbClr val="FF0000"/>
                </a:solidFill>
              </a:rPr>
              <a:t>Paucity of in-house </a:t>
            </a:r>
            <a:r>
              <a:rPr lang="en-GB" b="1" dirty="0" smtClean="0">
                <a:solidFill>
                  <a:srgbClr val="FF0000"/>
                </a:solidFill>
              </a:rPr>
              <a:t>legal and economic expertise and experience </a:t>
            </a:r>
            <a:r>
              <a:rPr lang="en-GB" dirty="0" smtClean="0"/>
              <a:t>in WTO Law</a:t>
            </a:r>
          </a:p>
          <a:p>
            <a:pPr lvl="0"/>
            <a:r>
              <a:rPr lang="en-GB" dirty="0" smtClean="0">
                <a:solidFill>
                  <a:srgbClr val="FF0000"/>
                </a:solidFill>
              </a:rPr>
              <a:t>Insufficient </a:t>
            </a:r>
            <a:r>
              <a:rPr lang="en-GB" b="1" dirty="0" smtClean="0">
                <a:solidFill>
                  <a:srgbClr val="FF0000"/>
                </a:solidFill>
              </a:rPr>
              <a:t>financial resources </a:t>
            </a:r>
            <a:r>
              <a:rPr lang="en-GB" dirty="0" smtClean="0"/>
              <a:t>for hiring overseas trade lawyers and economic consultants</a:t>
            </a:r>
          </a:p>
          <a:p>
            <a:pPr lvl="0"/>
            <a:r>
              <a:rPr lang="en-GB" dirty="0" smtClean="0">
                <a:solidFill>
                  <a:srgbClr val="FF0000"/>
                </a:solidFill>
              </a:rPr>
              <a:t>Paucity of </a:t>
            </a:r>
            <a:r>
              <a:rPr lang="en-GB" b="1" dirty="0" smtClean="0">
                <a:solidFill>
                  <a:srgbClr val="FF0000"/>
                </a:solidFill>
              </a:rPr>
              <a:t>political, diplomatic and subject-matter expertise</a:t>
            </a:r>
            <a:r>
              <a:rPr lang="en-GB" b="1" dirty="0" smtClean="0"/>
              <a:t> </a:t>
            </a:r>
            <a:r>
              <a:rPr lang="en-GB" dirty="0" smtClean="0"/>
              <a:t>within the government to gather information and coordinate tasks</a:t>
            </a:r>
          </a:p>
          <a:p>
            <a:pPr lvl="0"/>
            <a:r>
              <a:rPr lang="en-GB" dirty="0" smtClean="0">
                <a:solidFill>
                  <a:srgbClr val="FF0000"/>
                </a:solidFill>
              </a:rPr>
              <a:t>Poor information channels and ineffective </a:t>
            </a:r>
            <a:r>
              <a:rPr lang="en-GB" b="1" dirty="0" smtClean="0">
                <a:solidFill>
                  <a:srgbClr val="FF0000"/>
                </a:solidFill>
              </a:rPr>
              <a:t>governance structures </a:t>
            </a:r>
            <a:r>
              <a:rPr lang="en-GB" dirty="0" smtClean="0"/>
              <a:t>lead to problems in gathering information and evidentiary documents</a:t>
            </a:r>
          </a:p>
          <a:p>
            <a:pPr lvl="0"/>
            <a:r>
              <a:rPr lang="en-GB" dirty="0" smtClean="0">
                <a:solidFill>
                  <a:srgbClr val="FF0000"/>
                </a:solidFill>
              </a:rPr>
              <a:t>Inadequate </a:t>
            </a:r>
            <a:r>
              <a:rPr lang="en-GB" b="1" dirty="0" smtClean="0">
                <a:solidFill>
                  <a:srgbClr val="FF0000"/>
                </a:solidFill>
              </a:rPr>
              <a:t>powers of retaliation</a:t>
            </a:r>
            <a:r>
              <a:rPr lang="en-GB" b="1" dirty="0" smtClean="0"/>
              <a:t> and bargaining </a:t>
            </a:r>
            <a:r>
              <a:rPr lang="en-GB" dirty="0" smtClean="0"/>
              <a:t>lead to difficulties in negotiating or ensuring compliance even after a favourable ruling</a:t>
            </a:r>
          </a:p>
          <a:p>
            <a:pPr lvl="0"/>
            <a:r>
              <a:rPr lang="en-GB" b="1" dirty="0" smtClean="0">
                <a:solidFill>
                  <a:srgbClr val="FF0000"/>
                </a:solidFill>
              </a:rPr>
              <a:t>Fears of adverse diplomatic and economic retaliation </a:t>
            </a:r>
            <a:r>
              <a:rPr lang="en-GB" dirty="0" smtClean="0"/>
              <a:t>from stronger market powers and powerful trade partners.</a:t>
            </a:r>
          </a:p>
          <a:p>
            <a:pPr lvl="0"/>
            <a:r>
              <a:rPr lang="en-GB" dirty="0" smtClean="0">
                <a:solidFill>
                  <a:srgbClr val="FF0000"/>
                </a:solidFill>
              </a:rPr>
              <a:t>Insufficient </a:t>
            </a:r>
            <a:r>
              <a:rPr lang="en-GB" b="1" dirty="0" smtClean="0">
                <a:solidFill>
                  <a:srgbClr val="FF0000"/>
                </a:solidFill>
              </a:rPr>
              <a:t>knowledge and awareness </a:t>
            </a:r>
            <a:r>
              <a:rPr lang="en-GB" dirty="0" smtClean="0"/>
              <a:t>about the benefits of WTO DSU provisions</a:t>
            </a:r>
          </a:p>
          <a:p>
            <a:r>
              <a:rPr lang="en-GB" b="1" dirty="0" smtClean="0">
                <a:solidFill>
                  <a:srgbClr val="FF0000"/>
                </a:solidFill>
              </a:rPr>
              <a:t>Capacity-gap</a:t>
            </a:r>
            <a:r>
              <a:rPr lang="en-GB" dirty="0" smtClean="0"/>
              <a:t> between the developing and the developed world</a:t>
            </a:r>
          </a:p>
          <a:p>
            <a:endParaRPr lang="en-GB" dirty="0"/>
          </a:p>
        </p:txBody>
      </p:sp>
      <p:pic>
        <p:nvPicPr>
          <p:cNvPr id="4" name="Picture 4" descr="Image result for itam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612196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Capacity Gap</a:t>
            </a:r>
            <a:endParaRPr lang="en-US" dirty="0"/>
          </a:p>
        </p:txBody>
      </p:sp>
      <p:pic>
        <p:nvPicPr>
          <p:cNvPr id="1026" name="Picture 2"/>
          <p:cNvPicPr>
            <a:picLocks noChangeAspect="1" noChangeArrowheads="1"/>
          </p:cNvPicPr>
          <p:nvPr/>
        </p:nvPicPr>
        <p:blipFill>
          <a:blip r:embed="rId2" cstate="print"/>
          <a:srcRect l="1048" t="4097" r="13005" b="9859"/>
          <a:stretch>
            <a:fillRect/>
          </a:stretch>
        </p:blipFill>
        <p:spPr bwMode="auto">
          <a:xfrm>
            <a:off x="1295400" y="1143000"/>
            <a:ext cx="6248400" cy="3200400"/>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l="4444" t="2391" r="7258" b="2391"/>
          <a:stretch>
            <a:fillRect/>
          </a:stretch>
        </p:blipFill>
        <p:spPr bwMode="auto">
          <a:xfrm>
            <a:off x="5867392" y="3429000"/>
            <a:ext cx="228608" cy="228631"/>
          </a:xfrm>
          <a:prstGeom prst="rect">
            <a:avLst/>
          </a:prstGeom>
          <a:noFill/>
          <a:ln w="9525">
            <a:noFill/>
            <a:miter lim="800000"/>
            <a:headEnd/>
            <a:tailEnd/>
          </a:ln>
        </p:spPr>
      </p:pic>
      <p:pic>
        <p:nvPicPr>
          <p:cNvPr id="11" name="Picture 8"/>
          <p:cNvPicPr>
            <a:picLocks noChangeAspect="1" noChangeArrowheads="1"/>
          </p:cNvPicPr>
          <p:nvPr/>
        </p:nvPicPr>
        <p:blipFill>
          <a:blip r:embed="rId4" cstate="print"/>
          <a:srcRect/>
          <a:stretch>
            <a:fillRect/>
          </a:stretch>
        </p:blipFill>
        <p:spPr bwMode="auto">
          <a:xfrm>
            <a:off x="6705600" y="3429000"/>
            <a:ext cx="227189" cy="285307"/>
          </a:xfrm>
          <a:prstGeom prst="rect">
            <a:avLst/>
          </a:prstGeom>
          <a:noFill/>
          <a:ln w="9525">
            <a:noFill/>
            <a:miter lim="800000"/>
            <a:headEnd/>
            <a:tailEnd/>
          </a:ln>
        </p:spPr>
      </p:pic>
      <p:pic>
        <p:nvPicPr>
          <p:cNvPr id="13" name="Picture 10"/>
          <p:cNvPicPr>
            <a:picLocks noChangeAspect="1" noChangeArrowheads="1"/>
          </p:cNvPicPr>
          <p:nvPr/>
        </p:nvPicPr>
        <p:blipFill>
          <a:blip r:embed="rId5" cstate="print"/>
          <a:srcRect/>
          <a:stretch>
            <a:fillRect/>
          </a:stretch>
        </p:blipFill>
        <p:spPr bwMode="auto">
          <a:xfrm>
            <a:off x="6226372" y="3429000"/>
            <a:ext cx="162521" cy="228600"/>
          </a:xfrm>
          <a:prstGeom prst="rect">
            <a:avLst/>
          </a:prstGeom>
          <a:noFill/>
          <a:ln w="9525">
            <a:noFill/>
            <a:miter lim="800000"/>
            <a:headEnd/>
            <a:tailEnd/>
          </a:ln>
        </p:spPr>
      </p:pic>
      <p:pic>
        <p:nvPicPr>
          <p:cNvPr id="14" name="Picture 11"/>
          <p:cNvPicPr>
            <a:picLocks noChangeAspect="1" noChangeArrowheads="1"/>
          </p:cNvPicPr>
          <p:nvPr/>
        </p:nvPicPr>
        <p:blipFill>
          <a:blip r:embed="rId6" cstate="print"/>
          <a:srcRect l="9124" t="8261" b="8261"/>
          <a:stretch>
            <a:fillRect/>
          </a:stretch>
        </p:blipFill>
        <p:spPr bwMode="auto">
          <a:xfrm>
            <a:off x="6629400" y="3124200"/>
            <a:ext cx="319088" cy="246043"/>
          </a:xfrm>
          <a:prstGeom prst="rect">
            <a:avLst/>
          </a:prstGeom>
          <a:noFill/>
          <a:ln w="9525">
            <a:noFill/>
            <a:miter lim="800000"/>
            <a:headEnd/>
            <a:tailEnd/>
          </a:ln>
        </p:spPr>
      </p:pic>
      <p:pic>
        <p:nvPicPr>
          <p:cNvPr id="15" name="Picture 12"/>
          <p:cNvPicPr>
            <a:picLocks noChangeAspect="1" noChangeArrowheads="1"/>
          </p:cNvPicPr>
          <p:nvPr/>
        </p:nvPicPr>
        <p:blipFill>
          <a:blip r:embed="rId7" cstate="print"/>
          <a:srcRect l="706" r="8824" b="16197"/>
          <a:stretch>
            <a:fillRect/>
          </a:stretch>
        </p:blipFill>
        <p:spPr bwMode="auto">
          <a:xfrm>
            <a:off x="5982220" y="3124200"/>
            <a:ext cx="236363" cy="228601"/>
          </a:xfrm>
          <a:prstGeom prst="rect">
            <a:avLst/>
          </a:prstGeom>
          <a:noFill/>
          <a:ln w="9525">
            <a:noFill/>
            <a:miter lim="800000"/>
            <a:headEnd/>
            <a:tailEnd/>
          </a:ln>
        </p:spPr>
      </p:pic>
      <p:pic>
        <p:nvPicPr>
          <p:cNvPr id="16" name="Picture 3"/>
          <p:cNvPicPr>
            <a:picLocks noChangeAspect="1" noChangeArrowheads="1"/>
          </p:cNvPicPr>
          <p:nvPr/>
        </p:nvPicPr>
        <p:blipFill>
          <a:blip r:embed="rId3" cstate="print"/>
          <a:srcRect l="4444" t="2391" r="7258" b="2391"/>
          <a:stretch>
            <a:fillRect/>
          </a:stretch>
        </p:blipFill>
        <p:spPr bwMode="auto">
          <a:xfrm>
            <a:off x="1676400" y="2590800"/>
            <a:ext cx="228608" cy="228631"/>
          </a:xfrm>
          <a:prstGeom prst="rect">
            <a:avLst/>
          </a:prstGeom>
          <a:noFill/>
          <a:ln w="9525">
            <a:noFill/>
            <a:miter lim="800000"/>
            <a:headEnd/>
            <a:tailEnd/>
          </a:ln>
        </p:spPr>
      </p:pic>
      <p:pic>
        <p:nvPicPr>
          <p:cNvPr id="17" name="Picture 8"/>
          <p:cNvPicPr>
            <a:picLocks noChangeAspect="1" noChangeArrowheads="1"/>
          </p:cNvPicPr>
          <p:nvPr/>
        </p:nvPicPr>
        <p:blipFill>
          <a:blip r:embed="rId4" cstate="print"/>
          <a:srcRect/>
          <a:stretch>
            <a:fillRect/>
          </a:stretch>
        </p:blipFill>
        <p:spPr bwMode="auto">
          <a:xfrm>
            <a:off x="2514608" y="2590800"/>
            <a:ext cx="227189" cy="285307"/>
          </a:xfrm>
          <a:prstGeom prst="rect">
            <a:avLst/>
          </a:prstGeom>
          <a:noFill/>
          <a:ln w="9525">
            <a:noFill/>
            <a:miter lim="800000"/>
            <a:headEnd/>
            <a:tailEnd/>
          </a:ln>
        </p:spPr>
      </p:pic>
      <p:pic>
        <p:nvPicPr>
          <p:cNvPr id="18" name="Picture 10"/>
          <p:cNvPicPr>
            <a:picLocks noChangeAspect="1" noChangeArrowheads="1"/>
          </p:cNvPicPr>
          <p:nvPr/>
        </p:nvPicPr>
        <p:blipFill>
          <a:blip r:embed="rId8" cstate="print"/>
          <a:srcRect/>
          <a:stretch>
            <a:fillRect/>
          </a:stretch>
        </p:blipFill>
        <p:spPr bwMode="auto">
          <a:xfrm>
            <a:off x="2035380" y="2590800"/>
            <a:ext cx="162521" cy="228600"/>
          </a:xfrm>
          <a:prstGeom prst="rect">
            <a:avLst/>
          </a:prstGeom>
          <a:noFill/>
          <a:ln w="9525">
            <a:noFill/>
            <a:miter lim="800000"/>
            <a:headEnd/>
            <a:tailEnd/>
          </a:ln>
        </p:spPr>
      </p:pic>
      <p:pic>
        <p:nvPicPr>
          <p:cNvPr id="19" name="Picture 11"/>
          <p:cNvPicPr>
            <a:picLocks noChangeAspect="1" noChangeArrowheads="1"/>
          </p:cNvPicPr>
          <p:nvPr/>
        </p:nvPicPr>
        <p:blipFill>
          <a:blip r:embed="rId6" cstate="print"/>
          <a:srcRect l="9124" t="8261" b="8261"/>
          <a:stretch>
            <a:fillRect/>
          </a:stretch>
        </p:blipFill>
        <p:spPr bwMode="auto">
          <a:xfrm>
            <a:off x="2438408" y="2133600"/>
            <a:ext cx="319088" cy="246043"/>
          </a:xfrm>
          <a:prstGeom prst="rect">
            <a:avLst/>
          </a:prstGeom>
          <a:noFill/>
          <a:ln w="9525">
            <a:noFill/>
            <a:miter lim="800000"/>
            <a:headEnd/>
            <a:tailEnd/>
          </a:ln>
        </p:spPr>
      </p:pic>
      <p:pic>
        <p:nvPicPr>
          <p:cNvPr id="20" name="Picture 3"/>
          <p:cNvPicPr>
            <a:picLocks noChangeAspect="1" noChangeArrowheads="1"/>
          </p:cNvPicPr>
          <p:nvPr/>
        </p:nvPicPr>
        <p:blipFill>
          <a:blip r:embed="rId3" cstate="print"/>
          <a:srcRect l="4444" t="2391" r="7258" b="2391"/>
          <a:stretch>
            <a:fillRect/>
          </a:stretch>
        </p:blipFill>
        <p:spPr bwMode="auto">
          <a:xfrm>
            <a:off x="7010400" y="3505200"/>
            <a:ext cx="228608" cy="228631"/>
          </a:xfrm>
          <a:prstGeom prst="rect">
            <a:avLst/>
          </a:prstGeom>
          <a:noFill/>
          <a:ln w="9525">
            <a:noFill/>
            <a:miter lim="800000"/>
            <a:headEnd/>
            <a:tailEnd/>
          </a:ln>
        </p:spPr>
      </p:pic>
      <p:pic>
        <p:nvPicPr>
          <p:cNvPr id="21" name="Picture 8"/>
          <p:cNvPicPr>
            <a:picLocks noChangeAspect="1" noChangeArrowheads="1"/>
          </p:cNvPicPr>
          <p:nvPr/>
        </p:nvPicPr>
        <p:blipFill>
          <a:blip r:embed="rId4" cstate="print"/>
          <a:srcRect/>
          <a:stretch>
            <a:fillRect/>
          </a:stretch>
        </p:blipFill>
        <p:spPr bwMode="auto">
          <a:xfrm>
            <a:off x="6248408" y="3124200"/>
            <a:ext cx="227189" cy="285307"/>
          </a:xfrm>
          <a:prstGeom prst="rect">
            <a:avLst/>
          </a:prstGeom>
          <a:noFill/>
          <a:ln w="9525">
            <a:noFill/>
            <a:miter lim="800000"/>
            <a:headEnd/>
            <a:tailEnd/>
          </a:ln>
        </p:spPr>
      </p:pic>
      <p:pic>
        <p:nvPicPr>
          <p:cNvPr id="22" name="Picture 10"/>
          <p:cNvPicPr>
            <a:picLocks noChangeAspect="1" noChangeArrowheads="1"/>
          </p:cNvPicPr>
          <p:nvPr/>
        </p:nvPicPr>
        <p:blipFill>
          <a:blip r:embed="rId5" cstate="print"/>
          <a:srcRect/>
          <a:stretch>
            <a:fillRect/>
          </a:stretch>
        </p:blipFill>
        <p:spPr bwMode="auto">
          <a:xfrm>
            <a:off x="6629400" y="2819400"/>
            <a:ext cx="162521" cy="228600"/>
          </a:xfrm>
          <a:prstGeom prst="rect">
            <a:avLst/>
          </a:prstGeom>
          <a:noFill/>
          <a:ln w="9525">
            <a:noFill/>
            <a:miter lim="800000"/>
            <a:headEnd/>
            <a:tailEnd/>
          </a:ln>
        </p:spPr>
      </p:pic>
      <p:pic>
        <p:nvPicPr>
          <p:cNvPr id="23" name="Picture 11"/>
          <p:cNvPicPr>
            <a:picLocks noChangeAspect="1" noChangeArrowheads="1"/>
          </p:cNvPicPr>
          <p:nvPr/>
        </p:nvPicPr>
        <p:blipFill>
          <a:blip r:embed="rId9" cstate="print"/>
          <a:srcRect l="9124" t="8261" b="8261"/>
          <a:stretch>
            <a:fillRect/>
          </a:stretch>
        </p:blipFill>
        <p:spPr bwMode="auto">
          <a:xfrm>
            <a:off x="6234104" y="2860707"/>
            <a:ext cx="242896" cy="187293"/>
          </a:xfrm>
          <a:prstGeom prst="rect">
            <a:avLst/>
          </a:prstGeom>
          <a:noFill/>
          <a:ln w="9525">
            <a:noFill/>
            <a:miter lim="800000"/>
            <a:headEnd/>
            <a:tailEnd/>
          </a:ln>
        </p:spPr>
      </p:pic>
      <p:pic>
        <p:nvPicPr>
          <p:cNvPr id="24" name="Picture 12"/>
          <p:cNvPicPr>
            <a:picLocks noChangeAspect="1" noChangeArrowheads="1"/>
          </p:cNvPicPr>
          <p:nvPr/>
        </p:nvPicPr>
        <p:blipFill>
          <a:blip r:embed="rId10" cstate="print"/>
          <a:srcRect l="706" r="8824" b="16197"/>
          <a:stretch>
            <a:fillRect/>
          </a:stretch>
        </p:blipFill>
        <p:spPr bwMode="auto">
          <a:xfrm>
            <a:off x="1973437" y="2209799"/>
            <a:ext cx="236363" cy="228601"/>
          </a:xfrm>
          <a:prstGeom prst="rect">
            <a:avLst/>
          </a:prstGeom>
          <a:noFill/>
          <a:ln w="9525">
            <a:noFill/>
            <a:miter lim="800000"/>
            <a:headEnd/>
            <a:tailEnd/>
          </a:ln>
        </p:spPr>
      </p:pic>
      <p:pic>
        <p:nvPicPr>
          <p:cNvPr id="25" name="Picture 12"/>
          <p:cNvPicPr>
            <a:picLocks noChangeAspect="1" noChangeArrowheads="1"/>
          </p:cNvPicPr>
          <p:nvPr/>
        </p:nvPicPr>
        <p:blipFill>
          <a:blip r:embed="rId7" cstate="print"/>
          <a:srcRect l="706" r="8824" b="16197"/>
          <a:stretch>
            <a:fillRect/>
          </a:stretch>
        </p:blipFill>
        <p:spPr bwMode="auto">
          <a:xfrm>
            <a:off x="6858000" y="3276600"/>
            <a:ext cx="236363" cy="228601"/>
          </a:xfrm>
          <a:prstGeom prst="rect">
            <a:avLst/>
          </a:prstGeom>
          <a:noFill/>
          <a:ln w="9525">
            <a:noFill/>
            <a:miter lim="800000"/>
            <a:headEnd/>
            <a:tailEnd/>
          </a:ln>
        </p:spPr>
      </p:pic>
      <p:sp>
        <p:nvSpPr>
          <p:cNvPr id="26" name="Title 1"/>
          <p:cNvSpPr txBox="1">
            <a:spLocks/>
          </p:cNvSpPr>
          <p:nvPr/>
        </p:nvSpPr>
        <p:spPr>
          <a:xfrm>
            <a:off x="6781800" y="2514600"/>
            <a:ext cx="1295400" cy="304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smtClean="0">
                <a:ln>
                  <a:noFill/>
                </a:ln>
                <a:solidFill>
                  <a:schemeClr val="tx1"/>
                </a:solidFill>
                <a:effectLst/>
                <a:uLnTx/>
                <a:uFillTx/>
                <a:latin typeface="+mj-lt"/>
                <a:ea typeface="+mj-ea"/>
                <a:cs typeface="+mj-cs"/>
              </a:rPr>
              <a:t>Developed Countries</a:t>
            </a:r>
          </a:p>
        </p:txBody>
      </p:sp>
      <p:sp>
        <p:nvSpPr>
          <p:cNvPr id="27" name="Title 1"/>
          <p:cNvSpPr txBox="1">
            <a:spLocks/>
          </p:cNvSpPr>
          <p:nvPr/>
        </p:nvSpPr>
        <p:spPr>
          <a:xfrm>
            <a:off x="762000" y="1600200"/>
            <a:ext cx="1295400" cy="304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smtClean="0">
                <a:ln>
                  <a:noFill/>
                </a:ln>
                <a:solidFill>
                  <a:schemeClr val="tx1"/>
                </a:solidFill>
                <a:effectLst/>
                <a:uLnTx/>
                <a:uFillTx/>
                <a:latin typeface="+mj-lt"/>
                <a:ea typeface="+mj-ea"/>
                <a:cs typeface="+mj-cs"/>
              </a:rPr>
              <a:t>Developing Countries</a:t>
            </a:r>
          </a:p>
        </p:txBody>
      </p:sp>
      <p:sp>
        <p:nvSpPr>
          <p:cNvPr id="28" name="Content Placeholder 2"/>
          <p:cNvSpPr>
            <a:spLocks noGrp="1"/>
          </p:cNvSpPr>
          <p:nvPr>
            <p:ph idx="1"/>
          </p:nvPr>
        </p:nvSpPr>
        <p:spPr>
          <a:xfrm>
            <a:off x="304800" y="4313237"/>
            <a:ext cx="8077200" cy="2544763"/>
          </a:xfrm>
        </p:spPr>
        <p:txBody>
          <a:bodyPr>
            <a:normAutofit fontScale="70000" lnSpcReduction="20000"/>
          </a:bodyPr>
          <a:lstStyle/>
          <a:p>
            <a:r>
              <a:rPr lang="en-US" dirty="0" smtClean="0"/>
              <a:t>Finance</a:t>
            </a:r>
          </a:p>
          <a:p>
            <a:r>
              <a:rPr lang="en-US" dirty="0" smtClean="0"/>
              <a:t>Information-generation</a:t>
            </a:r>
          </a:p>
          <a:p>
            <a:r>
              <a:rPr lang="en-US" dirty="0" smtClean="0"/>
              <a:t>Legal expertise</a:t>
            </a:r>
          </a:p>
          <a:p>
            <a:r>
              <a:rPr lang="en-US" dirty="0" smtClean="0"/>
              <a:t>Managerial workforce</a:t>
            </a:r>
          </a:p>
          <a:p>
            <a:r>
              <a:rPr lang="en-US" dirty="0" smtClean="0"/>
              <a:t>Administrative co-ordination</a:t>
            </a:r>
          </a:p>
          <a:p>
            <a:r>
              <a:rPr lang="en-US" dirty="0" smtClean="0"/>
              <a:t>Political willingness &amp; support</a:t>
            </a:r>
          </a:p>
          <a:p>
            <a:r>
              <a:rPr lang="en-US" dirty="0" smtClean="0"/>
              <a:t>Compliance enforcement capacity</a:t>
            </a:r>
          </a:p>
          <a:p>
            <a:endParaRPr lang="en-US" dirty="0"/>
          </a:p>
        </p:txBody>
      </p:sp>
      <p:pic>
        <p:nvPicPr>
          <p:cNvPr id="29" name="Picture 4" descr="Image result for itam logo"/>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571404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64704"/>
            <a:ext cx="8229600" cy="1143000"/>
          </a:xfrm>
        </p:spPr>
        <p:txBody>
          <a:bodyPr>
            <a:normAutofit fontScale="90000"/>
          </a:bodyPr>
          <a:lstStyle/>
          <a:p>
            <a:r>
              <a:rPr lang="en-GB" dirty="0" smtClean="0"/>
              <a:t>How can this gap be bridged? TWO OPTIONS </a:t>
            </a:r>
            <a:endParaRPr lang="en-GB" dirty="0"/>
          </a:p>
        </p:txBody>
      </p:sp>
      <p:sp>
        <p:nvSpPr>
          <p:cNvPr id="3" name="Content Placeholder 2"/>
          <p:cNvSpPr>
            <a:spLocks noGrp="1"/>
          </p:cNvSpPr>
          <p:nvPr>
            <p:ph idx="1"/>
          </p:nvPr>
        </p:nvSpPr>
        <p:spPr>
          <a:xfrm>
            <a:off x="457200" y="2071389"/>
            <a:ext cx="8229600" cy="4525963"/>
          </a:xfrm>
        </p:spPr>
        <p:txBody>
          <a:bodyPr>
            <a:normAutofit/>
          </a:bodyPr>
          <a:lstStyle/>
          <a:p>
            <a:r>
              <a:rPr lang="en-GB" dirty="0" smtClean="0"/>
              <a:t>The </a:t>
            </a:r>
            <a:r>
              <a:rPr lang="en-GB" i="1" dirty="0" smtClean="0"/>
              <a:t>first </a:t>
            </a:r>
            <a:r>
              <a:rPr lang="en-GB" dirty="0" smtClean="0"/>
              <a:t>option: changes at the international level (which can include changing WTO rules)</a:t>
            </a:r>
          </a:p>
          <a:p>
            <a:endParaRPr lang="en-GB" dirty="0" smtClean="0"/>
          </a:p>
          <a:p>
            <a:endParaRPr lang="en-GB" dirty="0" smtClean="0"/>
          </a:p>
          <a:p>
            <a:r>
              <a:rPr lang="en-GB" i="1" dirty="0" smtClean="0"/>
              <a:t>Second</a:t>
            </a:r>
            <a:r>
              <a:rPr lang="en-GB" dirty="0" smtClean="0"/>
              <a:t> option: find solutions at the domestic level. </a:t>
            </a:r>
          </a:p>
          <a:p>
            <a:endParaRPr lang="en-GB" dirty="0"/>
          </a:p>
        </p:txBody>
      </p:sp>
      <p:pic>
        <p:nvPicPr>
          <p:cNvPr id="4" name="Picture 4" descr="Image result for itam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86872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64704"/>
            <a:ext cx="8229600" cy="1143000"/>
          </a:xfrm>
        </p:spPr>
        <p:txBody>
          <a:bodyPr>
            <a:normAutofit fontScale="90000"/>
          </a:bodyPr>
          <a:lstStyle/>
          <a:p>
            <a:r>
              <a:rPr lang="en-GB" dirty="0" smtClean="0"/>
              <a:t>First Option: What </a:t>
            </a:r>
            <a:r>
              <a:rPr lang="en-GB" i="1" dirty="0" smtClean="0"/>
              <a:t>has </a:t>
            </a:r>
            <a:r>
              <a:rPr lang="en-GB" dirty="0" smtClean="0"/>
              <a:t>been done at international level? </a:t>
            </a:r>
            <a:endParaRPr lang="en-GB" dirty="0"/>
          </a:p>
        </p:txBody>
      </p:sp>
      <p:sp>
        <p:nvSpPr>
          <p:cNvPr id="3" name="Content Placeholder 2"/>
          <p:cNvSpPr>
            <a:spLocks noGrp="1"/>
          </p:cNvSpPr>
          <p:nvPr>
            <p:ph idx="1"/>
          </p:nvPr>
        </p:nvSpPr>
        <p:spPr/>
        <p:txBody>
          <a:bodyPr>
            <a:normAutofit fontScale="77500" lnSpcReduction="20000"/>
          </a:bodyPr>
          <a:lstStyle/>
          <a:p>
            <a:endParaRPr lang="en-GB" dirty="0" smtClean="0"/>
          </a:p>
          <a:p>
            <a:r>
              <a:rPr lang="en-GB" dirty="0" smtClean="0"/>
              <a:t>Relaxed and favourable reciprocity and time requirements, </a:t>
            </a:r>
          </a:p>
          <a:p>
            <a:r>
              <a:rPr lang="en-GB" dirty="0" smtClean="0"/>
              <a:t>Legal assistance extended by the Secretariat and ACWL (Art 27.2, DSU)</a:t>
            </a:r>
          </a:p>
          <a:p>
            <a:r>
              <a:rPr lang="en-GB" dirty="0" smtClean="0"/>
              <a:t>Differential market access: the Enabling Clause. </a:t>
            </a:r>
          </a:p>
          <a:p>
            <a:r>
              <a:rPr lang="en-GB" dirty="0" smtClean="0"/>
              <a:t>Delayed timelines for ratification  commitments </a:t>
            </a:r>
          </a:p>
          <a:p>
            <a:r>
              <a:rPr lang="en-GB" dirty="0" smtClean="0"/>
              <a:t>Representation in dispute settlement panels</a:t>
            </a:r>
          </a:p>
          <a:p>
            <a:r>
              <a:rPr lang="en-GB" dirty="0" smtClean="0"/>
              <a:t>Training at legal affairs division  </a:t>
            </a:r>
          </a:p>
          <a:p>
            <a:r>
              <a:rPr lang="en-GB" dirty="0" smtClean="0"/>
              <a:t>Technical assistance provided by secretariat </a:t>
            </a:r>
          </a:p>
          <a:p>
            <a:r>
              <a:rPr lang="en-GB" dirty="0" smtClean="0"/>
              <a:t>And many more……… </a:t>
            </a:r>
            <a:r>
              <a:rPr lang="en-GB" dirty="0" smtClean="0">
                <a:hlinkClick r:id="rId2"/>
              </a:rPr>
              <a:t>https://www.wto.org/english/thewto_e/whatis_e/tif_e/dev1_e.htm</a:t>
            </a:r>
            <a:endParaRPr lang="en-GB" dirty="0" smtClean="0"/>
          </a:p>
          <a:p>
            <a:endParaRPr lang="en-GB" dirty="0" smtClean="0"/>
          </a:p>
          <a:p>
            <a:endParaRPr lang="en-GB" dirty="0"/>
          </a:p>
        </p:txBody>
      </p:sp>
      <p:pic>
        <p:nvPicPr>
          <p:cNvPr id="4" name="Picture 4" descr="Image result for itam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148976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normAutofit fontScale="90000"/>
          </a:bodyPr>
          <a:lstStyle/>
          <a:p>
            <a:r>
              <a:rPr lang="en-GB" dirty="0" smtClean="0"/>
              <a:t>First Option contd..: What more </a:t>
            </a:r>
            <a:r>
              <a:rPr lang="en-GB" i="1" dirty="0" smtClean="0"/>
              <a:t>can</a:t>
            </a:r>
            <a:r>
              <a:rPr lang="en-GB" dirty="0" smtClean="0"/>
              <a:t> be done at international level? </a:t>
            </a:r>
            <a:endParaRPr lang="en-GB" dirty="0"/>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r>
              <a:rPr lang="en-US" dirty="0" smtClean="0"/>
              <a:t>Introduction of retrospective and mandatory financial compensation as a remedy</a:t>
            </a:r>
          </a:p>
          <a:p>
            <a:r>
              <a:rPr lang="en-US" dirty="0" smtClean="0"/>
              <a:t>Creation of a fast track and simplified procedure of adjudication for cases with established precedents. </a:t>
            </a:r>
          </a:p>
          <a:p>
            <a:r>
              <a:rPr lang="en-US" dirty="0" smtClean="0"/>
              <a:t>creation of a WTO Fund which can provide them with financial assistance during dispute settlement proceedings </a:t>
            </a:r>
            <a:endParaRPr lang="en-GB" dirty="0" smtClean="0"/>
          </a:p>
          <a:p>
            <a:r>
              <a:rPr lang="en-GB" dirty="0" smtClean="0"/>
              <a:t>appointment of a </a:t>
            </a:r>
            <a:r>
              <a:rPr lang="en-US" dirty="0" smtClean="0"/>
              <a:t>special WTO prosecutor for developing countries </a:t>
            </a:r>
          </a:p>
          <a:p>
            <a:r>
              <a:rPr lang="en-US" dirty="0" smtClean="0"/>
              <a:t>More technical and administrative assistance</a:t>
            </a:r>
          </a:p>
          <a:p>
            <a:r>
              <a:rPr lang="en-US" dirty="0" smtClean="0"/>
              <a:t>training of adjudicators on special and differential treatment provisions contained in the WTO agreements</a:t>
            </a:r>
          </a:p>
          <a:p>
            <a:r>
              <a:rPr lang="en-US" dirty="0" smtClean="0"/>
              <a:t>allowing direct applicability of WTO Law in national courts for enabling developing countries to self-enforce favorable awards.  </a:t>
            </a:r>
          </a:p>
          <a:p>
            <a:r>
              <a:rPr lang="en-US" dirty="0" smtClean="0"/>
              <a:t>And the list does not end here……….</a:t>
            </a:r>
            <a:endParaRPr lang="en-GB" dirty="0" smtClean="0"/>
          </a:p>
          <a:p>
            <a:endParaRPr lang="en-GB" dirty="0"/>
          </a:p>
        </p:txBody>
      </p:sp>
      <p:pic>
        <p:nvPicPr>
          <p:cNvPr id="4" name="Picture 4" descr="Image result for itam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772260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430" y="538777"/>
            <a:ext cx="8229600" cy="1143000"/>
          </a:xfrm>
        </p:spPr>
        <p:txBody>
          <a:bodyPr>
            <a:normAutofit fontScale="90000"/>
          </a:bodyPr>
          <a:lstStyle/>
          <a:p>
            <a:r>
              <a:rPr lang="en-GB" dirty="0" smtClean="0"/>
              <a:t>Second Option: What can done at domestic level? </a:t>
            </a:r>
            <a:r>
              <a:rPr lang="en-GB" b="1" dirty="0" smtClean="0"/>
              <a:t/>
            </a:r>
            <a:br>
              <a:rPr lang="en-GB" b="1" dirty="0" smtClean="0"/>
            </a:br>
            <a:endParaRPr lang="en-GB" dirty="0"/>
          </a:p>
        </p:txBody>
      </p:sp>
      <p:sp>
        <p:nvSpPr>
          <p:cNvPr id="3" name="Content Placeholder 2"/>
          <p:cNvSpPr>
            <a:spLocks noGrp="1"/>
          </p:cNvSpPr>
          <p:nvPr>
            <p:ph idx="1"/>
          </p:nvPr>
        </p:nvSpPr>
        <p:spPr>
          <a:xfrm>
            <a:off x="179512" y="1340768"/>
            <a:ext cx="8964488" cy="5400600"/>
          </a:xfrm>
        </p:spPr>
        <p:txBody>
          <a:bodyPr>
            <a:normAutofit fontScale="70000" lnSpcReduction="20000"/>
          </a:bodyPr>
          <a:lstStyle/>
          <a:p>
            <a:pPr>
              <a:buNone/>
            </a:pPr>
            <a:r>
              <a:rPr lang="en-US" b="1" dirty="0" smtClean="0"/>
              <a:t>Some prominent proposals:</a:t>
            </a:r>
          </a:p>
          <a:p>
            <a:pPr>
              <a:buNone/>
            </a:pPr>
            <a:endParaRPr lang="en-US" dirty="0" smtClean="0"/>
          </a:p>
          <a:p>
            <a:pPr>
              <a:buNone/>
            </a:pPr>
            <a:r>
              <a:rPr lang="en-US" dirty="0" smtClean="0"/>
              <a:t> 1. Establishment of domestic monitoring centers, think tanks, research centers</a:t>
            </a:r>
          </a:p>
          <a:p>
            <a:pPr>
              <a:buNone/>
            </a:pPr>
            <a:r>
              <a:rPr lang="en-US" dirty="0" smtClean="0"/>
              <a:t> 2. Creation of legal service </a:t>
            </a:r>
            <a:r>
              <a:rPr lang="en-US" dirty="0" err="1" smtClean="0"/>
              <a:t>centres</a:t>
            </a:r>
            <a:r>
              <a:rPr lang="en-US" dirty="0" smtClean="0"/>
              <a:t>, law schools, </a:t>
            </a:r>
            <a:r>
              <a:rPr lang="en-US" i="1" dirty="0" smtClean="0"/>
              <a:t>pro bono</a:t>
            </a:r>
            <a:r>
              <a:rPr lang="en-US" dirty="0" smtClean="0"/>
              <a:t> work by law firms</a:t>
            </a:r>
          </a:p>
          <a:p>
            <a:pPr>
              <a:buNone/>
            </a:pPr>
            <a:r>
              <a:rPr lang="en-US" b="1" dirty="0" smtClean="0">
                <a:solidFill>
                  <a:srgbClr val="FF0000"/>
                </a:solidFill>
              </a:rPr>
              <a:t> 3. Engagement of private sector for identifying and challenging trade barriers</a:t>
            </a:r>
          </a:p>
          <a:p>
            <a:pPr>
              <a:buNone/>
            </a:pPr>
            <a:r>
              <a:rPr lang="en-US" dirty="0" smtClean="0"/>
              <a:t>4. Increased third party participation at WTO DSU</a:t>
            </a:r>
          </a:p>
          <a:p>
            <a:pPr>
              <a:buNone/>
            </a:pPr>
            <a:r>
              <a:rPr lang="en-US" dirty="0" smtClean="0"/>
              <a:t>5. Creation of information-sharing channels between government departments and between government and industry</a:t>
            </a:r>
            <a:endParaRPr lang="en-GB" dirty="0" smtClean="0"/>
          </a:p>
          <a:p>
            <a:pPr>
              <a:buNone/>
            </a:pPr>
            <a:r>
              <a:rPr lang="en-GB" dirty="0" smtClean="0"/>
              <a:t>6. Establishment of inter-ministerial framework of governance and dedicated WTO dispute settlement unit within the appropriate government</a:t>
            </a:r>
          </a:p>
          <a:p>
            <a:pPr>
              <a:buNone/>
            </a:pPr>
            <a:endParaRPr lang="en-GB" dirty="0" smtClean="0"/>
          </a:p>
          <a:p>
            <a:pPr>
              <a:buNone/>
            </a:pPr>
            <a:r>
              <a:rPr lang="en-GB" dirty="0" smtClean="0"/>
              <a:t>Leaders of these strategies: Brazil, China and India </a:t>
            </a:r>
          </a:p>
          <a:p>
            <a:pPr>
              <a:buNone/>
            </a:pPr>
            <a:r>
              <a:rPr lang="en-GB" dirty="0" smtClean="0"/>
              <a:t>Focus: Government-industry coordination (PPP) </a:t>
            </a:r>
          </a:p>
          <a:p>
            <a:endParaRPr lang="en-GB" dirty="0"/>
          </a:p>
        </p:txBody>
      </p:sp>
      <p:pic>
        <p:nvPicPr>
          <p:cNvPr id="4" name="Picture 4" descr="Image result for itam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738728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6572264" y="2928934"/>
            <a:ext cx="2428892" cy="20002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14300" y="1357298"/>
            <a:ext cx="3714744" cy="471490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985" name="Title 1"/>
          <p:cNvSpPr>
            <a:spLocks noGrp="1"/>
          </p:cNvSpPr>
          <p:nvPr>
            <p:ph type="title"/>
          </p:nvPr>
        </p:nvSpPr>
        <p:spPr/>
        <p:txBody>
          <a:bodyPr/>
          <a:lstStyle/>
          <a:p>
            <a:r>
              <a:rPr lang="en-US" dirty="0" smtClean="0"/>
              <a:t>PPP at WTO DSU </a:t>
            </a:r>
            <a:endParaRPr lang="en-US" dirty="0" smtClean="0">
              <a:solidFill>
                <a:srgbClr val="575757"/>
              </a:solidFill>
            </a:endParaRPr>
          </a:p>
        </p:txBody>
      </p:sp>
      <p:sp>
        <p:nvSpPr>
          <p:cNvPr id="3" name="Slide Number Placeholder 2"/>
          <p:cNvSpPr>
            <a:spLocks noGrp="1"/>
          </p:cNvSpPr>
          <p:nvPr>
            <p:ph type="sldNum" sz="quarter" idx="4"/>
          </p:nvPr>
        </p:nvSpPr>
        <p:spPr/>
        <p:txBody>
          <a:bodyPr/>
          <a:lstStyle/>
          <a:p>
            <a:fld id="{95CC1D26-A9BD-4BDE-BDD9-08EDBAE96860}" type="slidenum">
              <a:rPr lang="en-GB" smtClean="0"/>
              <a:pPr/>
              <a:t>58</a:t>
            </a:fld>
            <a:endParaRPr lang="en-GB" dirty="0"/>
          </a:p>
        </p:txBody>
      </p:sp>
      <p:sp>
        <p:nvSpPr>
          <p:cNvPr id="4" name="Line 3"/>
          <p:cNvSpPr>
            <a:spLocks noChangeShapeType="1"/>
          </p:cNvSpPr>
          <p:nvPr/>
        </p:nvSpPr>
        <p:spPr bwMode="blackWhite">
          <a:xfrm flipH="1" flipV="1">
            <a:off x="1543028" y="2500305"/>
            <a:ext cx="357190" cy="1214445"/>
          </a:xfrm>
          <a:prstGeom prst="line">
            <a:avLst/>
          </a:prstGeom>
          <a:noFill/>
          <a:ln w="12700">
            <a:solidFill>
              <a:srgbClr val="8C8C8C"/>
            </a:solidFill>
            <a:round/>
            <a:headEnd type="none" w="sm" len="sm"/>
            <a:tailEnd type="none" w="sm" len="sm"/>
          </a:ln>
        </p:spPr>
        <p:txBody>
          <a:bodyPr wrap="square" lIns="36000" tIns="36000" rIns="36000" bIns="36000" anchor="ctr"/>
          <a:lstStyle/>
          <a:p>
            <a:pPr>
              <a:defRPr/>
            </a:pPr>
            <a:endParaRPr lang="en-US" sz="1400" b="1" dirty="0">
              <a:solidFill>
                <a:schemeClr val="bg1"/>
              </a:solidFill>
            </a:endParaRPr>
          </a:p>
        </p:txBody>
      </p:sp>
      <p:sp>
        <p:nvSpPr>
          <p:cNvPr id="5" name="Line 4"/>
          <p:cNvSpPr>
            <a:spLocks noChangeShapeType="1"/>
          </p:cNvSpPr>
          <p:nvPr/>
        </p:nvSpPr>
        <p:spPr bwMode="blackWhite">
          <a:xfrm flipV="1">
            <a:off x="1900218" y="3357561"/>
            <a:ext cx="1285884" cy="642942"/>
          </a:xfrm>
          <a:prstGeom prst="line">
            <a:avLst/>
          </a:prstGeom>
          <a:noFill/>
          <a:ln w="12700">
            <a:solidFill>
              <a:srgbClr val="8C8C8C"/>
            </a:solidFill>
            <a:round/>
            <a:headEnd type="none" w="sm" len="sm"/>
            <a:tailEnd type="none" w="sm" len="sm"/>
          </a:ln>
        </p:spPr>
        <p:txBody>
          <a:bodyPr wrap="square" lIns="36000" tIns="36000" rIns="36000" bIns="36000" anchor="ctr"/>
          <a:lstStyle/>
          <a:p>
            <a:pPr>
              <a:defRPr/>
            </a:pPr>
            <a:endParaRPr lang="en-US" sz="1400" b="1" dirty="0">
              <a:solidFill>
                <a:schemeClr val="bg1"/>
              </a:solidFill>
            </a:endParaRPr>
          </a:p>
        </p:txBody>
      </p:sp>
      <p:sp>
        <p:nvSpPr>
          <p:cNvPr id="6" name="Line 5"/>
          <p:cNvSpPr>
            <a:spLocks noChangeShapeType="1"/>
          </p:cNvSpPr>
          <p:nvPr/>
        </p:nvSpPr>
        <p:spPr bwMode="blackWhite">
          <a:xfrm flipH="1">
            <a:off x="542896" y="3929066"/>
            <a:ext cx="1214446" cy="642942"/>
          </a:xfrm>
          <a:prstGeom prst="line">
            <a:avLst/>
          </a:prstGeom>
          <a:noFill/>
          <a:ln w="12700">
            <a:solidFill>
              <a:srgbClr val="8C8C8C"/>
            </a:solidFill>
            <a:round/>
            <a:headEnd type="none" w="sm" len="sm"/>
            <a:tailEnd type="none" w="sm" len="sm"/>
          </a:ln>
        </p:spPr>
        <p:txBody>
          <a:bodyPr wrap="square" lIns="36000" tIns="36000" rIns="36000" bIns="36000" anchor="ctr"/>
          <a:lstStyle/>
          <a:p>
            <a:pPr>
              <a:defRPr/>
            </a:pPr>
            <a:endParaRPr lang="en-US" sz="1400" b="1" dirty="0">
              <a:solidFill>
                <a:schemeClr val="bg1"/>
              </a:solidFill>
            </a:endParaRPr>
          </a:p>
        </p:txBody>
      </p:sp>
      <p:sp>
        <p:nvSpPr>
          <p:cNvPr id="7" name="Line 6"/>
          <p:cNvSpPr>
            <a:spLocks noChangeShapeType="1"/>
          </p:cNvSpPr>
          <p:nvPr/>
        </p:nvSpPr>
        <p:spPr bwMode="blackWhite">
          <a:xfrm flipV="1">
            <a:off x="1900218" y="2428864"/>
            <a:ext cx="357191" cy="1285887"/>
          </a:xfrm>
          <a:prstGeom prst="line">
            <a:avLst/>
          </a:prstGeom>
          <a:noFill/>
          <a:ln w="12700">
            <a:solidFill>
              <a:srgbClr val="8C8C8C"/>
            </a:solidFill>
            <a:round/>
            <a:headEnd type="none" w="sm" len="sm"/>
            <a:tailEnd type="none" w="sm" len="sm"/>
          </a:ln>
        </p:spPr>
        <p:txBody>
          <a:bodyPr wrap="square" lIns="36000" tIns="36000" rIns="36000" bIns="36000" anchor="ctr"/>
          <a:lstStyle/>
          <a:p>
            <a:pPr>
              <a:defRPr/>
            </a:pPr>
            <a:endParaRPr lang="en-US" sz="1400" b="1" dirty="0">
              <a:solidFill>
                <a:schemeClr val="bg1"/>
              </a:solidFill>
            </a:endParaRPr>
          </a:p>
        </p:txBody>
      </p:sp>
      <p:sp>
        <p:nvSpPr>
          <p:cNvPr id="8" name="Line 7"/>
          <p:cNvSpPr>
            <a:spLocks noChangeShapeType="1"/>
          </p:cNvSpPr>
          <p:nvPr/>
        </p:nvSpPr>
        <p:spPr bwMode="blackWhite">
          <a:xfrm>
            <a:off x="1900218" y="4071942"/>
            <a:ext cx="500066" cy="1285884"/>
          </a:xfrm>
          <a:prstGeom prst="line">
            <a:avLst/>
          </a:prstGeom>
          <a:noFill/>
          <a:ln w="12700">
            <a:solidFill>
              <a:srgbClr val="8C8C8C"/>
            </a:solidFill>
            <a:round/>
            <a:headEnd type="none" w="sm" len="sm"/>
            <a:tailEnd type="none" w="sm" len="sm"/>
          </a:ln>
        </p:spPr>
        <p:txBody>
          <a:bodyPr wrap="square" lIns="36000" tIns="36000" rIns="36000" bIns="36000" anchor="ctr"/>
          <a:lstStyle/>
          <a:p>
            <a:pPr>
              <a:defRPr/>
            </a:pPr>
            <a:endParaRPr lang="en-US" sz="1400" b="1" dirty="0">
              <a:solidFill>
                <a:schemeClr val="bg1"/>
              </a:solidFill>
            </a:endParaRPr>
          </a:p>
        </p:txBody>
      </p:sp>
      <p:sp>
        <p:nvSpPr>
          <p:cNvPr id="9" name="Line 8"/>
          <p:cNvSpPr>
            <a:spLocks noChangeShapeType="1"/>
          </p:cNvSpPr>
          <p:nvPr/>
        </p:nvSpPr>
        <p:spPr bwMode="blackWhite">
          <a:xfrm>
            <a:off x="2043094" y="3929066"/>
            <a:ext cx="871096" cy="595311"/>
          </a:xfrm>
          <a:prstGeom prst="line">
            <a:avLst/>
          </a:prstGeom>
          <a:noFill/>
          <a:ln w="12700">
            <a:solidFill>
              <a:srgbClr val="8C8C8C"/>
            </a:solidFill>
            <a:round/>
            <a:headEnd type="none" w="sm" len="sm"/>
            <a:tailEnd type="none" w="sm" len="sm"/>
          </a:ln>
        </p:spPr>
        <p:txBody>
          <a:bodyPr wrap="square" lIns="36000" tIns="36000" rIns="36000" bIns="36000" anchor="ctr"/>
          <a:lstStyle/>
          <a:p>
            <a:pPr>
              <a:defRPr/>
            </a:pPr>
            <a:endParaRPr lang="en-US" sz="1400" b="1" dirty="0">
              <a:solidFill>
                <a:schemeClr val="bg1"/>
              </a:solidFill>
            </a:endParaRPr>
          </a:p>
        </p:txBody>
      </p:sp>
      <p:sp>
        <p:nvSpPr>
          <p:cNvPr id="10" name="Line 9"/>
          <p:cNvSpPr>
            <a:spLocks noChangeShapeType="1"/>
          </p:cNvSpPr>
          <p:nvPr/>
        </p:nvSpPr>
        <p:spPr bwMode="blackWhite">
          <a:xfrm flipH="1">
            <a:off x="1471590" y="4071942"/>
            <a:ext cx="428628" cy="1500198"/>
          </a:xfrm>
          <a:prstGeom prst="line">
            <a:avLst/>
          </a:prstGeom>
          <a:noFill/>
          <a:ln w="12700">
            <a:solidFill>
              <a:srgbClr val="8C8C8C"/>
            </a:solidFill>
            <a:round/>
            <a:headEnd type="none" w="sm" len="sm"/>
            <a:tailEnd type="none" w="sm" len="sm"/>
          </a:ln>
        </p:spPr>
        <p:txBody>
          <a:bodyPr wrap="square" lIns="36000" tIns="36000" rIns="36000" bIns="36000" anchor="ctr"/>
          <a:lstStyle/>
          <a:p>
            <a:pPr>
              <a:defRPr/>
            </a:pPr>
            <a:endParaRPr lang="en-US" sz="1400" b="1" dirty="0">
              <a:solidFill>
                <a:schemeClr val="bg1"/>
              </a:solidFill>
            </a:endParaRPr>
          </a:p>
        </p:txBody>
      </p:sp>
      <p:sp>
        <p:nvSpPr>
          <p:cNvPr id="11" name="Line 10"/>
          <p:cNvSpPr>
            <a:spLocks noChangeShapeType="1"/>
          </p:cNvSpPr>
          <p:nvPr/>
        </p:nvSpPr>
        <p:spPr bwMode="blackWhite">
          <a:xfrm flipH="1" flipV="1">
            <a:off x="542893" y="3286124"/>
            <a:ext cx="1214448" cy="642942"/>
          </a:xfrm>
          <a:prstGeom prst="line">
            <a:avLst/>
          </a:prstGeom>
          <a:noFill/>
          <a:ln w="12700">
            <a:solidFill>
              <a:srgbClr val="8C8C8C"/>
            </a:solidFill>
            <a:round/>
            <a:headEnd type="none" w="sm" len="sm"/>
            <a:tailEnd type="none" w="sm" len="sm"/>
          </a:ln>
        </p:spPr>
        <p:txBody>
          <a:bodyPr wrap="square" lIns="36000" tIns="36000" rIns="36000" bIns="36000" anchor="ctr"/>
          <a:lstStyle/>
          <a:p>
            <a:pPr>
              <a:defRPr/>
            </a:pPr>
            <a:endParaRPr lang="en-US" sz="1400" b="1" dirty="0">
              <a:solidFill>
                <a:schemeClr val="bg1"/>
              </a:solidFill>
            </a:endParaRPr>
          </a:p>
        </p:txBody>
      </p:sp>
      <p:sp>
        <p:nvSpPr>
          <p:cNvPr id="12" name="Oval 11"/>
          <p:cNvSpPr>
            <a:spLocks noChangeArrowheads="1"/>
          </p:cNvSpPr>
          <p:nvPr/>
        </p:nvSpPr>
        <p:spPr bwMode="blackWhite">
          <a:xfrm>
            <a:off x="2285540" y="4464051"/>
            <a:ext cx="1440000" cy="1440000"/>
          </a:xfrm>
          <a:prstGeom prst="ellipse">
            <a:avLst/>
          </a:prstGeom>
          <a:solidFill>
            <a:srgbClr val="B4B4B4"/>
          </a:solidFill>
          <a:ln w="12700">
            <a:solidFill>
              <a:schemeClr val="bg1"/>
            </a:solidFill>
            <a:round/>
            <a:headEnd/>
            <a:tailEnd/>
          </a:ln>
        </p:spPr>
        <p:txBody>
          <a:bodyPr wrap="square" lIns="36000" tIns="36000" rIns="36000" bIns="36000" anchor="ctr"/>
          <a:lstStyle/>
          <a:p>
            <a:pPr algn="ctr">
              <a:defRPr/>
            </a:pPr>
            <a:r>
              <a:rPr lang="en-US" sz="1400" b="1" dirty="0" smtClean="0">
                <a:solidFill>
                  <a:schemeClr val="bg1"/>
                </a:solidFill>
              </a:rPr>
              <a:t>Private Interests and resources </a:t>
            </a:r>
            <a:endParaRPr lang="en-US" sz="1400" b="1" dirty="0">
              <a:solidFill>
                <a:schemeClr val="bg1"/>
              </a:solidFill>
            </a:endParaRPr>
          </a:p>
        </p:txBody>
      </p:sp>
      <p:sp>
        <p:nvSpPr>
          <p:cNvPr id="681996" name="Oval 12"/>
          <p:cNvSpPr>
            <a:spLocks noChangeArrowheads="1"/>
          </p:cNvSpPr>
          <p:nvPr/>
        </p:nvSpPr>
        <p:spPr bwMode="blackWhite">
          <a:xfrm>
            <a:off x="1735149" y="3714752"/>
            <a:ext cx="360000" cy="360000"/>
          </a:xfrm>
          <a:prstGeom prst="ellipse">
            <a:avLst/>
          </a:prstGeom>
          <a:solidFill>
            <a:srgbClr val="00A1DE"/>
          </a:solidFill>
          <a:ln w="12700">
            <a:solidFill>
              <a:schemeClr val="bg1"/>
            </a:solidFill>
            <a:round/>
            <a:headEnd/>
            <a:tailEnd/>
          </a:ln>
        </p:spPr>
        <p:txBody>
          <a:bodyPr wrap="square" lIns="36000" tIns="36000" rIns="36000" bIns="36000" anchor="ctr"/>
          <a:lstStyle/>
          <a:p>
            <a:pPr algn="ctr"/>
            <a:endParaRPr lang="en-US" sz="1400" b="1">
              <a:solidFill>
                <a:schemeClr val="bg1"/>
              </a:solidFill>
            </a:endParaRPr>
          </a:p>
        </p:txBody>
      </p:sp>
      <p:sp>
        <p:nvSpPr>
          <p:cNvPr id="14" name="Oval 13"/>
          <p:cNvSpPr>
            <a:spLocks noChangeArrowheads="1"/>
          </p:cNvSpPr>
          <p:nvPr/>
        </p:nvSpPr>
        <p:spPr bwMode="blackWhite">
          <a:xfrm>
            <a:off x="204328" y="2000240"/>
            <a:ext cx="1440000" cy="1440000"/>
          </a:xfrm>
          <a:prstGeom prst="ellipse">
            <a:avLst/>
          </a:prstGeom>
          <a:solidFill>
            <a:srgbClr val="B4B4B4"/>
          </a:solidFill>
          <a:ln w="12700">
            <a:solidFill>
              <a:schemeClr val="bg1"/>
            </a:solidFill>
            <a:round/>
            <a:headEnd/>
            <a:tailEnd/>
          </a:ln>
        </p:spPr>
        <p:txBody>
          <a:bodyPr wrap="square" lIns="36000" tIns="36000" rIns="36000" bIns="36000" anchor="ctr"/>
          <a:lstStyle/>
          <a:p>
            <a:pPr algn="ctr">
              <a:defRPr/>
            </a:pPr>
            <a:r>
              <a:rPr lang="en-US" sz="1400" b="1" dirty="0" smtClean="0">
                <a:solidFill>
                  <a:schemeClr val="bg1"/>
                </a:solidFill>
              </a:rPr>
              <a:t>Cost Implications</a:t>
            </a:r>
            <a:endParaRPr lang="en-US" sz="1400" b="1" dirty="0">
              <a:solidFill>
                <a:schemeClr val="bg1"/>
              </a:solidFill>
            </a:endParaRPr>
          </a:p>
        </p:txBody>
      </p:sp>
      <p:sp>
        <p:nvSpPr>
          <p:cNvPr id="15" name="Oval 14"/>
          <p:cNvSpPr>
            <a:spLocks noChangeArrowheads="1"/>
          </p:cNvSpPr>
          <p:nvPr/>
        </p:nvSpPr>
        <p:spPr bwMode="blackWhite">
          <a:xfrm>
            <a:off x="2185970" y="2000240"/>
            <a:ext cx="1440000" cy="1440000"/>
          </a:xfrm>
          <a:prstGeom prst="ellipse">
            <a:avLst/>
          </a:prstGeom>
          <a:solidFill>
            <a:srgbClr val="B4B4B4"/>
          </a:solidFill>
          <a:ln w="12700">
            <a:solidFill>
              <a:schemeClr val="bg1"/>
            </a:solidFill>
            <a:round/>
            <a:headEnd/>
            <a:tailEnd/>
          </a:ln>
        </p:spPr>
        <p:txBody>
          <a:bodyPr wrap="square" lIns="0" tIns="0" rIns="0" bIns="0" anchor="ctr"/>
          <a:lstStyle/>
          <a:p>
            <a:pPr algn="ctr">
              <a:defRPr/>
            </a:pPr>
            <a:r>
              <a:rPr lang="en-US" sz="1400" b="1" dirty="0" smtClean="0">
                <a:solidFill>
                  <a:schemeClr val="bg1"/>
                </a:solidFill>
              </a:rPr>
              <a:t>Domestic and International Levels</a:t>
            </a:r>
            <a:endParaRPr lang="en-US" sz="1400" b="1" dirty="0">
              <a:solidFill>
                <a:schemeClr val="bg1"/>
              </a:solidFill>
            </a:endParaRPr>
          </a:p>
        </p:txBody>
      </p:sp>
      <p:sp>
        <p:nvSpPr>
          <p:cNvPr id="16" name="Oval 15"/>
          <p:cNvSpPr>
            <a:spLocks noChangeArrowheads="1"/>
          </p:cNvSpPr>
          <p:nvPr/>
        </p:nvSpPr>
        <p:spPr bwMode="blackWhite">
          <a:xfrm>
            <a:off x="142844" y="4429132"/>
            <a:ext cx="1501484" cy="1440000"/>
          </a:xfrm>
          <a:prstGeom prst="ellipse">
            <a:avLst/>
          </a:prstGeom>
          <a:solidFill>
            <a:srgbClr val="B4B4B4"/>
          </a:solidFill>
          <a:ln w="12700">
            <a:solidFill>
              <a:schemeClr val="bg1"/>
            </a:solidFill>
            <a:round/>
            <a:headEnd/>
            <a:tailEnd/>
          </a:ln>
        </p:spPr>
        <p:txBody>
          <a:bodyPr wrap="square" lIns="0" tIns="0" rIns="0" bIns="0" anchor="ctr"/>
          <a:lstStyle/>
          <a:p>
            <a:pPr algn="ctr">
              <a:defRPr/>
            </a:pPr>
            <a:r>
              <a:rPr lang="en-US" sz="1400" b="1" dirty="0" smtClean="0">
                <a:solidFill>
                  <a:schemeClr val="bg1"/>
                </a:solidFill>
              </a:rPr>
              <a:t>Inter-governmental process</a:t>
            </a:r>
            <a:endParaRPr lang="en-US" sz="1400" b="1" dirty="0">
              <a:solidFill>
                <a:schemeClr val="bg1"/>
              </a:solidFill>
            </a:endParaRPr>
          </a:p>
        </p:txBody>
      </p:sp>
      <p:sp>
        <p:nvSpPr>
          <p:cNvPr id="32" name="Text Placeholder 12"/>
          <p:cNvSpPr>
            <a:spLocks/>
          </p:cNvSpPr>
          <p:nvPr>
            <p:custDataLst>
              <p:tags r:id="rId1"/>
            </p:custDataLst>
          </p:nvPr>
        </p:nvSpPr>
        <p:spPr bwMode="auto">
          <a:xfrm>
            <a:off x="478368" y="1416594"/>
            <a:ext cx="2879186" cy="307777"/>
          </a:xfrm>
          <a:prstGeom prst="rect">
            <a:avLst/>
          </a:prstGeom>
          <a:noFill/>
          <a:ln w="9525">
            <a:noFill/>
            <a:miter lim="800000"/>
            <a:headEnd/>
            <a:tailEnd/>
          </a:ln>
        </p:spPr>
        <p:txBody>
          <a:bodyPr wrap="none" lIns="0" tIns="0" rIns="0" bIns="0">
            <a:spAutoFit/>
          </a:bodyPr>
          <a:lstStyle/>
          <a:p>
            <a:pPr algn="ctr" defTabSz="1019175">
              <a:spcAft>
                <a:spcPts val="0"/>
              </a:spcAft>
            </a:pPr>
            <a:r>
              <a:rPr lang="en-US" sz="2000" b="1" dirty="0" smtClean="0">
                <a:solidFill>
                  <a:srgbClr val="313131"/>
                </a:solidFill>
              </a:rPr>
              <a:t>Four Features of WTO DSU </a:t>
            </a:r>
            <a:endParaRPr lang="en-US" sz="2000" b="1" dirty="0">
              <a:solidFill>
                <a:srgbClr val="313131"/>
              </a:solidFill>
            </a:endParaRPr>
          </a:p>
        </p:txBody>
      </p:sp>
      <p:sp>
        <p:nvSpPr>
          <p:cNvPr id="33" name="Text Placeholder 12"/>
          <p:cNvSpPr>
            <a:spLocks/>
          </p:cNvSpPr>
          <p:nvPr>
            <p:custDataLst>
              <p:tags r:id="rId2"/>
            </p:custDataLst>
          </p:nvPr>
        </p:nvSpPr>
        <p:spPr bwMode="auto">
          <a:xfrm>
            <a:off x="6572264" y="3000372"/>
            <a:ext cx="2500330" cy="307777"/>
          </a:xfrm>
          <a:prstGeom prst="rect">
            <a:avLst/>
          </a:prstGeom>
          <a:noFill/>
          <a:ln w="9525">
            <a:noFill/>
            <a:miter lim="800000"/>
            <a:headEnd/>
            <a:tailEnd/>
          </a:ln>
        </p:spPr>
        <p:txBody>
          <a:bodyPr wrap="square" lIns="0" tIns="0" rIns="0" bIns="0">
            <a:spAutoFit/>
          </a:bodyPr>
          <a:lstStyle/>
          <a:p>
            <a:pPr algn="ctr" defTabSz="1019175">
              <a:spcAft>
                <a:spcPts val="0"/>
              </a:spcAft>
            </a:pPr>
            <a:r>
              <a:rPr lang="en-US" sz="2000" b="1" dirty="0" smtClean="0">
                <a:solidFill>
                  <a:srgbClr val="313131"/>
                </a:solidFill>
              </a:rPr>
              <a:t>Three Central Issues</a:t>
            </a:r>
            <a:endParaRPr lang="en-US" sz="2000" b="1" dirty="0">
              <a:solidFill>
                <a:srgbClr val="313131"/>
              </a:solidFill>
            </a:endParaRPr>
          </a:p>
        </p:txBody>
      </p:sp>
      <p:sp>
        <p:nvSpPr>
          <p:cNvPr id="35" name="Text Box 10"/>
          <p:cNvSpPr txBox="1">
            <a:spLocks noChangeArrowheads="1"/>
          </p:cNvSpPr>
          <p:nvPr>
            <p:custDataLst>
              <p:tags r:id="rId3"/>
            </p:custDataLst>
          </p:nvPr>
        </p:nvSpPr>
        <p:spPr bwMode="auto">
          <a:xfrm>
            <a:off x="6737381" y="3509569"/>
            <a:ext cx="2049461" cy="249678"/>
          </a:xfrm>
          <a:prstGeom prst="rect">
            <a:avLst/>
          </a:prstGeom>
          <a:solidFill>
            <a:srgbClr val="00A1DE"/>
          </a:solidFill>
          <a:ln w="12700" algn="ctr">
            <a:solidFill>
              <a:srgbClr val="00A1DE"/>
            </a:solidFill>
            <a:miter lim="800000"/>
            <a:headEnd/>
            <a:tailEnd type="none" w="sm" len="med"/>
          </a:ln>
        </p:spPr>
        <p:txBody>
          <a:bodyPr lIns="36000" tIns="36000" rIns="36000" bIns="36000" anchor="ctr" anchorCtr="1"/>
          <a:lstStyle/>
          <a:p>
            <a:pPr defTabSz="957263"/>
            <a:r>
              <a:rPr lang="en-US" sz="1400" b="1" dirty="0" smtClean="0">
                <a:solidFill>
                  <a:schemeClr val="bg1"/>
                </a:solidFill>
              </a:rPr>
              <a:t>1. Why?</a:t>
            </a:r>
            <a:endParaRPr lang="en-US" sz="1400" b="1" dirty="0">
              <a:solidFill>
                <a:schemeClr val="bg1"/>
              </a:solidFill>
            </a:endParaRPr>
          </a:p>
        </p:txBody>
      </p:sp>
      <p:sp>
        <p:nvSpPr>
          <p:cNvPr id="37" name="Oval 3"/>
          <p:cNvSpPr>
            <a:spLocks noChangeArrowheads="1"/>
          </p:cNvSpPr>
          <p:nvPr>
            <p:custDataLst>
              <p:tags r:id="rId4"/>
            </p:custDataLst>
          </p:nvPr>
        </p:nvSpPr>
        <p:spPr bwMode="auto">
          <a:xfrm>
            <a:off x="6643702" y="2143116"/>
            <a:ext cx="432000" cy="432000"/>
          </a:xfrm>
          <a:prstGeom prst="ellipse">
            <a:avLst/>
          </a:prstGeom>
          <a:solidFill>
            <a:srgbClr val="002776"/>
          </a:solidFill>
          <a:ln w="9525">
            <a:solidFill>
              <a:schemeClr val="bg1"/>
            </a:solidFill>
            <a:round/>
            <a:headEnd/>
            <a:tailEnd/>
          </a:ln>
        </p:spPr>
        <p:txBody>
          <a:bodyPr wrap="none" anchor="ctr"/>
          <a:lstStyle/>
          <a:p>
            <a:pPr algn="ctr"/>
            <a:endParaRPr lang="en-US" sz="1400"/>
          </a:p>
        </p:txBody>
      </p:sp>
      <p:sp>
        <p:nvSpPr>
          <p:cNvPr id="39" name="Arc 5"/>
          <p:cNvSpPr>
            <a:spLocks/>
          </p:cNvSpPr>
          <p:nvPr/>
        </p:nvSpPr>
        <p:spPr bwMode="auto">
          <a:xfrm>
            <a:off x="5572132" y="3428999"/>
            <a:ext cx="571504" cy="2571769"/>
          </a:xfrm>
          <a:custGeom>
            <a:avLst/>
            <a:gdLst>
              <a:gd name="T0" fmla="*/ 0 w 28334"/>
              <a:gd name="T1" fmla="*/ 791053597 h 21600"/>
              <a:gd name="T2" fmla="*/ 444155411 w 28334"/>
              <a:gd name="T3" fmla="*/ 2147483647 h 21600"/>
              <a:gd name="T4" fmla="*/ 105663734 w 28334"/>
              <a:gd name="T5" fmla="*/ 2147483647 h 21600"/>
              <a:gd name="T6" fmla="*/ 0 60000 65536"/>
              <a:gd name="T7" fmla="*/ 0 60000 65536"/>
              <a:gd name="T8" fmla="*/ 0 60000 65536"/>
              <a:gd name="T9" fmla="*/ 0 w 28334"/>
              <a:gd name="T10" fmla="*/ 0 h 21600"/>
              <a:gd name="T11" fmla="*/ 28334 w 28334"/>
              <a:gd name="T12" fmla="*/ 21600 h 21600"/>
            </a:gdLst>
            <a:ahLst/>
            <a:cxnLst>
              <a:cxn ang="T6">
                <a:pos x="T0" y="T1"/>
              </a:cxn>
              <a:cxn ang="T7">
                <a:pos x="T2" y="T3"/>
              </a:cxn>
              <a:cxn ang="T8">
                <a:pos x="T4" y="T5"/>
              </a:cxn>
            </a:cxnLst>
            <a:rect l="T9" t="T10" r="T11" b="T12"/>
            <a:pathLst>
              <a:path w="28334" h="21600" fill="none" extrusionOk="0">
                <a:moveTo>
                  <a:pt x="-1" y="1076"/>
                </a:moveTo>
                <a:cubicBezTo>
                  <a:pt x="2173" y="363"/>
                  <a:pt x="4446" y="-1"/>
                  <a:pt x="6734" y="0"/>
                </a:cubicBezTo>
                <a:cubicBezTo>
                  <a:pt x="18663" y="0"/>
                  <a:pt x="28334" y="9670"/>
                  <a:pt x="28334" y="21600"/>
                </a:cubicBezTo>
              </a:path>
              <a:path w="28334" h="21600" stroke="0" extrusionOk="0">
                <a:moveTo>
                  <a:pt x="-1" y="1076"/>
                </a:moveTo>
                <a:cubicBezTo>
                  <a:pt x="2173" y="363"/>
                  <a:pt x="4446" y="-1"/>
                  <a:pt x="6734" y="0"/>
                </a:cubicBezTo>
                <a:cubicBezTo>
                  <a:pt x="18663" y="0"/>
                  <a:pt x="28334" y="9670"/>
                  <a:pt x="28334" y="21600"/>
                </a:cubicBezTo>
                <a:lnTo>
                  <a:pt x="6734" y="21600"/>
                </a:lnTo>
                <a:close/>
              </a:path>
            </a:pathLst>
          </a:custGeom>
          <a:noFill/>
          <a:ln w="28575" cap="rnd">
            <a:solidFill>
              <a:srgbClr val="8C8C8C"/>
            </a:solidFill>
            <a:prstDash val="sysDot"/>
            <a:round/>
            <a:headEnd type="none" w="sm" len="sm"/>
            <a:tailEnd type="none" w="sm" len="sm"/>
          </a:ln>
        </p:spPr>
        <p:txBody>
          <a:bodyPr wrap="none" anchor="ctr"/>
          <a:lstStyle/>
          <a:p>
            <a:pPr algn="ctr">
              <a:defRPr/>
            </a:pPr>
            <a:endParaRPr lang="en-US" sz="1400" dirty="0"/>
          </a:p>
        </p:txBody>
      </p:sp>
      <p:sp>
        <p:nvSpPr>
          <p:cNvPr id="40" name="Arc 6"/>
          <p:cNvSpPr>
            <a:spLocks/>
          </p:cNvSpPr>
          <p:nvPr/>
        </p:nvSpPr>
        <p:spPr bwMode="auto">
          <a:xfrm>
            <a:off x="6143637" y="1928802"/>
            <a:ext cx="642942" cy="4000528"/>
          </a:xfrm>
          <a:custGeom>
            <a:avLst/>
            <a:gdLst>
              <a:gd name="T0" fmla="*/ 0 w 28293"/>
              <a:gd name="T1" fmla="*/ 2147483647 h 21600"/>
              <a:gd name="T2" fmla="*/ 2147483647 w 28293"/>
              <a:gd name="T3" fmla="*/ 2147483647 h 21600"/>
              <a:gd name="T4" fmla="*/ 2147483647 w 28293"/>
              <a:gd name="T5" fmla="*/ 2147483647 h 21600"/>
              <a:gd name="T6" fmla="*/ 0 60000 65536"/>
              <a:gd name="T7" fmla="*/ 0 60000 65536"/>
              <a:gd name="T8" fmla="*/ 0 60000 65536"/>
              <a:gd name="T9" fmla="*/ 0 w 28293"/>
              <a:gd name="T10" fmla="*/ 0 h 21600"/>
              <a:gd name="T11" fmla="*/ 28293 w 28293"/>
              <a:gd name="T12" fmla="*/ 21600 h 21600"/>
            </a:gdLst>
            <a:ahLst/>
            <a:cxnLst>
              <a:cxn ang="T6">
                <a:pos x="T0" y="T1"/>
              </a:cxn>
              <a:cxn ang="T7">
                <a:pos x="T2" y="T3"/>
              </a:cxn>
              <a:cxn ang="T8">
                <a:pos x="T4" y="T5"/>
              </a:cxn>
            </a:cxnLst>
            <a:rect l="T9" t="T10" r="T11" b="T12"/>
            <a:pathLst>
              <a:path w="28293" h="21600" fill="none" extrusionOk="0">
                <a:moveTo>
                  <a:pt x="0" y="21544"/>
                </a:moveTo>
                <a:cubicBezTo>
                  <a:pt x="30" y="9636"/>
                  <a:pt x="9692" y="-1"/>
                  <a:pt x="21600" y="0"/>
                </a:cubicBezTo>
                <a:cubicBezTo>
                  <a:pt x="23873" y="0"/>
                  <a:pt x="26131" y="358"/>
                  <a:pt x="28292" y="1063"/>
                </a:cubicBezTo>
              </a:path>
              <a:path w="28293" h="21600" stroke="0" extrusionOk="0">
                <a:moveTo>
                  <a:pt x="0" y="21544"/>
                </a:moveTo>
                <a:cubicBezTo>
                  <a:pt x="30" y="9636"/>
                  <a:pt x="9692" y="-1"/>
                  <a:pt x="21600" y="0"/>
                </a:cubicBezTo>
                <a:cubicBezTo>
                  <a:pt x="23873" y="0"/>
                  <a:pt x="26131" y="358"/>
                  <a:pt x="28292" y="1063"/>
                </a:cubicBezTo>
                <a:lnTo>
                  <a:pt x="21600" y="21600"/>
                </a:lnTo>
                <a:close/>
              </a:path>
            </a:pathLst>
          </a:custGeom>
          <a:noFill/>
          <a:ln w="28575" cap="rnd">
            <a:solidFill>
              <a:srgbClr val="8C8C8C"/>
            </a:solidFill>
            <a:prstDash val="sysDot"/>
            <a:round/>
            <a:headEnd type="none" w="sm" len="sm"/>
            <a:tailEnd type="none" w="sm" len="sm"/>
          </a:ln>
        </p:spPr>
        <p:txBody>
          <a:bodyPr wrap="none" anchor="ctr"/>
          <a:lstStyle/>
          <a:p>
            <a:pPr algn="ctr">
              <a:defRPr/>
            </a:pPr>
            <a:endParaRPr lang="en-US" sz="1400" dirty="0"/>
          </a:p>
        </p:txBody>
      </p:sp>
      <p:sp>
        <p:nvSpPr>
          <p:cNvPr id="41" name="Line 7"/>
          <p:cNvSpPr>
            <a:spLocks noChangeShapeType="1"/>
          </p:cNvSpPr>
          <p:nvPr>
            <p:custDataLst>
              <p:tags r:id="rId5"/>
            </p:custDataLst>
          </p:nvPr>
        </p:nvSpPr>
        <p:spPr bwMode="auto">
          <a:xfrm flipH="1">
            <a:off x="3857620" y="6072206"/>
            <a:ext cx="4640263" cy="0"/>
          </a:xfrm>
          <a:prstGeom prst="line">
            <a:avLst/>
          </a:prstGeom>
          <a:noFill/>
          <a:ln w="38100">
            <a:solidFill>
              <a:srgbClr val="8C8C8C"/>
            </a:solidFill>
            <a:round/>
            <a:headEnd type="none" w="sm" len="sm"/>
            <a:tailEnd type="none" w="sm" len="sm"/>
          </a:ln>
        </p:spPr>
        <p:txBody>
          <a:bodyPr wrap="none" anchor="ctr"/>
          <a:lstStyle/>
          <a:p>
            <a:pPr>
              <a:defRPr/>
            </a:pPr>
            <a:endParaRPr lang="en-US" dirty="0"/>
          </a:p>
        </p:txBody>
      </p:sp>
      <p:sp>
        <p:nvSpPr>
          <p:cNvPr id="42" name="Text Box 10"/>
          <p:cNvSpPr txBox="1">
            <a:spLocks noChangeArrowheads="1"/>
          </p:cNvSpPr>
          <p:nvPr>
            <p:custDataLst>
              <p:tags r:id="rId6"/>
            </p:custDataLst>
          </p:nvPr>
        </p:nvSpPr>
        <p:spPr bwMode="auto">
          <a:xfrm>
            <a:off x="6737381" y="4000504"/>
            <a:ext cx="2049461" cy="249678"/>
          </a:xfrm>
          <a:prstGeom prst="rect">
            <a:avLst/>
          </a:prstGeom>
          <a:solidFill>
            <a:srgbClr val="00A1DE"/>
          </a:solidFill>
          <a:ln w="12700" algn="ctr">
            <a:solidFill>
              <a:srgbClr val="00A1DE"/>
            </a:solidFill>
            <a:miter lim="800000"/>
            <a:headEnd/>
            <a:tailEnd type="none" w="sm" len="med"/>
          </a:ln>
        </p:spPr>
        <p:txBody>
          <a:bodyPr lIns="36000" tIns="36000" rIns="36000" bIns="36000" anchor="ctr" anchorCtr="1"/>
          <a:lstStyle/>
          <a:p>
            <a:pPr defTabSz="957263"/>
            <a:r>
              <a:rPr lang="en-US" sz="1400" b="1" dirty="0" smtClean="0">
                <a:solidFill>
                  <a:schemeClr val="bg1"/>
                </a:solidFill>
              </a:rPr>
              <a:t>2. How? </a:t>
            </a:r>
            <a:endParaRPr lang="en-US" sz="1400" b="1" dirty="0">
              <a:solidFill>
                <a:schemeClr val="bg1"/>
              </a:solidFill>
            </a:endParaRPr>
          </a:p>
        </p:txBody>
      </p:sp>
      <p:sp>
        <p:nvSpPr>
          <p:cNvPr id="43" name="Text Box 10"/>
          <p:cNvSpPr txBox="1">
            <a:spLocks noChangeArrowheads="1"/>
          </p:cNvSpPr>
          <p:nvPr>
            <p:custDataLst>
              <p:tags r:id="rId7"/>
            </p:custDataLst>
          </p:nvPr>
        </p:nvSpPr>
        <p:spPr bwMode="auto">
          <a:xfrm>
            <a:off x="6715140" y="4500570"/>
            <a:ext cx="2049461" cy="249678"/>
          </a:xfrm>
          <a:prstGeom prst="rect">
            <a:avLst/>
          </a:prstGeom>
          <a:solidFill>
            <a:srgbClr val="00A1DE"/>
          </a:solidFill>
          <a:ln w="12700" algn="ctr">
            <a:solidFill>
              <a:srgbClr val="00A1DE"/>
            </a:solidFill>
            <a:miter lim="800000"/>
            <a:headEnd/>
            <a:tailEnd type="none" w="sm" len="med"/>
          </a:ln>
        </p:spPr>
        <p:txBody>
          <a:bodyPr lIns="36000" tIns="36000" rIns="36000" bIns="36000" anchor="ctr" anchorCtr="1"/>
          <a:lstStyle/>
          <a:p>
            <a:pPr defTabSz="957263"/>
            <a:r>
              <a:rPr lang="en-US" sz="1400" b="1" dirty="0" smtClean="0">
                <a:solidFill>
                  <a:schemeClr val="bg1"/>
                </a:solidFill>
              </a:rPr>
              <a:t>3. Any Downsides?</a:t>
            </a:r>
            <a:endParaRPr lang="en-US" sz="1400" b="1" dirty="0">
              <a:solidFill>
                <a:schemeClr val="bg1"/>
              </a:solidFill>
            </a:endParaRPr>
          </a:p>
        </p:txBody>
      </p:sp>
      <p:sp>
        <p:nvSpPr>
          <p:cNvPr id="45" name="Oval 44"/>
          <p:cNvSpPr/>
          <p:nvPr/>
        </p:nvSpPr>
        <p:spPr>
          <a:xfrm>
            <a:off x="4214810" y="3025694"/>
            <a:ext cx="1332000" cy="1332000"/>
          </a:xfrm>
          <a:prstGeom prst="ellipse">
            <a:avLst/>
          </a:prstGeom>
          <a:solidFill>
            <a:schemeClr val="tx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r>
              <a:rPr lang="en-GB" sz="1400" dirty="0" smtClean="0">
                <a:solidFill>
                  <a:schemeClr val="bg1"/>
                </a:solidFill>
              </a:rPr>
              <a:t>Public Private Partnership</a:t>
            </a:r>
            <a:endParaRPr lang="en-US" sz="1400" dirty="0" err="1" smtClean="0">
              <a:solidFill>
                <a:schemeClr val="bg1"/>
              </a:solidFill>
            </a:endParaRPr>
          </a:p>
        </p:txBody>
      </p:sp>
      <p:sp>
        <p:nvSpPr>
          <p:cNvPr id="30" name="Isosceles Triangle 29"/>
          <p:cNvSpPr/>
          <p:nvPr/>
        </p:nvSpPr>
        <p:spPr>
          <a:xfrm rot="5400000">
            <a:off x="1619130" y="3579009"/>
            <a:ext cx="4786349" cy="342929"/>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4" descr="Image result for itam logo"/>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25768739"/>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57200"/>
            <a:ext cx="8388000" cy="469492"/>
          </a:xfrm>
        </p:spPr>
        <p:txBody>
          <a:bodyPr/>
          <a:lstStyle/>
          <a:p>
            <a:r>
              <a:rPr lang="en-GB" sz="3200" dirty="0" smtClean="0"/>
              <a:t>Public Private Partnership: Potential Stages of WTO Dispute Settlement Proceedings</a:t>
            </a:r>
            <a:endParaRPr lang="en-GB" sz="3200" dirty="0"/>
          </a:p>
        </p:txBody>
      </p:sp>
      <p:sp>
        <p:nvSpPr>
          <p:cNvPr id="604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7" name="Diagram 6"/>
          <p:cNvGraphicFramePr/>
          <p:nvPr/>
        </p:nvGraphicFramePr>
        <p:xfrm>
          <a:off x="881207" y="1445724"/>
          <a:ext cx="7291193" cy="5367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Image result for itam logo"/>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1229368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89090" name="Picture 2" descr="Related image"/>
          <p:cNvPicPr>
            <a:picLocks noChangeAspect="1" noChangeArrowheads="1"/>
          </p:cNvPicPr>
          <p:nvPr/>
        </p:nvPicPr>
        <p:blipFill>
          <a:blip r:embed="rId2" cstate="print"/>
          <a:srcRect/>
          <a:stretch>
            <a:fillRect/>
          </a:stretch>
        </p:blipFill>
        <p:spPr bwMode="auto">
          <a:xfrm>
            <a:off x="27077" y="0"/>
            <a:ext cx="9116923" cy="6741368"/>
          </a:xfrm>
          <a:prstGeom prst="rect">
            <a:avLst/>
          </a:prstGeom>
          <a:noFill/>
        </p:spPr>
      </p:pic>
      <p:pic>
        <p:nvPicPr>
          <p:cNvPr id="5" name="Picture 4" descr="Image result for itam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176653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310530" y="368660"/>
            <a:ext cx="8474695" cy="369332"/>
          </a:xfrm>
        </p:spPr>
        <p:txBody>
          <a:bodyPr>
            <a:normAutofit fontScale="90000"/>
          </a:bodyPr>
          <a:lstStyle/>
          <a:p>
            <a:r>
              <a:rPr lang="en-US" dirty="0" smtClean="0"/>
              <a:t> India: Key Participating Actors </a:t>
            </a:r>
            <a:endParaRPr lang="en-US" dirty="0"/>
          </a:p>
        </p:txBody>
      </p:sp>
      <p:sp>
        <p:nvSpPr>
          <p:cNvPr id="18" name="Slide Number Placeholder 4"/>
          <p:cNvSpPr>
            <a:spLocks noGrp="1"/>
          </p:cNvSpPr>
          <p:nvPr>
            <p:ph type="sldNum" sz="quarter" idx="4294967295"/>
          </p:nvPr>
        </p:nvSpPr>
        <p:spPr>
          <a:xfrm>
            <a:off x="386212" y="6588952"/>
            <a:ext cx="360363" cy="125413"/>
          </a:xfrm>
          <a:prstGeom prst="rect">
            <a:avLst/>
          </a:prstGeom>
        </p:spPr>
        <p:txBody>
          <a:bodyPr/>
          <a:lstStyle/>
          <a:p>
            <a:pPr>
              <a:defRPr/>
            </a:pPr>
            <a:fld id="{1308920A-BF77-4957-9965-B371E0EE9CB1}" type="slidenum">
              <a:rPr lang="en-US" sz="1000" b="1" smtClean="0">
                <a:solidFill>
                  <a:srgbClr val="002776"/>
                </a:solidFill>
              </a:rPr>
              <a:pPr>
                <a:defRPr/>
              </a:pPr>
              <a:t>60</a:t>
            </a:fld>
            <a:endParaRPr lang="en-US" sz="1000" b="1" dirty="0">
              <a:solidFill>
                <a:srgbClr val="002776"/>
              </a:solidFill>
            </a:endParaRPr>
          </a:p>
        </p:txBody>
      </p:sp>
      <p:pic>
        <p:nvPicPr>
          <p:cNvPr id="220162" name="Picture 2" descr="Heim">
            <a:hlinkClick r:id="rId3" tooltip="Heim"/>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479213" y="-5241925"/>
            <a:ext cx="1057275" cy="638175"/>
          </a:xfrm>
          <a:prstGeom prst="rect">
            <a:avLst/>
          </a:prstGeom>
          <a:noFill/>
          <a:extLst>
            <a:ext uri="{909E8E84-426E-40DD-AFC4-6F175D3DCCD1}">
              <a14:hiddenFill xmlns:a14="http://schemas.microsoft.com/office/drawing/2010/main" xmlns="">
                <a:solidFill>
                  <a:srgbClr val="FFFFFF"/>
                </a:solidFill>
              </a14:hiddenFill>
            </a:ext>
          </a:extLst>
        </p:spPr>
      </p:pic>
      <p:pic>
        <p:nvPicPr>
          <p:cNvPr id="220164" name="Picture 4" descr="Heim">
            <a:hlinkClick r:id="rId3" tooltip="Heim"/>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631613" y="-5089525"/>
            <a:ext cx="1057275" cy="638175"/>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p:cNvPicPr>
            <a:picLocks noChangeAspect="1" noChangeArrowheads="1"/>
          </p:cNvPicPr>
          <p:nvPr/>
        </p:nvPicPr>
        <p:blipFill>
          <a:blip r:embed="rId5" cstate="print"/>
          <a:srcRect/>
          <a:stretch>
            <a:fillRect/>
          </a:stretch>
        </p:blipFill>
        <p:spPr bwMode="auto">
          <a:xfrm>
            <a:off x="813728" y="1323981"/>
            <a:ext cx="7758800" cy="4962539"/>
          </a:xfrm>
          <a:prstGeom prst="rect">
            <a:avLst/>
          </a:prstGeom>
          <a:noFill/>
          <a:ln w="9525">
            <a:noFill/>
            <a:miter lim="800000"/>
            <a:headEnd/>
            <a:tailEnd/>
          </a:ln>
          <a:effectLst/>
        </p:spPr>
      </p:pic>
      <p:pic>
        <p:nvPicPr>
          <p:cNvPr id="7" name="Picture 4" descr="Image result for itam logo"/>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605691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EC-Bed Linen</a:t>
            </a:r>
            <a:endParaRPr lang="en-GB" dirty="0"/>
          </a:p>
        </p:txBody>
      </p:sp>
      <p:sp>
        <p:nvSpPr>
          <p:cNvPr id="3" name="Content Placeholder 2"/>
          <p:cNvSpPr>
            <a:spLocks noGrp="1"/>
          </p:cNvSpPr>
          <p:nvPr>
            <p:ph idx="1"/>
          </p:nvPr>
        </p:nvSpPr>
        <p:spPr>
          <a:xfrm>
            <a:off x="0" y="1600200"/>
            <a:ext cx="9144000" cy="5257800"/>
          </a:xfrm>
        </p:spPr>
        <p:txBody>
          <a:bodyPr>
            <a:normAutofit fontScale="62500" lnSpcReduction="20000"/>
          </a:bodyPr>
          <a:lstStyle/>
          <a:p>
            <a:pPr>
              <a:buNone/>
            </a:pPr>
            <a:r>
              <a:rPr lang="en-GB" b="1" dirty="0" smtClean="0"/>
              <a:t>Measure at Issue: </a:t>
            </a:r>
            <a:r>
              <a:rPr lang="en-GB" dirty="0" smtClean="0"/>
              <a:t>India requested consultations with the EC in respect of antidumping proceedings initiated by the EC against the imports of cotton-type bed-linen products from India. India alleged that the anti-dumping duties, GATT 1994. The Panel and the Appellate Body partially upheld the claims made by India</a:t>
            </a:r>
          </a:p>
          <a:p>
            <a:endParaRPr lang="en-GB" b="1" dirty="0" smtClean="0"/>
          </a:p>
          <a:p>
            <a:pPr>
              <a:buNone/>
            </a:pPr>
            <a:r>
              <a:rPr lang="en-GB" b="1" dirty="0" smtClean="0"/>
              <a:t>An instance where an export promotion council coordinated with the government throughout: </a:t>
            </a:r>
          </a:p>
          <a:p>
            <a:r>
              <a:rPr lang="en-GB" dirty="0" smtClean="0"/>
              <a:t>The barrier was identified by TEXPROCIL</a:t>
            </a:r>
          </a:p>
          <a:p>
            <a:r>
              <a:rPr lang="en-GB" dirty="0" smtClean="0"/>
              <a:t>‘TEXPROCIL participated in the investigations, consultations, in meetings with the Panel, and in preparation of the legal documents for the litigation. </a:t>
            </a:r>
          </a:p>
          <a:p>
            <a:r>
              <a:rPr lang="en-GB" dirty="0" smtClean="0"/>
              <a:t>It provided all the required information’. </a:t>
            </a:r>
          </a:p>
          <a:p>
            <a:r>
              <a:rPr lang="en-GB" dirty="0" smtClean="0"/>
              <a:t>It also played a proactive role at the enforcement stage of the dispute. TEXPROCIL continued to monitor the EC’s progress in implementing the award. On finding that the award was not being implemented, TEXPROCIL again approached the Ministry of Commerce with the evidence of non-implementation and convinced the Government to initiate compliance proceedings against the EC. </a:t>
            </a:r>
          </a:p>
          <a:p>
            <a:r>
              <a:rPr lang="en-GB" dirty="0" smtClean="0"/>
              <a:t>TEXPROCIL hired the Brussels based </a:t>
            </a:r>
            <a:r>
              <a:rPr lang="en-GB" dirty="0" err="1" smtClean="0"/>
              <a:t>Vermulst</a:t>
            </a:r>
            <a:r>
              <a:rPr lang="en-GB" dirty="0" smtClean="0"/>
              <a:t> </a:t>
            </a:r>
            <a:r>
              <a:rPr lang="en-GB" dirty="0" err="1" smtClean="0"/>
              <a:t>Verhaeghe</a:t>
            </a:r>
            <a:r>
              <a:rPr lang="en-GB" dirty="0" smtClean="0"/>
              <a:t> &amp; </a:t>
            </a:r>
            <a:r>
              <a:rPr lang="en-GB" dirty="0" err="1" smtClean="0"/>
              <a:t>Graafsma</a:t>
            </a:r>
            <a:r>
              <a:rPr lang="en-GB" dirty="0" smtClean="0"/>
              <a:t> law firm for preparing and presenting the case at WTO, and paid a substantial amount of their legal fees.</a:t>
            </a:r>
            <a:endParaRPr lang="en-GB" dirty="0"/>
          </a:p>
        </p:txBody>
      </p:sp>
      <p:pic>
        <p:nvPicPr>
          <p:cNvPr id="4" name="Picture 4" descr="Image result for itam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405788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Turkey-Cotton Yarn</a:t>
            </a:r>
            <a:endParaRPr lang="en-GB" dirty="0"/>
          </a:p>
        </p:txBody>
      </p:sp>
      <p:sp>
        <p:nvSpPr>
          <p:cNvPr id="3" name="Content Placeholder 2"/>
          <p:cNvSpPr>
            <a:spLocks noGrp="1"/>
          </p:cNvSpPr>
          <p:nvPr>
            <p:ph idx="1"/>
          </p:nvPr>
        </p:nvSpPr>
        <p:spPr>
          <a:xfrm>
            <a:off x="179512" y="1600200"/>
            <a:ext cx="8964488" cy="5257800"/>
          </a:xfrm>
        </p:spPr>
        <p:txBody>
          <a:bodyPr>
            <a:normAutofit fontScale="62500" lnSpcReduction="20000"/>
          </a:bodyPr>
          <a:lstStyle/>
          <a:p>
            <a:pPr>
              <a:buNone/>
            </a:pPr>
            <a:r>
              <a:rPr lang="en-GB" b="1" dirty="0" smtClean="0"/>
              <a:t>Measure at Issue</a:t>
            </a:r>
            <a:r>
              <a:rPr lang="en-GB" dirty="0" smtClean="0"/>
              <a:t>: India challenged Turkey’s safeguard measures on imports of cotton yarn from all origins. After formal consultations with India, Turkey withdrew these measures and the dispute therefore phased out at the consultation stage.  </a:t>
            </a:r>
          </a:p>
          <a:p>
            <a:pPr>
              <a:buNone/>
            </a:pPr>
            <a:endParaRPr lang="en-GB" dirty="0" smtClean="0"/>
          </a:p>
          <a:p>
            <a:pPr>
              <a:buNone/>
            </a:pPr>
            <a:r>
              <a:rPr lang="en-GB" b="1" dirty="0" smtClean="0"/>
              <a:t>PPP Example: </a:t>
            </a:r>
          </a:p>
          <a:p>
            <a:pPr>
              <a:buNone/>
            </a:pPr>
            <a:endParaRPr lang="en-GB" dirty="0" smtClean="0"/>
          </a:p>
          <a:p>
            <a:r>
              <a:rPr lang="en-GB" dirty="0" smtClean="0"/>
              <a:t>The private sector identified the barrier</a:t>
            </a:r>
          </a:p>
          <a:p>
            <a:r>
              <a:rPr lang="en-GB" dirty="0" smtClean="0"/>
              <a:t>TEXPROCIL preliminarily investigated the matter and filed an application with the Ministry of Commerce </a:t>
            </a:r>
          </a:p>
          <a:p>
            <a:r>
              <a:rPr lang="en-GB" dirty="0" smtClean="0"/>
              <a:t>The matter was investigated with the help of the commercial inputs provided by the private sector and their lawyers. </a:t>
            </a:r>
          </a:p>
          <a:p>
            <a:r>
              <a:rPr lang="en-GB" dirty="0" smtClean="0"/>
              <a:t>The request for consultation was prepared with the assistance of TEXPROCIL’s hired lawyers and the commercial facts provided by the Industry.</a:t>
            </a:r>
          </a:p>
          <a:p>
            <a:r>
              <a:rPr lang="en-GB" dirty="0" smtClean="0"/>
              <a:t>The national delegation during formal consultations at Ankara also comprised a representative from TEXPROCIL and its lawyers</a:t>
            </a:r>
          </a:p>
          <a:p>
            <a:r>
              <a:rPr lang="en-GB" dirty="0" smtClean="0"/>
              <a:t>The complete information and commercial analysis was provided by TEXPROCIL</a:t>
            </a:r>
          </a:p>
          <a:p>
            <a:r>
              <a:rPr lang="en-GB" dirty="0" smtClean="0"/>
              <a:t>The lawyers in the matter were hired and initially paid for by TEXPROCIL.</a:t>
            </a:r>
          </a:p>
          <a:p>
            <a:pPr>
              <a:buNone/>
            </a:pPr>
            <a:endParaRPr lang="en-GB" dirty="0"/>
          </a:p>
        </p:txBody>
      </p:sp>
      <p:pic>
        <p:nvPicPr>
          <p:cNvPr id="4" name="Picture 4" descr="Image result for itam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6816906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310530" y="368660"/>
            <a:ext cx="8474695" cy="369332"/>
          </a:xfrm>
        </p:spPr>
        <p:txBody>
          <a:bodyPr>
            <a:normAutofit fontScale="90000"/>
          </a:bodyPr>
          <a:lstStyle/>
          <a:p>
            <a:r>
              <a:rPr lang="en-US" dirty="0" smtClean="0"/>
              <a:t>Formal System of PPP </a:t>
            </a:r>
            <a:endParaRPr lang="en-GB" dirty="0" smtClean="0">
              <a:solidFill>
                <a:srgbClr val="002776"/>
              </a:solidFill>
            </a:endParaRPr>
          </a:p>
        </p:txBody>
      </p:sp>
      <p:sp>
        <p:nvSpPr>
          <p:cNvPr id="8" name="Rectangle 17"/>
          <p:cNvSpPr>
            <a:spLocks noChangeArrowheads="1"/>
          </p:cNvSpPr>
          <p:nvPr/>
        </p:nvSpPr>
        <p:spPr bwMode="gray">
          <a:xfrm>
            <a:off x="310530" y="1103244"/>
            <a:ext cx="8582645" cy="5430906"/>
          </a:xfrm>
          <a:prstGeom prst="rect">
            <a:avLst/>
          </a:prstGeom>
          <a:noFill/>
          <a:ln w="6350" algn="ctr">
            <a:noFill/>
            <a:miter lim="800000"/>
            <a:headEnd type="none" w="sm" len="sm"/>
            <a:tailEnd/>
          </a:ln>
          <a:effectLst/>
        </p:spPr>
        <p:txBody>
          <a:bodyPr tIns="91440" bIns="91440" anchor="t"/>
          <a:lstStyle/>
          <a:p>
            <a:pPr marL="171450" indent="-171450">
              <a:lnSpc>
                <a:spcPct val="150000"/>
              </a:lnSpc>
              <a:spcBef>
                <a:spcPct val="0"/>
              </a:spcBef>
              <a:buFont typeface="Arial" pitchFamily="34" charset="0"/>
              <a:buChar char="•"/>
              <a:defRPr/>
            </a:pPr>
            <a:endParaRPr lang="en-GB" sz="1200" kern="0" dirty="0" smtClean="0">
              <a:solidFill>
                <a:schemeClr val="tx2"/>
              </a:solidFill>
            </a:endParaRPr>
          </a:p>
        </p:txBody>
      </p:sp>
      <p:sp>
        <p:nvSpPr>
          <p:cNvPr id="18" name="Slide Number Placeholder 4"/>
          <p:cNvSpPr>
            <a:spLocks noGrp="1"/>
          </p:cNvSpPr>
          <p:nvPr>
            <p:ph type="sldNum" sz="quarter" idx="4294967295"/>
          </p:nvPr>
        </p:nvSpPr>
        <p:spPr>
          <a:xfrm>
            <a:off x="386212" y="6588952"/>
            <a:ext cx="360363" cy="125413"/>
          </a:xfrm>
          <a:prstGeom prst="rect">
            <a:avLst/>
          </a:prstGeom>
        </p:spPr>
        <p:txBody>
          <a:bodyPr/>
          <a:lstStyle/>
          <a:p>
            <a:pPr>
              <a:defRPr/>
            </a:pPr>
            <a:fld id="{1308920A-BF77-4957-9965-B371E0EE9CB1}" type="slidenum">
              <a:rPr lang="en-US" sz="1000" b="1" smtClean="0">
                <a:solidFill>
                  <a:srgbClr val="002776"/>
                </a:solidFill>
              </a:rPr>
              <a:pPr>
                <a:defRPr/>
              </a:pPr>
              <a:t>63</a:t>
            </a:fld>
            <a:endParaRPr lang="en-US" sz="1000" b="1" dirty="0">
              <a:solidFill>
                <a:srgbClr val="002776"/>
              </a:solidFill>
            </a:endParaRPr>
          </a:p>
        </p:txBody>
      </p:sp>
      <p:pic>
        <p:nvPicPr>
          <p:cNvPr id="220162" name="Picture 2" descr="Heim">
            <a:hlinkClick r:id="rId3" tooltip="Heim"/>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479213" y="-5241925"/>
            <a:ext cx="1057275" cy="638175"/>
          </a:xfrm>
          <a:prstGeom prst="rect">
            <a:avLst/>
          </a:prstGeom>
          <a:noFill/>
          <a:extLst>
            <a:ext uri="{909E8E84-426E-40DD-AFC4-6F175D3DCCD1}">
              <a14:hiddenFill xmlns:a14="http://schemas.microsoft.com/office/drawing/2010/main" xmlns="">
                <a:solidFill>
                  <a:srgbClr val="FFFFFF"/>
                </a:solidFill>
              </a14:hiddenFill>
            </a:ext>
          </a:extLst>
        </p:spPr>
      </p:pic>
      <p:pic>
        <p:nvPicPr>
          <p:cNvPr id="220164" name="Picture 4" descr="Heim">
            <a:hlinkClick r:id="rId3" tooltip="Heim"/>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631613" y="-5089525"/>
            <a:ext cx="1057275" cy="638175"/>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53" name="Content Placeholder 11"/>
          <p:cNvGraphicFramePr>
            <a:graphicFrameLocks noGrp="1"/>
          </p:cNvGraphicFramePr>
          <p:nvPr>
            <p:ph idx="4294967295"/>
            <p:extLst>
              <p:ext uri="{D42A27DB-BD31-4B8C-83A1-F6EECF244321}">
                <p14:modId xmlns:p14="http://schemas.microsoft.com/office/powerpoint/2010/main" xmlns="" val="4280153144"/>
              </p:ext>
            </p:extLst>
          </p:nvPr>
        </p:nvGraphicFramePr>
        <p:xfrm>
          <a:off x="358775" y="2679691"/>
          <a:ext cx="3856035" cy="2178070"/>
        </p:xfrm>
        <a:graphic>
          <a:graphicData uri="http://schemas.openxmlformats.org/drawingml/2006/table">
            <a:tbl>
              <a:tblPr/>
              <a:tblGrid>
                <a:gridCol w="3856035"/>
              </a:tblGrid>
              <a:tr h="43561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chemeClr val="tx2"/>
                          </a:solidFill>
                          <a:effectLst/>
                          <a:latin typeface="+mj-lt"/>
                          <a:ea typeface="+mn-ea"/>
                          <a:cs typeface="Arial" charset="0"/>
                        </a:rPr>
                        <a:t>Transparency</a:t>
                      </a:r>
                    </a:p>
                  </a:txBody>
                  <a:tcPr marL="54000" marR="180000" marT="54000" marB="54000" anchor="ctr" horzOverflow="overflow">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r h="43561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chemeClr val="tx2"/>
                          </a:solidFill>
                          <a:effectLst/>
                          <a:latin typeface="+mj-lt"/>
                          <a:ea typeface="+mn-ea"/>
                          <a:cs typeface="Arial" charset="0"/>
                        </a:rPr>
                        <a:t>Awareness </a:t>
                      </a:r>
                    </a:p>
                  </a:txBody>
                  <a:tcPr marL="54000" marR="180000" marT="54000" marB="54000" anchor="ctr" horzOverflow="overflow">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r h="43561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chemeClr val="tx2"/>
                          </a:solidFill>
                          <a:effectLst/>
                          <a:latin typeface="+mj-lt"/>
                          <a:ea typeface="+mn-ea"/>
                          <a:cs typeface="Arial" charset="0"/>
                        </a:rPr>
                        <a:t>Regulation</a:t>
                      </a:r>
                    </a:p>
                  </a:txBody>
                  <a:tcPr marL="54000" marR="180000" marT="54000" marB="54000" anchor="ctr" horzOverflow="overflow">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r h="43561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chemeClr val="tx2"/>
                          </a:solidFill>
                          <a:effectLst/>
                          <a:latin typeface="+mj-lt"/>
                          <a:ea typeface="+mn-ea"/>
                          <a:cs typeface="Arial" charset="0"/>
                        </a:rPr>
                        <a:t>Defined procedures</a:t>
                      </a:r>
                    </a:p>
                  </a:txBody>
                  <a:tcPr marL="54000" marR="180000" marT="54000" marB="54000" anchor="ctr" horzOverflow="overflow">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r h="43561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chemeClr val="tx2"/>
                          </a:solidFill>
                          <a:effectLst/>
                          <a:latin typeface="+mj-lt"/>
                          <a:ea typeface="+mn-ea"/>
                          <a:cs typeface="Arial" charset="0"/>
                        </a:rPr>
                        <a:t>Confidence/confidentiality rights </a:t>
                      </a:r>
                    </a:p>
                  </a:txBody>
                  <a:tcPr marL="54000" marR="180000" marT="54000" marB="54000" anchor="ctr" horzOverflow="overflow">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12" name="Rectangle 11"/>
          <p:cNvSpPr/>
          <p:nvPr/>
        </p:nvSpPr>
        <p:spPr>
          <a:xfrm>
            <a:off x="357158" y="2071678"/>
            <a:ext cx="3857652" cy="500066"/>
          </a:xfrm>
          <a:prstGeom prst="rect">
            <a:avLst/>
          </a:prstGeom>
          <a:solidFill>
            <a:srgbClr val="92D400"/>
          </a:solidFill>
          <a:ln w="25400" cap="flat" cmpd="sng" algn="ctr">
            <a:noFill/>
            <a:prstDash val="solid"/>
          </a:ln>
          <a:effectLst/>
        </p:spPr>
        <p:txBody>
          <a:bodyPr anchor="ctr"/>
          <a:lstStyle/>
          <a:p>
            <a:pPr algn="ctr"/>
            <a:r>
              <a:rPr lang="en-GB" sz="1400" b="1" dirty="0" smtClean="0">
                <a:solidFill>
                  <a:schemeClr val="bg1"/>
                </a:solidFill>
              </a:rPr>
              <a:t>Benefits</a:t>
            </a:r>
            <a:endParaRPr lang="en-GB" sz="1050" b="1" dirty="0" smtClean="0">
              <a:solidFill>
                <a:schemeClr val="bg1"/>
              </a:solidFill>
            </a:endParaRPr>
          </a:p>
        </p:txBody>
      </p:sp>
      <p:graphicFrame>
        <p:nvGraphicFramePr>
          <p:cNvPr id="13" name="Content Placeholder 11"/>
          <p:cNvGraphicFramePr>
            <a:graphicFrameLocks noGrp="1"/>
          </p:cNvGraphicFramePr>
          <p:nvPr>
            <p:ph idx="4294967295"/>
            <p:extLst>
              <p:ext uri="{D42A27DB-BD31-4B8C-83A1-F6EECF244321}">
                <p14:modId xmlns:p14="http://schemas.microsoft.com/office/powerpoint/2010/main" xmlns="" val="2895448308"/>
              </p:ext>
            </p:extLst>
          </p:nvPr>
        </p:nvGraphicFramePr>
        <p:xfrm>
          <a:off x="5002245" y="2679691"/>
          <a:ext cx="3856035" cy="2178068"/>
        </p:xfrm>
        <a:graphic>
          <a:graphicData uri="http://schemas.openxmlformats.org/drawingml/2006/table">
            <a:tbl>
              <a:tblPr/>
              <a:tblGrid>
                <a:gridCol w="3856035"/>
              </a:tblGrid>
              <a:tr h="54451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chemeClr val="tx2"/>
                          </a:solidFill>
                          <a:effectLst/>
                          <a:latin typeface="+mj-lt"/>
                          <a:ea typeface="+mn-ea"/>
                          <a:cs typeface="Arial" charset="0"/>
                        </a:rPr>
                        <a:t>Cost and complexity</a:t>
                      </a:r>
                    </a:p>
                  </a:txBody>
                  <a:tcPr marL="54000" marR="180000" marT="54000" marB="54000" anchor="ctr" horzOverflow="overflow">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r h="54451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chemeClr val="tx2"/>
                          </a:solidFill>
                          <a:effectLst/>
                          <a:latin typeface="+mj-lt"/>
                          <a:ea typeface="+mn-ea"/>
                          <a:cs typeface="Arial" charset="0"/>
                        </a:rPr>
                        <a:t>Procedural burden</a:t>
                      </a:r>
                    </a:p>
                  </a:txBody>
                  <a:tcPr marL="54000" marR="180000" marT="54000" marB="54000" anchor="ctr" horzOverflow="overflow">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r h="54451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chemeClr val="tx2"/>
                          </a:solidFill>
                          <a:effectLst/>
                          <a:latin typeface="+mj-lt"/>
                          <a:ea typeface="+mn-ea"/>
                          <a:cs typeface="Arial" charset="0"/>
                        </a:rPr>
                        <a:t>Evidential burden </a:t>
                      </a:r>
                    </a:p>
                  </a:txBody>
                  <a:tcPr marL="54000" marR="180000" marT="54000" marB="54000" anchor="ctr" horzOverflow="overflow">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r h="54451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chemeClr val="tx2"/>
                          </a:solidFill>
                          <a:effectLst/>
                          <a:latin typeface="+mj-lt"/>
                          <a:ea typeface="+mn-ea"/>
                          <a:cs typeface="Arial" charset="0"/>
                        </a:rPr>
                        <a:t>Confrontational/litigious option</a:t>
                      </a:r>
                    </a:p>
                  </a:txBody>
                  <a:tcPr marL="54000" marR="180000" marT="54000" marB="54000" anchor="ctr" horzOverflow="overflow">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14" name="Rectangle 13"/>
          <p:cNvSpPr/>
          <p:nvPr/>
        </p:nvSpPr>
        <p:spPr>
          <a:xfrm>
            <a:off x="5000628" y="2071678"/>
            <a:ext cx="3857652" cy="500066"/>
          </a:xfrm>
          <a:prstGeom prst="rect">
            <a:avLst/>
          </a:prstGeom>
          <a:solidFill>
            <a:srgbClr val="C00000"/>
          </a:solidFill>
          <a:ln w="25400" cap="flat" cmpd="sng" algn="ctr">
            <a:noFill/>
            <a:prstDash val="solid"/>
          </a:ln>
          <a:effectLst/>
        </p:spPr>
        <p:txBody>
          <a:bodyPr anchor="ctr"/>
          <a:lstStyle/>
          <a:p>
            <a:pPr algn="ctr"/>
            <a:r>
              <a:rPr lang="en-GB" sz="1400" b="1" dirty="0" smtClean="0">
                <a:solidFill>
                  <a:schemeClr val="bg1"/>
                </a:solidFill>
              </a:rPr>
              <a:t>Problems</a:t>
            </a:r>
            <a:endParaRPr lang="en-GB" sz="1050" b="1" dirty="0" smtClean="0">
              <a:solidFill>
                <a:schemeClr val="bg1"/>
              </a:solidFill>
            </a:endParaRPr>
          </a:p>
        </p:txBody>
      </p:sp>
      <p:sp>
        <p:nvSpPr>
          <p:cNvPr id="15" name="Rectangle 14"/>
          <p:cNvSpPr/>
          <p:nvPr/>
        </p:nvSpPr>
        <p:spPr>
          <a:xfrm>
            <a:off x="4429124" y="2071678"/>
            <a:ext cx="357190" cy="285752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b="1" dirty="0" smtClean="0"/>
              <a:t>V/S</a:t>
            </a:r>
          </a:p>
        </p:txBody>
      </p:sp>
      <p:pic>
        <p:nvPicPr>
          <p:cNvPr id="16" name="Picture 4" descr="Image result for itam logo"/>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3942151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310530" y="368660"/>
            <a:ext cx="8474695" cy="369332"/>
          </a:xfrm>
        </p:spPr>
        <p:txBody>
          <a:bodyPr>
            <a:normAutofit fontScale="90000"/>
          </a:bodyPr>
          <a:lstStyle/>
          <a:p>
            <a:r>
              <a:rPr lang="en-US" dirty="0" smtClean="0"/>
              <a:t>Informal Public Private Coordination</a:t>
            </a:r>
            <a:endParaRPr lang="en-GB" dirty="0" smtClean="0">
              <a:solidFill>
                <a:srgbClr val="002776"/>
              </a:solidFill>
            </a:endParaRPr>
          </a:p>
        </p:txBody>
      </p:sp>
      <p:sp>
        <p:nvSpPr>
          <p:cNvPr id="8" name="Rectangle 17"/>
          <p:cNvSpPr>
            <a:spLocks noChangeArrowheads="1"/>
          </p:cNvSpPr>
          <p:nvPr/>
        </p:nvSpPr>
        <p:spPr bwMode="gray">
          <a:xfrm>
            <a:off x="310530" y="1103244"/>
            <a:ext cx="8582645" cy="5430906"/>
          </a:xfrm>
          <a:prstGeom prst="rect">
            <a:avLst/>
          </a:prstGeom>
          <a:noFill/>
          <a:ln w="6350" algn="ctr">
            <a:noFill/>
            <a:miter lim="800000"/>
            <a:headEnd type="none" w="sm" len="sm"/>
            <a:tailEnd/>
          </a:ln>
          <a:effectLst/>
        </p:spPr>
        <p:txBody>
          <a:bodyPr tIns="91440" bIns="91440" anchor="t"/>
          <a:lstStyle/>
          <a:p>
            <a:pPr marL="171450" indent="-171450">
              <a:lnSpc>
                <a:spcPct val="150000"/>
              </a:lnSpc>
              <a:spcBef>
                <a:spcPct val="0"/>
              </a:spcBef>
              <a:buFont typeface="Arial" pitchFamily="34" charset="0"/>
              <a:buChar char="•"/>
              <a:defRPr/>
            </a:pPr>
            <a:endParaRPr lang="en-GB" sz="1200" kern="0" dirty="0" smtClean="0">
              <a:solidFill>
                <a:schemeClr val="tx2"/>
              </a:solidFill>
            </a:endParaRPr>
          </a:p>
        </p:txBody>
      </p:sp>
      <p:sp>
        <p:nvSpPr>
          <p:cNvPr id="18" name="Slide Number Placeholder 4"/>
          <p:cNvSpPr>
            <a:spLocks noGrp="1"/>
          </p:cNvSpPr>
          <p:nvPr>
            <p:ph type="sldNum" sz="quarter" idx="4294967295"/>
          </p:nvPr>
        </p:nvSpPr>
        <p:spPr>
          <a:xfrm>
            <a:off x="386212" y="6588952"/>
            <a:ext cx="360363" cy="125413"/>
          </a:xfrm>
          <a:prstGeom prst="rect">
            <a:avLst/>
          </a:prstGeom>
        </p:spPr>
        <p:txBody>
          <a:bodyPr/>
          <a:lstStyle/>
          <a:p>
            <a:pPr>
              <a:defRPr/>
            </a:pPr>
            <a:fld id="{1308920A-BF77-4957-9965-B371E0EE9CB1}" type="slidenum">
              <a:rPr lang="en-US" sz="1000" b="1" smtClean="0">
                <a:solidFill>
                  <a:srgbClr val="002776"/>
                </a:solidFill>
              </a:rPr>
              <a:pPr>
                <a:defRPr/>
              </a:pPr>
              <a:t>64</a:t>
            </a:fld>
            <a:endParaRPr lang="en-US" sz="1000" b="1" dirty="0">
              <a:solidFill>
                <a:srgbClr val="002776"/>
              </a:solidFill>
            </a:endParaRPr>
          </a:p>
        </p:txBody>
      </p:sp>
      <p:pic>
        <p:nvPicPr>
          <p:cNvPr id="220162" name="Picture 2" descr="Heim">
            <a:hlinkClick r:id="rId3" tooltip="Heim"/>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479213" y="-5241925"/>
            <a:ext cx="1057275" cy="638175"/>
          </a:xfrm>
          <a:prstGeom prst="rect">
            <a:avLst/>
          </a:prstGeom>
          <a:noFill/>
          <a:extLst>
            <a:ext uri="{909E8E84-426E-40DD-AFC4-6F175D3DCCD1}">
              <a14:hiddenFill xmlns:a14="http://schemas.microsoft.com/office/drawing/2010/main" xmlns="">
                <a:solidFill>
                  <a:srgbClr val="FFFFFF"/>
                </a:solidFill>
              </a14:hiddenFill>
            </a:ext>
          </a:extLst>
        </p:spPr>
      </p:pic>
      <p:pic>
        <p:nvPicPr>
          <p:cNvPr id="220164" name="Picture 4" descr="Heim">
            <a:hlinkClick r:id="rId3" tooltip="Heim"/>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631613" y="-5089525"/>
            <a:ext cx="1057275" cy="638175"/>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53" name="Content Placeholder 11"/>
          <p:cNvGraphicFramePr>
            <a:graphicFrameLocks noGrp="1"/>
          </p:cNvGraphicFramePr>
          <p:nvPr>
            <p:ph idx="4294967295"/>
            <p:extLst>
              <p:ext uri="{D42A27DB-BD31-4B8C-83A1-F6EECF244321}">
                <p14:modId xmlns:p14="http://schemas.microsoft.com/office/powerpoint/2010/main" xmlns="" val="431355877"/>
              </p:ext>
            </p:extLst>
          </p:nvPr>
        </p:nvGraphicFramePr>
        <p:xfrm>
          <a:off x="358775" y="2679689"/>
          <a:ext cx="3856035" cy="2249508"/>
        </p:xfrm>
        <a:graphic>
          <a:graphicData uri="http://schemas.openxmlformats.org/drawingml/2006/table">
            <a:tbl>
              <a:tblPr/>
              <a:tblGrid>
                <a:gridCol w="3856035"/>
              </a:tblGrid>
              <a:tr h="56237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chemeClr val="tx2"/>
                          </a:solidFill>
                          <a:effectLst/>
                          <a:latin typeface="+mj-lt"/>
                          <a:ea typeface="+mn-ea"/>
                          <a:cs typeface="Arial" charset="0"/>
                        </a:rPr>
                        <a:t>Flexibility</a:t>
                      </a:r>
                    </a:p>
                  </a:txBody>
                  <a:tcPr marL="54000" marR="180000" marT="54000" marB="54000" anchor="ctr" horzOverflow="overflow">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r h="56237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chemeClr val="tx2"/>
                          </a:solidFill>
                          <a:effectLst/>
                          <a:latin typeface="+mj-lt"/>
                          <a:ea typeface="+mn-ea"/>
                          <a:cs typeface="Arial" charset="0"/>
                        </a:rPr>
                        <a:t>Non-litigious</a:t>
                      </a:r>
                    </a:p>
                  </a:txBody>
                  <a:tcPr marL="54000" marR="180000" marT="54000" marB="54000" anchor="ctr" horzOverflow="overflow">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r h="56237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chemeClr val="tx2"/>
                          </a:solidFill>
                          <a:effectLst/>
                          <a:latin typeface="+mj-lt"/>
                          <a:ea typeface="+mn-ea"/>
                          <a:cs typeface="Arial" charset="0"/>
                        </a:rPr>
                        <a:t>Tailor-made procedures</a:t>
                      </a:r>
                    </a:p>
                  </a:txBody>
                  <a:tcPr marL="54000" marR="180000" marT="54000" marB="54000" anchor="ctr" horzOverflow="overflow">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r h="56237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chemeClr val="tx2"/>
                          </a:solidFill>
                          <a:effectLst/>
                          <a:latin typeface="+mj-lt"/>
                          <a:ea typeface="+mn-ea"/>
                          <a:cs typeface="Arial" charset="0"/>
                        </a:rPr>
                        <a:t>Need based </a:t>
                      </a:r>
                    </a:p>
                  </a:txBody>
                  <a:tcPr marL="54000" marR="180000" marT="54000" marB="54000" anchor="ctr" horzOverflow="overflow">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12" name="Rectangle 11"/>
          <p:cNvSpPr/>
          <p:nvPr/>
        </p:nvSpPr>
        <p:spPr>
          <a:xfrm>
            <a:off x="357158" y="2071678"/>
            <a:ext cx="3857652" cy="500066"/>
          </a:xfrm>
          <a:prstGeom prst="rect">
            <a:avLst/>
          </a:prstGeom>
          <a:solidFill>
            <a:srgbClr val="92D400"/>
          </a:solidFill>
          <a:ln w="25400" cap="flat" cmpd="sng" algn="ctr">
            <a:noFill/>
            <a:prstDash val="solid"/>
          </a:ln>
          <a:effectLst/>
        </p:spPr>
        <p:txBody>
          <a:bodyPr anchor="ctr"/>
          <a:lstStyle/>
          <a:p>
            <a:pPr algn="ctr"/>
            <a:r>
              <a:rPr lang="en-GB" sz="1400" b="1" dirty="0" smtClean="0">
                <a:solidFill>
                  <a:schemeClr val="bg1"/>
                </a:solidFill>
              </a:rPr>
              <a:t>Benefits</a:t>
            </a:r>
            <a:endParaRPr lang="en-GB" sz="1050" b="1" dirty="0" smtClean="0">
              <a:solidFill>
                <a:schemeClr val="bg1"/>
              </a:solidFill>
            </a:endParaRPr>
          </a:p>
        </p:txBody>
      </p:sp>
      <p:graphicFrame>
        <p:nvGraphicFramePr>
          <p:cNvPr id="13" name="Content Placeholder 11"/>
          <p:cNvGraphicFramePr>
            <a:graphicFrameLocks noGrp="1"/>
          </p:cNvGraphicFramePr>
          <p:nvPr>
            <p:ph idx="4294967295"/>
            <p:extLst>
              <p:ext uri="{D42A27DB-BD31-4B8C-83A1-F6EECF244321}">
                <p14:modId xmlns:p14="http://schemas.microsoft.com/office/powerpoint/2010/main" xmlns="" val="3049432578"/>
              </p:ext>
            </p:extLst>
          </p:nvPr>
        </p:nvGraphicFramePr>
        <p:xfrm>
          <a:off x="5002245" y="2679691"/>
          <a:ext cx="3856035" cy="2178068"/>
        </p:xfrm>
        <a:graphic>
          <a:graphicData uri="http://schemas.openxmlformats.org/drawingml/2006/table">
            <a:tbl>
              <a:tblPr/>
              <a:tblGrid>
                <a:gridCol w="3856035"/>
              </a:tblGrid>
              <a:tr h="54451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chemeClr val="tx2"/>
                          </a:solidFill>
                          <a:effectLst/>
                          <a:latin typeface="+mj-lt"/>
                          <a:ea typeface="+mn-ea"/>
                          <a:cs typeface="Arial" charset="0"/>
                        </a:rPr>
                        <a:t>Regulatory concerns</a:t>
                      </a:r>
                    </a:p>
                  </a:txBody>
                  <a:tcPr marL="54000" marR="180000" marT="54000" marB="54000" anchor="ctr" horzOverflow="overflow">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r h="54451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chemeClr val="tx2"/>
                          </a:solidFill>
                          <a:effectLst/>
                          <a:latin typeface="+mj-lt"/>
                          <a:ea typeface="+mn-ea"/>
                          <a:cs typeface="Arial" charset="0"/>
                        </a:rPr>
                        <a:t>Lack of Confidence/confidentiality concerns</a:t>
                      </a:r>
                    </a:p>
                  </a:txBody>
                  <a:tcPr marL="54000" marR="180000" marT="54000" marB="54000" anchor="ctr" horzOverflow="overflow">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r h="54451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chemeClr val="tx2"/>
                          </a:solidFill>
                          <a:effectLst/>
                          <a:latin typeface="+mj-lt"/>
                          <a:ea typeface="+mn-ea"/>
                          <a:cs typeface="Arial" charset="0"/>
                        </a:rPr>
                        <a:t>Lack of Awareness </a:t>
                      </a:r>
                    </a:p>
                  </a:txBody>
                  <a:tcPr marL="54000" marR="180000" marT="54000" marB="54000" anchor="ctr" horzOverflow="overflow">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r h="54451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chemeClr val="tx2"/>
                          </a:solidFill>
                          <a:effectLst/>
                          <a:latin typeface="+mj-lt"/>
                          <a:ea typeface="+mn-ea"/>
                          <a:cs typeface="Arial" charset="0"/>
                        </a:rPr>
                        <a:t>Transparency concerns </a:t>
                      </a:r>
                    </a:p>
                  </a:txBody>
                  <a:tcPr marL="54000" marR="180000" marT="54000" marB="54000" anchor="ctr" horzOverflow="overflow">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14" name="Rectangle 13"/>
          <p:cNvSpPr/>
          <p:nvPr/>
        </p:nvSpPr>
        <p:spPr>
          <a:xfrm>
            <a:off x="5000628" y="2071678"/>
            <a:ext cx="3857652" cy="500066"/>
          </a:xfrm>
          <a:prstGeom prst="rect">
            <a:avLst/>
          </a:prstGeom>
          <a:solidFill>
            <a:srgbClr val="C00000"/>
          </a:solidFill>
          <a:ln w="25400" cap="flat" cmpd="sng" algn="ctr">
            <a:noFill/>
            <a:prstDash val="solid"/>
          </a:ln>
          <a:effectLst/>
        </p:spPr>
        <p:txBody>
          <a:bodyPr anchor="ctr"/>
          <a:lstStyle/>
          <a:p>
            <a:pPr algn="ctr"/>
            <a:r>
              <a:rPr lang="en-GB" sz="1400" b="1" dirty="0" smtClean="0">
                <a:solidFill>
                  <a:schemeClr val="bg1"/>
                </a:solidFill>
              </a:rPr>
              <a:t>Problems</a:t>
            </a:r>
            <a:endParaRPr lang="en-GB" sz="1050" b="1" dirty="0" smtClean="0">
              <a:solidFill>
                <a:schemeClr val="bg1"/>
              </a:solidFill>
            </a:endParaRPr>
          </a:p>
        </p:txBody>
      </p:sp>
      <p:sp>
        <p:nvSpPr>
          <p:cNvPr id="15" name="Rectangle 14"/>
          <p:cNvSpPr/>
          <p:nvPr/>
        </p:nvSpPr>
        <p:spPr>
          <a:xfrm>
            <a:off x="4429124" y="2071678"/>
            <a:ext cx="357190" cy="285752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b="1" dirty="0" smtClean="0"/>
              <a:t>V/S</a:t>
            </a:r>
          </a:p>
        </p:txBody>
      </p:sp>
      <p:pic>
        <p:nvPicPr>
          <p:cNvPr id="16" name="Picture 4" descr="Image result for itam logo"/>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4886300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310530" y="142852"/>
            <a:ext cx="8474695" cy="642942"/>
          </a:xfrm>
        </p:spPr>
        <p:style>
          <a:lnRef idx="0">
            <a:schemeClr val="accent3"/>
          </a:lnRef>
          <a:fillRef idx="3">
            <a:schemeClr val="accent3"/>
          </a:fillRef>
          <a:effectRef idx="3">
            <a:schemeClr val="accent3"/>
          </a:effectRef>
          <a:fontRef idx="minor">
            <a:schemeClr val="lt1"/>
          </a:fontRef>
        </p:style>
        <p:txBody>
          <a:bodyPr>
            <a:noAutofit/>
          </a:bodyPr>
          <a:lstStyle/>
          <a:p>
            <a:r>
              <a:rPr lang="en-US" sz="3200" dirty="0" smtClean="0">
                <a:solidFill>
                  <a:srgbClr val="002776"/>
                </a:solidFill>
              </a:rPr>
              <a:t>PPP is Good………..</a:t>
            </a:r>
            <a:r>
              <a:rPr lang="en-US" sz="3200" i="1" dirty="0" smtClean="0">
                <a:solidFill>
                  <a:srgbClr val="002776"/>
                </a:solidFill>
              </a:rPr>
              <a:t>Aircraft</a:t>
            </a:r>
            <a:r>
              <a:rPr lang="en-US" sz="3200" dirty="0" smtClean="0">
                <a:solidFill>
                  <a:srgbClr val="002776"/>
                </a:solidFill>
              </a:rPr>
              <a:t> Disputes</a:t>
            </a:r>
            <a:endParaRPr lang="en-GB" sz="3200" dirty="0" smtClean="0">
              <a:solidFill>
                <a:srgbClr val="002776"/>
              </a:solidFill>
            </a:endParaRPr>
          </a:p>
        </p:txBody>
      </p:sp>
      <p:sp>
        <p:nvSpPr>
          <p:cNvPr id="8" name="Rectangle 17"/>
          <p:cNvSpPr>
            <a:spLocks noChangeArrowheads="1"/>
          </p:cNvSpPr>
          <p:nvPr/>
        </p:nvSpPr>
        <p:spPr bwMode="gray">
          <a:xfrm>
            <a:off x="310530" y="1103244"/>
            <a:ext cx="8582645" cy="5430906"/>
          </a:xfrm>
          <a:prstGeom prst="rect">
            <a:avLst/>
          </a:prstGeom>
          <a:noFill/>
          <a:ln w="6350" algn="ctr">
            <a:noFill/>
            <a:miter lim="800000"/>
            <a:headEnd type="none" w="sm" len="sm"/>
            <a:tailEnd/>
          </a:ln>
          <a:effectLst/>
        </p:spPr>
        <p:txBody>
          <a:bodyPr tIns="91440" bIns="91440" anchor="t"/>
          <a:lstStyle/>
          <a:p>
            <a:pPr marL="171450" indent="-171450">
              <a:lnSpc>
                <a:spcPct val="150000"/>
              </a:lnSpc>
              <a:spcBef>
                <a:spcPct val="0"/>
              </a:spcBef>
              <a:buFont typeface="Arial" pitchFamily="34" charset="0"/>
              <a:buChar char="•"/>
              <a:defRPr/>
            </a:pPr>
            <a:endParaRPr lang="en-GB" sz="1200" kern="0" dirty="0" smtClean="0">
              <a:solidFill>
                <a:schemeClr val="tx2"/>
              </a:solidFill>
            </a:endParaRPr>
          </a:p>
        </p:txBody>
      </p:sp>
      <p:sp>
        <p:nvSpPr>
          <p:cNvPr id="18" name="Slide Number Placeholder 4"/>
          <p:cNvSpPr>
            <a:spLocks noGrp="1"/>
          </p:cNvSpPr>
          <p:nvPr>
            <p:ph type="sldNum" sz="quarter" idx="4294967295"/>
          </p:nvPr>
        </p:nvSpPr>
        <p:spPr>
          <a:xfrm>
            <a:off x="386212" y="6588952"/>
            <a:ext cx="360363" cy="125413"/>
          </a:xfrm>
          <a:prstGeom prst="rect">
            <a:avLst/>
          </a:prstGeom>
        </p:spPr>
        <p:txBody>
          <a:bodyPr/>
          <a:lstStyle/>
          <a:p>
            <a:pPr>
              <a:defRPr/>
            </a:pPr>
            <a:fld id="{1308920A-BF77-4957-9965-B371E0EE9CB1}" type="slidenum">
              <a:rPr lang="en-US" sz="1000" b="1" smtClean="0">
                <a:solidFill>
                  <a:srgbClr val="002776"/>
                </a:solidFill>
              </a:rPr>
              <a:pPr>
                <a:defRPr/>
              </a:pPr>
              <a:t>65</a:t>
            </a:fld>
            <a:endParaRPr lang="en-US" sz="1000" b="1" dirty="0">
              <a:solidFill>
                <a:srgbClr val="002776"/>
              </a:solidFill>
            </a:endParaRPr>
          </a:p>
        </p:txBody>
      </p:sp>
      <p:pic>
        <p:nvPicPr>
          <p:cNvPr id="220162" name="Picture 2" descr="Heim">
            <a:hlinkClick r:id="rId3" tooltip="Heim"/>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479213" y="-5241925"/>
            <a:ext cx="1057275" cy="638175"/>
          </a:xfrm>
          <a:prstGeom prst="rect">
            <a:avLst/>
          </a:prstGeom>
          <a:noFill/>
          <a:extLst>
            <a:ext uri="{909E8E84-426E-40DD-AFC4-6F175D3DCCD1}">
              <a14:hiddenFill xmlns:a14="http://schemas.microsoft.com/office/drawing/2010/main" xmlns="">
                <a:solidFill>
                  <a:srgbClr val="FFFFFF"/>
                </a:solidFill>
              </a14:hiddenFill>
            </a:ext>
          </a:extLst>
        </p:spPr>
      </p:pic>
      <p:pic>
        <p:nvPicPr>
          <p:cNvPr id="220164" name="Picture 4" descr="Heim">
            <a:hlinkClick r:id="rId3" tooltip="Heim"/>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631613" y="-5089525"/>
            <a:ext cx="1057275" cy="638175"/>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53" name="Content Placeholder 11"/>
          <p:cNvGraphicFramePr>
            <a:graphicFrameLocks noGrp="1"/>
          </p:cNvGraphicFramePr>
          <p:nvPr>
            <p:ph idx="4294967295"/>
            <p:extLst>
              <p:ext uri="{D42A27DB-BD31-4B8C-83A1-F6EECF244321}">
                <p14:modId xmlns:p14="http://schemas.microsoft.com/office/powerpoint/2010/main" xmlns="" val="3669366595"/>
              </p:ext>
            </p:extLst>
          </p:nvPr>
        </p:nvGraphicFramePr>
        <p:xfrm>
          <a:off x="358775" y="851014"/>
          <a:ext cx="8356629" cy="2077920"/>
        </p:xfrm>
        <a:graphic>
          <a:graphicData uri="http://schemas.openxmlformats.org/drawingml/2006/table">
            <a:tbl>
              <a:tblPr>
                <a:effectLst>
                  <a:outerShdw blurRad="50800" dist="38100" dir="5400000" algn="t" rotWithShape="0">
                    <a:prstClr val="black">
                      <a:alpha val="40000"/>
                    </a:prstClr>
                  </a:outerShdw>
                </a:effectLst>
              </a:tblPr>
              <a:tblGrid>
                <a:gridCol w="8356629"/>
              </a:tblGrid>
              <a:tr h="465738">
                <a:tc>
                  <a:txBody>
                    <a:bodyPr/>
                    <a:lstStyle/>
                    <a:p>
                      <a:r>
                        <a:rPr lang="en-GB" dirty="0" smtClean="0"/>
                        <a:t>Canada</a:t>
                      </a:r>
                      <a:r>
                        <a:rPr lang="en-GB" baseline="0" dirty="0" smtClean="0"/>
                        <a:t>-Aircraft and Brazil-Aircraft: between Canadian and Brazilian Governments or between Bombardier and </a:t>
                      </a:r>
                      <a:r>
                        <a:rPr lang="en-GB" baseline="0" dirty="0" err="1" smtClean="0"/>
                        <a:t>Embraer</a:t>
                      </a:r>
                      <a:r>
                        <a:rPr lang="en-GB" baseline="0" dirty="0" smtClean="0"/>
                        <a:t>? </a:t>
                      </a:r>
                      <a:endParaRPr lang="en-GB" dirty="0"/>
                    </a:p>
                  </a:txBody>
                  <a:tcPr marL="54000" marR="180000" marT="54000" marB="54000" anchor="ctr" horzOverflow="overflow">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r h="379907">
                <a:tc>
                  <a:txBody>
                    <a:bodyPr/>
                    <a:lstStyle/>
                    <a:p>
                      <a:r>
                        <a:rPr lang="en-GB" dirty="0" smtClean="0"/>
                        <a:t>Protection</a:t>
                      </a:r>
                      <a:r>
                        <a:rPr lang="en-GB" baseline="0" dirty="0" smtClean="0"/>
                        <a:t> of </a:t>
                      </a:r>
                      <a:r>
                        <a:rPr lang="en-GB" baseline="0" dirty="0" err="1" smtClean="0"/>
                        <a:t>Embraer</a:t>
                      </a:r>
                      <a:r>
                        <a:rPr lang="en-GB" baseline="0" dirty="0" smtClean="0"/>
                        <a:t> was economically and politically important </a:t>
                      </a:r>
                      <a:endParaRPr lang="en-GB" dirty="0"/>
                    </a:p>
                  </a:txBody>
                  <a:tcPr marL="54000" marR="180000" marT="54000" marB="54000" anchor="ctr" horzOverflow="overflow">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r h="379907">
                <a:tc>
                  <a:txBody>
                    <a:bodyPr/>
                    <a:lstStyle/>
                    <a:p>
                      <a:r>
                        <a:rPr lang="en-GB" dirty="0" smtClean="0"/>
                        <a:t>Delegation of WTO litigation work</a:t>
                      </a:r>
                      <a:r>
                        <a:rPr lang="en-GB" baseline="0" dirty="0" smtClean="0"/>
                        <a:t> from public to private </a:t>
                      </a:r>
                      <a:endParaRPr lang="en-GB" dirty="0"/>
                    </a:p>
                  </a:txBody>
                  <a:tcPr marL="54000" marR="180000" marT="54000" marB="54000" anchor="ctr" horzOverflow="overflow">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r h="465738">
                <a:tc>
                  <a:txBody>
                    <a:bodyPr/>
                    <a:lstStyle/>
                    <a:p>
                      <a:r>
                        <a:rPr lang="en-GB" dirty="0" smtClean="0"/>
                        <a:t>Benefit:</a:t>
                      </a:r>
                      <a:r>
                        <a:rPr lang="en-GB" baseline="0" dirty="0" smtClean="0"/>
                        <a:t> Enhanced financial and evidential resources required for WTO litigation (capacity-building)</a:t>
                      </a:r>
                      <a:endParaRPr lang="en-GB" dirty="0"/>
                    </a:p>
                  </a:txBody>
                  <a:tcPr marL="54000" marR="180000" marT="54000" marB="54000" anchor="ctr" horzOverflow="overflow">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9" name="Title 1"/>
          <p:cNvSpPr txBox="1">
            <a:spLocks/>
          </p:cNvSpPr>
          <p:nvPr/>
        </p:nvSpPr>
        <p:spPr>
          <a:xfrm>
            <a:off x="214282" y="3286124"/>
            <a:ext cx="8786874" cy="642942"/>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u="none" strike="noStrike" kern="1200" cap="none" spc="0" normalizeH="0" baseline="0" noProof="0" dirty="0" smtClean="0">
                <a:ln>
                  <a:noFill/>
                </a:ln>
                <a:solidFill>
                  <a:srgbClr val="002776"/>
                </a:solidFill>
                <a:effectLst/>
                <a:uLnTx/>
                <a:uFillTx/>
                <a:latin typeface="+mj-lt"/>
                <a:ea typeface="+mj-ea"/>
                <a:cs typeface="+mj-cs"/>
              </a:rPr>
              <a:t>Hold On</a:t>
            </a:r>
            <a:r>
              <a:rPr kumimoji="0" lang="en-US" sz="3200" b="0" i="1" u="none" strike="noStrike" kern="1200" cap="none" spc="0" normalizeH="0" baseline="0" noProof="0" dirty="0" smtClean="0">
                <a:ln>
                  <a:noFill/>
                </a:ln>
                <a:solidFill>
                  <a:srgbClr val="002776"/>
                </a:solidFill>
                <a:effectLst/>
                <a:uLnTx/>
                <a:uFillTx/>
                <a:latin typeface="+mj-lt"/>
                <a:ea typeface="+mj-ea"/>
                <a:cs typeface="+mj-cs"/>
              </a:rPr>
              <a:t>……..EC-Measures Affecting</a:t>
            </a:r>
            <a:r>
              <a:rPr kumimoji="0" lang="en-US" sz="3200" b="0" i="1" u="none" strike="noStrike" kern="1200" cap="none" spc="0" normalizeH="0" noProof="0" dirty="0" smtClean="0">
                <a:ln>
                  <a:noFill/>
                </a:ln>
                <a:solidFill>
                  <a:srgbClr val="002776"/>
                </a:solidFill>
                <a:effectLst/>
                <a:uLnTx/>
                <a:uFillTx/>
                <a:latin typeface="+mj-lt"/>
                <a:ea typeface="+mj-ea"/>
                <a:cs typeface="+mj-cs"/>
              </a:rPr>
              <a:t> </a:t>
            </a:r>
            <a:r>
              <a:rPr kumimoji="0" lang="en-US" sz="3200" b="0" i="1" u="none" strike="noStrike" kern="1200" cap="none" spc="0" normalizeH="0" baseline="0" noProof="0" dirty="0" smtClean="0">
                <a:ln>
                  <a:noFill/>
                </a:ln>
                <a:solidFill>
                  <a:srgbClr val="002776"/>
                </a:solidFill>
                <a:effectLst/>
                <a:uLnTx/>
                <a:uFillTx/>
                <a:latin typeface="+mj-lt"/>
                <a:ea typeface="+mj-ea"/>
                <a:cs typeface="+mj-cs"/>
              </a:rPr>
              <a:t>Soluble Coffee</a:t>
            </a:r>
            <a:endParaRPr kumimoji="0" lang="en-GB" sz="3200" b="0" i="0" u="none" strike="noStrike" kern="1200" cap="none" spc="0" normalizeH="0" baseline="0" noProof="0" dirty="0" smtClean="0">
              <a:ln>
                <a:noFill/>
              </a:ln>
              <a:solidFill>
                <a:srgbClr val="002776"/>
              </a:solidFill>
              <a:effectLst/>
              <a:uLnTx/>
              <a:uFillTx/>
              <a:latin typeface="+mj-lt"/>
              <a:ea typeface="+mj-ea"/>
              <a:cs typeface="+mj-cs"/>
            </a:endParaRPr>
          </a:p>
        </p:txBody>
      </p:sp>
      <p:graphicFrame>
        <p:nvGraphicFramePr>
          <p:cNvPr id="10" name="Content Placeholder 11"/>
          <p:cNvGraphicFramePr>
            <a:graphicFrameLocks noGrp="1"/>
          </p:cNvGraphicFramePr>
          <p:nvPr>
            <p:ph idx="4294967295"/>
            <p:extLst>
              <p:ext uri="{D42A27DB-BD31-4B8C-83A1-F6EECF244321}">
                <p14:modId xmlns:p14="http://schemas.microsoft.com/office/powerpoint/2010/main" xmlns="" val="946294491"/>
              </p:ext>
            </p:extLst>
          </p:nvPr>
        </p:nvGraphicFramePr>
        <p:xfrm>
          <a:off x="500034" y="4005170"/>
          <a:ext cx="8356629" cy="2709978"/>
        </p:xfrm>
        <a:graphic>
          <a:graphicData uri="http://schemas.openxmlformats.org/drawingml/2006/table">
            <a:tbl>
              <a:tblPr/>
              <a:tblGrid>
                <a:gridCol w="8356629"/>
              </a:tblGrid>
              <a:tr h="465738">
                <a:tc>
                  <a:txBody>
                    <a:bodyPr/>
                    <a:lstStyle/>
                    <a:p>
                      <a:r>
                        <a:rPr lang="en-GB" dirty="0" smtClean="0"/>
                        <a:t>Government of Brazil and</a:t>
                      </a:r>
                      <a:r>
                        <a:rPr lang="en-GB" baseline="0" dirty="0" smtClean="0"/>
                        <a:t> Brazilian Soluble Coffee Industry Association (ABICS) working in partnership  during bilateral negotiations </a:t>
                      </a:r>
                      <a:endParaRPr lang="en-GB" dirty="0"/>
                    </a:p>
                  </a:txBody>
                  <a:tcPr marL="54000" marR="180000" marT="54000" marB="54000" anchor="ctr" horzOverflow="overflow">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r h="379907">
                <a:tc>
                  <a:txBody>
                    <a:bodyPr/>
                    <a:lstStyle/>
                    <a:p>
                      <a:r>
                        <a:rPr lang="en-GB" dirty="0" smtClean="0"/>
                        <a:t>The EU’s</a:t>
                      </a:r>
                      <a:r>
                        <a:rPr lang="en-GB" baseline="0" dirty="0" smtClean="0"/>
                        <a:t> conditional proposal of lifting alleged tariffs from Brazilian coffee exports; accepted by the Brazilian Government </a:t>
                      </a:r>
                      <a:endParaRPr lang="en-GB" dirty="0"/>
                    </a:p>
                  </a:txBody>
                  <a:tcPr marL="54000" marR="180000" marT="54000" marB="54000" anchor="ctr" horzOverflow="overflow">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r h="379907">
                <a:tc>
                  <a:txBody>
                    <a:bodyPr/>
                    <a:lstStyle/>
                    <a:p>
                      <a:r>
                        <a:rPr lang="en-GB" dirty="0" smtClean="0"/>
                        <a:t>Wider</a:t>
                      </a:r>
                      <a:r>
                        <a:rPr lang="en-GB" baseline="0" dirty="0" smtClean="0"/>
                        <a:t> harm: no voice raised against the tariffs on Brazilian import of sugar, cereals, dairy products, tobacco, meat and some fruits (all of which are important Brazilian exports)</a:t>
                      </a:r>
                      <a:endParaRPr lang="en-GB" dirty="0"/>
                    </a:p>
                  </a:txBody>
                  <a:tcPr marL="54000" marR="180000" marT="54000" marB="54000" anchor="ctr" horzOverflow="overflow">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r h="465738">
                <a:tc>
                  <a:txBody>
                    <a:bodyPr/>
                    <a:lstStyle/>
                    <a:p>
                      <a:r>
                        <a:rPr lang="en-GB" dirty="0" smtClean="0"/>
                        <a:t>A clash between special interest</a:t>
                      </a:r>
                      <a:r>
                        <a:rPr lang="en-GB" baseline="0" dirty="0" smtClean="0"/>
                        <a:t> and wider economic and social interests </a:t>
                      </a:r>
                      <a:endParaRPr lang="en-GB" dirty="0"/>
                    </a:p>
                  </a:txBody>
                  <a:tcPr marL="54000" marR="180000" marT="54000" marB="54000" anchor="ctr" horzOverflow="overflow">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pic>
        <p:nvPicPr>
          <p:cNvPr id="11" name="Picture 4" descr="Image result for itam logo"/>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5674256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310530" y="357166"/>
            <a:ext cx="8474695" cy="369332"/>
          </a:xfrm>
        </p:spPr>
        <p:txBody>
          <a:bodyPr>
            <a:normAutofit fontScale="90000"/>
          </a:bodyPr>
          <a:lstStyle/>
          <a:p>
            <a:r>
              <a:rPr lang="en-US" dirty="0" smtClean="0">
                <a:solidFill>
                  <a:srgbClr val="002776"/>
                </a:solidFill>
              </a:rPr>
              <a:t>Threat of “Private Capture”</a:t>
            </a:r>
            <a:endParaRPr lang="en-GB" dirty="0" smtClean="0">
              <a:solidFill>
                <a:srgbClr val="002776"/>
              </a:solidFill>
            </a:endParaRPr>
          </a:p>
        </p:txBody>
      </p:sp>
      <p:sp>
        <p:nvSpPr>
          <p:cNvPr id="8" name="Rectangle 17"/>
          <p:cNvSpPr>
            <a:spLocks noChangeArrowheads="1"/>
          </p:cNvSpPr>
          <p:nvPr/>
        </p:nvSpPr>
        <p:spPr bwMode="gray">
          <a:xfrm>
            <a:off x="310530" y="1103244"/>
            <a:ext cx="8582645" cy="5430906"/>
          </a:xfrm>
          <a:prstGeom prst="rect">
            <a:avLst/>
          </a:prstGeom>
          <a:noFill/>
          <a:ln w="6350" algn="ctr">
            <a:noFill/>
            <a:miter lim="800000"/>
            <a:headEnd type="none" w="sm" len="sm"/>
            <a:tailEnd/>
          </a:ln>
          <a:effectLst/>
        </p:spPr>
        <p:txBody>
          <a:bodyPr tIns="91440" bIns="91440" anchor="t"/>
          <a:lstStyle/>
          <a:p>
            <a:pPr marL="171450" indent="-171450">
              <a:lnSpc>
                <a:spcPct val="150000"/>
              </a:lnSpc>
              <a:spcBef>
                <a:spcPct val="0"/>
              </a:spcBef>
              <a:buFont typeface="Arial" pitchFamily="34" charset="0"/>
              <a:buChar char="•"/>
              <a:defRPr/>
            </a:pPr>
            <a:endParaRPr lang="en-GB" sz="1200" kern="0" dirty="0" smtClean="0">
              <a:solidFill>
                <a:schemeClr val="tx2"/>
              </a:solidFill>
            </a:endParaRPr>
          </a:p>
        </p:txBody>
      </p:sp>
      <p:sp>
        <p:nvSpPr>
          <p:cNvPr id="18" name="Slide Number Placeholder 4"/>
          <p:cNvSpPr>
            <a:spLocks noGrp="1"/>
          </p:cNvSpPr>
          <p:nvPr>
            <p:ph type="sldNum" sz="quarter" idx="4294967295"/>
          </p:nvPr>
        </p:nvSpPr>
        <p:spPr>
          <a:xfrm>
            <a:off x="386212" y="6588952"/>
            <a:ext cx="360363" cy="125413"/>
          </a:xfrm>
          <a:prstGeom prst="rect">
            <a:avLst/>
          </a:prstGeom>
        </p:spPr>
        <p:txBody>
          <a:bodyPr/>
          <a:lstStyle/>
          <a:p>
            <a:pPr>
              <a:defRPr/>
            </a:pPr>
            <a:fld id="{1308920A-BF77-4957-9965-B371E0EE9CB1}" type="slidenum">
              <a:rPr lang="en-US" sz="1000" b="1" smtClean="0">
                <a:solidFill>
                  <a:srgbClr val="002776"/>
                </a:solidFill>
              </a:rPr>
              <a:pPr>
                <a:defRPr/>
              </a:pPr>
              <a:t>66</a:t>
            </a:fld>
            <a:endParaRPr lang="en-US" sz="1000" b="1" dirty="0">
              <a:solidFill>
                <a:srgbClr val="002776"/>
              </a:solidFill>
            </a:endParaRPr>
          </a:p>
        </p:txBody>
      </p:sp>
      <p:pic>
        <p:nvPicPr>
          <p:cNvPr id="220162" name="Picture 2" descr="Heim">
            <a:hlinkClick r:id="rId3" tooltip="Heim"/>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479213" y="-5241925"/>
            <a:ext cx="1057275" cy="638175"/>
          </a:xfrm>
          <a:prstGeom prst="rect">
            <a:avLst/>
          </a:prstGeom>
          <a:noFill/>
          <a:extLst>
            <a:ext uri="{909E8E84-426E-40DD-AFC4-6F175D3DCCD1}">
              <a14:hiddenFill xmlns:a14="http://schemas.microsoft.com/office/drawing/2010/main" xmlns="">
                <a:solidFill>
                  <a:srgbClr val="FFFFFF"/>
                </a:solidFill>
              </a14:hiddenFill>
            </a:ext>
          </a:extLst>
        </p:spPr>
      </p:pic>
      <p:pic>
        <p:nvPicPr>
          <p:cNvPr id="220164" name="Picture 4" descr="Heim">
            <a:hlinkClick r:id="rId3" tooltip="Heim"/>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631613" y="-5089525"/>
            <a:ext cx="1057275" cy="638175"/>
          </a:xfrm>
          <a:prstGeom prst="rect">
            <a:avLst/>
          </a:prstGeom>
          <a:noFill/>
          <a:extLst>
            <a:ext uri="{909E8E84-426E-40DD-AFC4-6F175D3DCCD1}">
              <a14:hiddenFill xmlns:a14="http://schemas.microsoft.com/office/drawing/2010/main" xmlns="">
                <a:solidFill>
                  <a:srgbClr val="FFFFFF"/>
                </a:solidFill>
              </a14:hiddenFill>
            </a:ext>
          </a:extLst>
        </p:spPr>
      </p:pic>
      <p:pic>
        <p:nvPicPr>
          <p:cNvPr id="30722" name="Picture 2" descr="http://thestoryofliberty.files.wordpress.com/2012/01/regulatory-capture.jpg"/>
          <p:cNvPicPr>
            <a:picLocks noChangeAspect="1" noChangeArrowheads="1"/>
          </p:cNvPicPr>
          <p:nvPr/>
        </p:nvPicPr>
        <p:blipFill>
          <a:blip r:embed="rId5" cstate="print"/>
          <a:srcRect/>
          <a:stretch>
            <a:fillRect/>
          </a:stretch>
        </p:blipFill>
        <p:spPr bwMode="auto">
          <a:xfrm>
            <a:off x="714348" y="1026300"/>
            <a:ext cx="7643866" cy="5760286"/>
          </a:xfrm>
          <a:prstGeom prst="rect">
            <a:avLst/>
          </a:prstGeom>
          <a:noFill/>
        </p:spPr>
      </p:pic>
      <p:pic>
        <p:nvPicPr>
          <p:cNvPr id="9" name="Picture 4" descr="Image result for itam logo"/>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5982557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97833" y="603178"/>
            <a:ext cx="8474695" cy="1000132"/>
          </a:xfrm>
        </p:spPr>
        <p:txBody>
          <a:bodyPr>
            <a:normAutofit fontScale="90000"/>
          </a:bodyPr>
          <a:lstStyle/>
          <a:p>
            <a:r>
              <a:rPr lang="en-GB" dirty="0" smtClean="0">
                <a:solidFill>
                  <a:srgbClr val="002776"/>
                </a:solidFill>
              </a:rPr>
              <a:t>How to regulate dispute settlement partnerships?</a:t>
            </a:r>
          </a:p>
        </p:txBody>
      </p:sp>
      <p:sp>
        <p:nvSpPr>
          <p:cNvPr id="8" name="Rectangle 17"/>
          <p:cNvSpPr>
            <a:spLocks noChangeArrowheads="1"/>
          </p:cNvSpPr>
          <p:nvPr/>
        </p:nvSpPr>
        <p:spPr bwMode="gray">
          <a:xfrm>
            <a:off x="310530" y="1103244"/>
            <a:ext cx="8582645" cy="5430906"/>
          </a:xfrm>
          <a:prstGeom prst="rect">
            <a:avLst/>
          </a:prstGeom>
          <a:noFill/>
          <a:ln w="6350" algn="ctr">
            <a:noFill/>
            <a:miter lim="800000"/>
            <a:headEnd type="none" w="sm" len="sm"/>
            <a:tailEnd/>
          </a:ln>
          <a:effectLst/>
        </p:spPr>
        <p:txBody>
          <a:bodyPr tIns="91440" bIns="91440" anchor="t"/>
          <a:lstStyle/>
          <a:p>
            <a:pPr marL="171450" indent="-171450">
              <a:lnSpc>
                <a:spcPct val="150000"/>
              </a:lnSpc>
              <a:spcBef>
                <a:spcPct val="0"/>
              </a:spcBef>
              <a:buFont typeface="Arial" pitchFamily="34" charset="0"/>
              <a:buChar char="•"/>
              <a:defRPr/>
            </a:pPr>
            <a:endParaRPr lang="en-GB" sz="1200" kern="0" dirty="0" smtClean="0">
              <a:solidFill>
                <a:schemeClr val="tx2"/>
              </a:solidFill>
            </a:endParaRPr>
          </a:p>
        </p:txBody>
      </p:sp>
      <p:sp>
        <p:nvSpPr>
          <p:cNvPr id="18" name="Slide Number Placeholder 4"/>
          <p:cNvSpPr>
            <a:spLocks noGrp="1"/>
          </p:cNvSpPr>
          <p:nvPr>
            <p:ph type="sldNum" sz="quarter" idx="4294967295"/>
          </p:nvPr>
        </p:nvSpPr>
        <p:spPr>
          <a:xfrm>
            <a:off x="386212" y="6588952"/>
            <a:ext cx="360363" cy="125413"/>
          </a:xfrm>
          <a:prstGeom prst="rect">
            <a:avLst/>
          </a:prstGeom>
        </p:spPr>
        <p:txBody>
          <a:bodyPr/>
          <a:lstStyle/>
          <a:p>
            <a:pPr>
              <a:defRPr/>
            </a:pPr>
            <a:fld id="{1308920A-BF77-4957-9965-B371E0EE9CB1}" type="slidenum">
              <a:rPr lang="en-US" sz="1000" b="1" smtClean="0">
                <a:solidFill>
                  <a:srgbClr val="002776"/>
                </a:solidFill>
              </a:rPr>
              <a:pPr>
                <a:defRPr/>
              </a:pPr>
              <a:t>67</a:t>
            </a:fld>
            <a:endParaRPr lang="en-US" sz="1000" b="1" dirty="0">
              <a:solidFill>
                <a:srgbClr val="002776"/>
              </a:solidFill>
            </a:endParaRPr>
          </a:p>
        </p:txBody>
      </p:sp>
      <p:pic>
        <p:nvPicPr>
          <p:cNvPr id="220162" name="Picture 2" descr="Heim">
            <a:hlinkClick r:id="rId3" tooltip="Heim"/>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479213" y="-5241925"/>
            <a:ext cx="1057275" cy="638175"/>
          </a:xfrm>
          <a:prstGeom prst="rect">
            <a:avLst/>
          </a:prstGeom>
          <a:noFill/>
          <a:extLst>
            <a:ext uri="{909E8E84-426E-40DD-AFC4-6F175D3DCCD1}">
              <a14:hiddenFill xmlns:a14="http://schemas.microsoft.com/office/drawing/2010/main" xmlns="">
                <a:solidFill>
                  <a:srgbClr val="FFFFFF"/>
                </a:solidFill>
              </a14:hiddenFill>
            </a:ext>
          </a:extLst>
        </p:spPr>
      </p:pic>
      <p:pic>
        <p:nvPicPr>
          <p:cNvPr id="220164" name="Picture 4" descr="Heim">
            <a:hlinkClick r:id="rId3" tooltip="Heim"/>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631613" y="-5089525"/>
            <a:ext cx="1057275" cy="638175"/>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53" name="Content Placeholder 11"/>
          <p:cNvGraphicFramePr>
            <a:graphicFrameLocks noGrp="1"/>
          </p:cNvGraphicFramePr>
          <p:nvPr>
            <p:ph idx="4294967295"/>
            <p:extLst>
              <p:ext uri="{D42A27DB-BD31-4B8C-83A1-F6EECF244321}">
                <p14:modId xmlns:p14="http://schemas.microsoft.com/office/powerpoint/2010/main" xmlns="" val="2392853697"/>
              </p:ext>
            </p:extLst>
          </p:nvPr>
        </p:nvGraphicFramePr>
        <p:xfrm>
          <a:off x="358775" y="2679690"/>
          <a:ext cx="3856035" cy="2178069"/>
        </p:xfrm>
        <a:graphic>
          <a:graphicData uri="http://schemas.openxmlformats.org/drawingml/2006/table">
            <a:tbl>
              <a:tblPr/>
              <a:tblGrid>
                <a:gridCol w="3856035"/>
              </a:tblGrid>
              <a:tr h="68195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chemeClr val="tx2"/>
                          </a:solidFill>
                          <a:effectLst/>
                          <a:latin typeface="+mj-lt"/>
                          <a:ea typeface="+mn-ea"/>
                          <a:cs typeface="Arial" charset="0"/>
                        </a:rPr>
                        <a:t>Transparency in decision-making</a:t>
                      </a:r>
                    </a:p>
                  </a:txBody>
                  <a:tcPr marL="54000" marR="180000" marT="54000" marB="54000" anchor="ctr" horzOverflow="overflow">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r h="49870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chemeClr val="tx2"/>
                          </a:solidFill>
                          <a:effectLst/>
                          <a:latin typeface="+mj-lt"/>
                          <a:ea typeface="+mn-ea"/>
                          <a:cs typeface="Arial" charset="0"/>
                        </a:rPr>
                        <a:t>Supervision of partnerships</a:t>
                      </a:r>
                    </a:p>
                  </a:txBody>
                  <a:tcPr marL="54000" marR="180000" marT="54000" marB="54000" anchor="ctr" horzOverflow="overflow">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r h="49870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chemeClr val="tx2"/>
                          </a:solidFill>
                          <a:effectLst/>
                          <a:latin typeface="+mj-lt"/>
                          <a:ea typeface="+mn-ea"/>
                          <a:cs typeface="Arial" charset="0"/>
                        </a:rPr>
                        <a:t>Defined procedures of resource exchange</a:t>
                      </a:r>
                    </a:p>
                  </a:txBody>
                  <a:tcPr marL="54000" marR="180000" marT="54000" marB="54000" anchor="ctr" horzOverflow="overflow">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r h="49870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chemeClr val="tx2"/>
                          </a:solidFill>
                          <a:effectLst/>
                          <a:latin typeface="+mj-lt"/>
                          <a:ea typeface="+mn-ea"/>
                          <a:cs typeface="Arial" charset="0"/>
                        </a:rPr>
                        <a:t>Confidence/confidentiality rights </a:t>
                      </a:r>
                    </a:p>
                  </a:txBody>
                  <a:tcPr marL="54000" marR="180000" marT="54000" marB="54000" anchor="ctr" horzOverflow="overflow">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12" name="Rectangle 11"/>
          <p:cNvSpPr/>
          <p:nvPr/>
        </p:nvSpPr>
        <p:spPr>
          <a:xfrm>
            <a:off x="357158" y="2071678"/>
            <a:ext cx="3857652" cy="500066"/>
          </a:xfrm>
          <a:prstGeom prst="rect">
            <a:avLst/>
          </a:prstGeom>
          <a:solidFill>
            <a:srgbClr val="92D400"/>
          </a:solidFill>
          <a:ln w="25400" cap="flat" cmpd="sng" algn="ctr">
            <a:noFill/>
            <a:prstDash val="solid"/>
          </a:ln>
          <a:effectLst/>
        </p:spPr>
        <p:txBody>
          <a:bodyPr anchor="ctr"/>
          <a:lstStyle/>
          <a:p>
            <a:pPr algn="ctr"/>
            <a:r>
              <a:rPr lang="en-GB" sz="1400" b="1" dirty="0" smtClean="0">
                <a:solidFill>
                  <a:schemeClr val="bg1"/>
                </a:solidFill>
              </a:rPr>
              <a:t>Benefits</a:t>
            </a:r>
            <a:endParaRPr lang="en-GB" sz="1050" b="1" dirty="0" smtClean="0">
              <a:solidFill>
                <a:schemeClr val="bg1"/>
              </a:solidFill>
            </a:endParaRPr>
          </a:p>
        </p:txBody>
      </p:sp>
      <p:graphicFrame>
        <p:nvGraphicFramePr>
          <p:cNvPr id="13" name="Content Placeholder 11"/>
          <p:cNvGraphicFramePr>
            <a:graphicFrameLocks noGrp="1"/>
          </p:cNvGraphicFramePr>
          <p:nvPr>
            <p:ph idx="4294967295"/>
            <p:extLst>
              <p:ext uri="{D42A27DB-BD31-4B8C-83A1-F6EECF244321}">
                <p14:modId xmlns:p14="http://schemas.microsoft.com/office/powerpoint/2010/main" xmlns="" val="2296142128"/>
              </p:ext>
            </p:extLst>
          </p:nvPr>
        </p:nvGraphicFramePr>
        <p:xfrm>
          <a:off x="5002245" y="2679691"/>
          <a:ext cx="3856035" cy="2229231"/>
        </p:xfrm>
        <a:graphic>
          <a:graphicData uri="http://schemas.openxmlformats.org/drawingml/2006/table">
            <a:tbl>
              <a:tblPr/>
              <a:tblGrid>
                <a:gridCol w="3856035"/>
              </a:tblGrid>
              <a:tr h="54451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chemeClr val="tx2"/>
                          </a:solidFill>
                          <a:effectLst/>
                          <a:latin typeface="+mj-lt"/>
                          <a:ea typeface="+mn-ea"/>
                          <a:cs typeface="Arial" charset="0"/>
                        </a:rPr>
                        <a:t>Cost and complexity</a:t>
                      </a:r>
                    </a:p>
                  </a:txBody>
                  <a:tcPr marL="54000" marR="180000" marT="54000" marB="54000" anchor="ctr" horzOverflow="overflow">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r h="54451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chemeClr val="tx2"/>
                          </a:solidFill>
                          <a:effectLst/>
                          <a:latin typeface="+mj-lt"/>
                          <a:ea typeface="+mn-ea"/>
                          <a:cs typeface="Arial" charset="0"/>
                        </a:rPr>
                        <a:t>Procedural burden on the resource-constrained governments</a:t>
                      </a:r>
                    </a:p>
                  </a:txBody>
                  <a:tcPr marL="54000" marR="180000" marT="54000" marB="54000" anchor="ctr" horzOverflow="overflow">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r h="54451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chemeClr val="tx2"/>
                          </a:solidFill>
                          <a:effectLst/>
                          <a:latin typeface="+mj-lt"/>
                          <a:ea typeface="+mn-ea"/>
                          <a:cs typeface="Arial" charset="0"/>
                        </a:rPr>
                        <a:t>Who regulates? Whom? How? When?</a:t>
                      </a:r>
                    </a:p>
                  </a:txBody>
                  <a:tcPr marL="54000" marR="180000" marT="54000" marB="54000" anchor="ctr" horzOverflow="overflow">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r h="54451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chemeClr val="tx2"/>
                          </a:solidFill>
                          <a:effectLst/>
                          <a:latin typeface="+mj-lt"/>
                          <a:ea typeface="+mn-ea"/>
                          <a:cs typeface="Arial" charset="0"/>
                        </a:rPr>
                        <a:t>Confrontational edge</a:t>
                      </a:r>
                    </a:p>
                  </a:txBody>
                  <a:tcPr marL="54000" marR="180000" marT="54000" marB="54000" anchor="ctr" horzOverflow="overflow">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14" name="Rectangle 13"/>
          <p:cNvSpPr/>
          <p:nvPr/>
        </p:nvSpPr>
        <p:spPr>
          <a:xfrm>
            <a:off x="5000628" y="2071678"/>
            <a:ext cx="3857652" cy="500066"/>
          </a:xfrm>
          <a:prstGeom prst="rect">
            <a:avLst/>
          </a:prstGeom>
          <a:solidFill>
            <a:srgbClr val="C00000"/>
          </a:solidFill>
          <a:ln w="25400" cap="flat" cmpd="sng" algn="ctr">
            <a:noFill/>
            <a:prstDash val="solid"/>
          </a:ln>
          <a:effectLst/>
        </p:spPr>
        <p:txBody>
          <a:bodyPr anchor="ctr"/>
          <a:lstStyle/>
          <a:p>
            <a:pPr algn="ctr"/>
            <a:r>
              <a:rPr lang="en-GB" sz="1400" b="1" dirty="0" smtClean="0">
                <a:solidFill>
                  <a:schemeClr val="bg1"/>
                </a:solidFill>
              </a:rPr>
              <a:t>Problems</a:t>
            </a:r>
            <a:endParaRPr lang="en-GB" sz="1050" b="1" dirty="0" smtClean="0">
              <a:solidFill>
                <a:schemeClr val="bg1"/>
              </a:solidFill>
            </a:endParaRPr>
          </a:p>
        </p:txBody>
      </p:sp>
      <p:sp>
        <p:nvSpPr>
          <p:cNvPr id="15" name="Rectangle 14"/>
          <p:cNvSpPr/>
          <p:nvPr/>
        </p:nvSpPr>
        <p:spPr>
          <a:xfrm>
            <a:off x="4429124" y="2071678"/>
            <a:ext cx="357190" cy="285752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b="1" dirty="0" smtClean="0"/>
              <a:t>V/S</a:t>
            </a:r>
          </a:p>
        </p:txBody>
      </p:sp>
      <p:sp>
        <p:nvSpPr>
          <p:cNvPr id="17" name="TextBox 16"/>
          <p:cNvSpPr txBox="1"/>
          <p:nvPr/>
        </p:nvSpPr>
        <p:spPr>
          <a:xfrm>
            <a:off x="714348" y="5643578"/>
            <a:ext cx="7858180" cy="923330"/>
          </a:xfrm>
          <a:prstGeom prst="rect">
            <a:avLst/>
          </a:prstGeom>
          <a:noFill/>
        </p:spPr>
        <p:txBody>
          <a:bodyPr wrap="square" rtlCol="0">
            <a:spAutoFit/>
          </a:bodyPr>
          <a:lstStyle/>
          <a:p>
            <a:r>
              <a:rPr lang="en-GB" b="1" dirty="0"/>
              <a:t>I</a:t>
            </a:r>
            <a:r>
              <a:rPr lang="en-GB" b="1" dirty="0" smtClean="0"/>
              <a:t>s the EU heading the right way? </a:t>
            </a:r>
          </a:p>
          <a:p>
            <a:pPr>
              <a:buFont typeface="Arial" pitchFamily="34" charset="0"/>
              <a:buChar char="•"/>
            </a:pPr>
            <a:r>
              <a:rPr lang="en-GB" dirty="0" smtClean="0"/>
              <a:t>App Competition; </a:t>
            </a:r>
          </a:p>
          <a:p>
            <a:pPr>
              <a:buFont typeface="Arial" pitchFamily="34" charset="0"/>
              <a:buChar char="•"/>
            </a:pPr>
            <a:r>
              <a:rPr lang="en-GB" dirty="0" err="1" smtClean="0"/>
              <a:t>Unconference</a:t>
            </a:r>
            <a:r>
              <a:rPr lang="en-GB" dirty="0" smtClean="0"/>
              <a:t> in June 2016 on achieving better transparency</a:t>
            </a:r>
            <a:endParaRPr lang="en-GB" dirty="0"/>
          </a:p>
        </p:txBody>
      </p:sp>
      <p:pic>
        <p:nvPicPr>
          <p:cNvPr id="16" name="Picture 4" descr="Image result for itam logo"/>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9244550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808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633413"/>
            <a:ext cx="9144000" cy="58919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9789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93186" name="Picture 2" descr="Image result for changing world trade country share"/>
          <p:cNvPicPr>
            <a:picLocks noChangeAspect="1" noChangeArrowheads="1"/>
          </p:cNvPicPr>
          <p:nvPr/>
        </p:nvPicPr>
        <p:blipFill>
          <a:blip r:embed="rId2" cstate="print"/>
          <a:srcRect/>
          <a:stretch>
            <a:fillRect/>
          </a:stretch>
        </p:blipFill>
        <p:spPr bwMode="auto">
          <a:xfrm>
            <a:off x="539552" y="332656"/>
            <a:ext cx="8361648" cy="5574432"/>
          </a:xfrm>
          <a:prstGeom prst="rect">
            <a:avLst/>
          </a:prstGeom>
          <a:noFill/>
        </p:spPr>
      </p:pic>
      <p:pic>
        <p:nvPicPr>
          <p:cNvPr id="5" name="Picture 4" descr="Image result for itam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95807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Telling Examples of Economic Globalisation </a:t>
            </a:r>
            <a:endParaRPr lang="en-GB" dirty="0"/>
          </a:p>
        </p:txBody>
      </p:sp>
      <p:pic>
        <p:nvPicPr>
          <p:cNvPr id="95234" name="Picture 2" descr="Image result for manufacturing outsourcing shoes to china"/>
          <p:cNvPicPr>
            <a:picLocks noChangeAspect="1" noChangeArrowheads="1"/>
          </p:cNvPicPr>
          <p:nvPr/>
        </p:nvPicPr>
        <p:blipFill>
          <a:blip r:embed="rId2" cstate="print"/>
          <a:srcRect/>
          <a:stretch>
            <a:fillRect/>
          </a:stretch>
        </p:blipFill>
        <p:spPr bwMode="auto">
          <a:xfrm>
            <a:off x="395536" y="1556792"/>
            <a:ext cx="3816424" cy="2564638"/>
          </a:xfrm>
          <a:prstGeom prst="rect">
            <a:avLst/>
          </a:prstGeom>
          <a:noFill/>
        </p:spPr>
      </p:pic>
      <p:pic>
        <p:nvPicPr>
          <p:cNvPr id="95238" name="Picture 6" descr="Image result for medical outsourcing"/>
          <p:cNvPicPr>
            <a:picLocks noChangeAspect="1" noChangeArrowheads="1"/>
          </p:cNvPicPr>
          <p:nvPr/>
        </p:nvPicPr>
        <p:blipFill>
          <a:blip r:embed="rId3" cstate="print"/>
          <a:srcRect/>
          <a:stretch>
            <a:fillRect/>
          </a:stretch>
        </p:blipFill>
        <p:spPr bwMode="auto">
          <a:xfrm>
            <a:off x="611560" y="4221088"/>
            <a:ext cx="4464496" cy="2520280"/>
          </a:xfrm>
          <a:prstGeom prst="rect">
            <a:avLst/>
          </a:prstGeom>
          <a:noFill/>
        </p:spPr>
      </p:pic>
      <p:pic>
        <p:nvPicPr>
          <p:cNvPr id="95244" name="Picture 12" descr="The image shows that an African woman is carring a massive hamburger and a can of coke, which shows that globalisation allows people in other countries to experience variety of culture, cultural diversity.: "/>
          <p:cNvPicPr>
            <a:picLocks noChangeAspect="1" noChangeArrowheads="1"/>
          </p:cNvPicPr>
          <p:nvPr/>
        </p:nvPicPr>
        <p:blipFill>
          <a:blip r:embed="rId4" cstate="print"/>
          <a:srcRect/>
          <a:stretch>
            <a:fillRect/>
          </a:stretch>
        </p:blipFill>
        <p:spPr bwMode="auto">
          <a:xfrm>
            <a:off x="5364088" y="1484784"/>
            <a:ext cx="3496388" cy="5373215"/>
          </a:xfrm>
          <a:prstGeom prst="rect">
            <a:avLst/>
          </a:prstGeom>
          <a:noFill/>
        </p:spPr>
      </p:pic>
      <p:pic>
        <p:nvPicPr>
          <p:cNvPr id="6" name="Picture 4" descr="Image result for itam logo"/>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9981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5234"/>
                                        </p:tgtEl>
                                        <p:attrNameLst>
                                          <p:attrName>style.visibility</p:attrName>
                                        </p:attrNameLst>
                                      </p:cBhvr>
                                      <p:to>
                                        <p:strVal val="visible"/>
                                      </p:to>
                                    </p:set>
                                    <p:animEffect transition="in" filter="blinds(horizontal)">
                                      <p:cBhvr>
                                        <p:cTn id="7" dur="500"/>
                                        <p:tgtEl>
                                          <p:spTgt spid="952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5238"/>
                                        </p:tgtEl>
                                        <p:attrNameLst>
                                          <p:attrName>style.visibility</p:attrName>
                                        </p:attrNameLst>
                                      </p:cBhvr>
                                      <p:to>
                                        <p:strVal val="visible"/>
                                      </p:to>
                                    </p:set>
                                    <p:animEffect transition="in" filter="blinds(horizontal)">
                                      <p:cBhvr>
                                        <p:cTn id="12" dur="500"/>
                                        <p:tgtEl>
                                          <p:spTgt spid="9523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5244"/>
                                        </p:tgtEl>
                                        <p:attrNameLst>
                                          <p:attrName>style.visibility</p:attrName>
                                        </p:attrNameLst>
                                      </p:cBhvr>
                                      <p:to>
                                        <p:strVal val="visible"/>
                                      </p:to>
                                    </p:set>
                                    <p:animEffect transition="in" filter="blinds(horizontal)">
                                      <p:cBhvr>
                                        <p:cTn id="17" dur="500"/>
                                        <p:tgtEl>
                                          <p:spTgt spid="95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3697"/>
            <a:ext cx="8229600" cy="1143000"/>
          </a:xfrm>
        </p:spPr>
        <p:txBody>
          <a:bodyPr>
            <a:normAutofit fontScale="90000"/>
          </a:bodyPr>
          <a:lstStyle/>
          <a:p>
            <a:r>
              <a:rPr lang="en-GB" dirty="0" smtClean="0"/>
              <a:t>Economic Globalisation: A Blessing or Curse? </a:t>
            </a:r>
            <a:endParaRPr lang="en-GB" dirty="0"/>
          </a:p>
        </p:txBody>
      </p:sp>
      <p:sp>
        <p:nvSpPr>
          <p:cNvPr id="3" name="Content Placeholder 2"/>
          <p:cNvSpPr>
            <a:spLocks noGrp="1"/>
          </p:cNvSpPr>
          <p:nvPr>
            <p:ph idx="1"/>
          </p:nvPr>
        </p:nvSpPr>
        <p:spPr/>
        <p:txBody>
          <a:bodyPr/>
          <a:lstStyle/>
          <a:p>
            <a:pPr>
              <a:buNone/>
            </a:pPr>
            <a:r>
              <a:rPr lang="en-GB" dirty="0" smtClean="0"/>
              <a:t>See </a:t>
            </a:r>
            <a:r>
              <a:rPr lang="en-GB" dirty="0" err="1" smtClean="0"/>
              <a:t>Darwins</a:t>
            </a:r>
            <a:r>
              <a:rPr lang="en-GB" dirty="0" smtClean="0"/>
              <a:t> Nightmare Documentary</a:t>
            </a:r>
          </a:p>
          <a:p>
            <a:pPr>
              <a:buNone/>
            </a:pPr>
            <a:endParaRPr lang="en-GB" dirty="0" smtClean="0"/>
          </a:p>
          <a:p>
            <a:pPr>
              <a:buNone/>
            </a:pPr>
            <a:r>
              <a:rPr lang="en-GB" dirty="0" smtClean="0">
                <a:hlinkClick r:id="rId2"/>
              </a:rPr>
              <a:t>https://www.youtube.com/watch?v=qJhHLUbdUjg</a:t>
            </a:r>
            <a:endParaRPr lang="en-GB" dirty="0" smtClean="0"/>
          </a:p>
          <a:p>
            <a:pPr>
              <a:buNone/>
            </a:pPr>
            <a:endParaRPr lang="en-GB" dirty="0" smtClean="0"/>
          </a:p>
          <a:p>
            <a:endParaRPr lang="en-GB" dirty="0" smtClean="0"/>
          </a:p>
        </p:txBody>
      </p:sp>
      <p:pic>
        <p:nvPicPr>
          <p:cNvPr id="4" name="Picture 4" descr="Image result for itam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99913" y="0"/>
            <a:ext cx="1447598" cy="54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329449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hyTrWWCI90CX6e6.ArOEH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hyTrWWCI90CX6e6.ArOEH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0uy9cPoXIka_xjt35BcYN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HNwTsWme7kidPlTHnEWwm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iQDuDAUOqEq5oPO3sB61p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0uy9cPoXIka_xjt35BcYN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0uy9cPoXIka_xjt35BcYN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2734</Words>
  <Application>Microsoft Office PowerPoint</Application>
  <PresentationFormat>On-screen Show (4:3)</PresentationFormat>
  <Paragraphs>476</Paragraphs>
  <Slides>68</Slides>
  <Notes>11</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Seminar One: introduction to the world trade organisation</vt:lpstr>
      <vt:lpstr>Economic Globalization </vt:lpstr>
      <vt:lpstr>What drives economic globalisation? </vt:lpstr>
      <vt:lpstr>Slide 4</vt:lpstr>
      <vt:lpstr> Questions??</vt:lpstr>
      <vt:lpstr>Slide 6</vt:lpstr>
      <vt:lpstr>Slide 7</vt:lpstr>
      <vt:lpstr>Telling Examples of Economic Globalisation </vt:lpstr>
      <vt:lpstr>Economic Globalisation: A Blessing or Curse? </vt:lpstr>
      <vt:lpstr>Benefit 1: Absolute Advantage Versus Comparative Advantage (profitable division of labour) </vt:lpstr>
      <vt:lpstr>Benefit 2: Cross Border Friendships and Peace  ‘If goods do not cross borders, soldiers will.’</vt:lpstr>
      <vt:lpstr>Benefit 3: Mobility  </vt:lpstr>
      <vt:lpstr>Benefit 4: Employment </vt:lpstr>
      <vt:lpstr>Benefit 5: Standard of Life </vt:lpstr>
      <vt:lpstr>Benefit 6: Economic Growth </vt:lpstr>
      <vt:lpstr>Then, Why Protectionism???</vt:lpstr>
      <vt:lpstr>Protectionism Reason 1: Threat to Domestic Industry</vt:lpstr>
      <vt:lpstr>Protectionism Reason 2: Loss of Employment </vt:lpstr>
      <vt:lpstr>Protectionism Reason 3: Generating revenue</vt:lpstr>
      <vt:lpstr>Protectionism Reason 4: National Security and Self Sufficiency </vt:lpstr>
      <vt:lpstr>Protectionism Reason 5: Public morals</vt:lpstr>
      <vt:lpstr>Protectionism Reason 6: Public health </vt:lpstr>
      <vt:lpstr>Protectionism Reason 7: Environment and Ecology </vt:lpstr>
      <vt:lpstr>International Trade is like a free-for-all highway</vt:lpstr>
      <vt:lpstr>What is needed to ensure that there is a room for poor rickshaws on a hundred-lane highway? </vt:lpstr>
      <vt:lpstr>Types of Trade Agreements</vt:lpstr>
      <vt:lpstr>International Rules for International Trade </vt:lpstr>
      <vt:lpstr>https://www.wto.org/english/thewto_e/countries_e/org6_map_e.htm </vt:lpstr>
      <vt:lpstr>International Trade and Globalisation </vt:lpstr>
      <vt:lpstr>Slide 30</vt:lpstr>
      <vt:lpstr>WTO’s Objectives (set out in the Preamble) </vt:lpstr>
      <vt:lpstr>Instruments to Achieve these Objectives (Set out in the Preamble, WTO AGREEMENT ) </vt:lpstr>
      <vt:lpstr>Functions of WTO (Article III, WTO Agreement) </vt:lpstr>
      <vt:lpstr>WTO’s Substantive Rules</vt:lpstr>
      <vt:lpstr>Procedural Rules of WTO </vt:lpstr>
      <vt:lpstr>Are you a Globaphobe?</vt:lpstr>
      <vt:lpstr>Are you a Globaphile? </vt:lpstr>
      <vt:lpstr>Dispute Settlement: Overview</vt:lpstr>
      <vt:lpstr>Object and Purpose of DSU </vt:lpstr>
      <vt:lpstr>Methods of Dispute Settlement </vt:lpstr>
      <vt:lpstr>Access to WTO dispute settlement system </vt:lpstr>
      <vt:lpstr>Dispute Settlement Process </vt:lpstr>
      <vt:lpstr>Slide 43</vt:lpstr>
      <vt:lpstr>Slide 44</vt:lpstr>
      <vt:lpstr>Slide 45</vt:lpstr>
      <vt:lpstr>Stages</vt:lpstr>
      <vt:lpstr>Remedies</vt:lpstr>
      <vt:lpstr>US-Gambling </vt:lpstr>
      <vt:lpstr>Questions? </vt:lpstr>
      <vt:lpstr>Participation of Countries at WTO DSU (1995-2015)</vt:lpstr>
      <vt:lpstr>Participation of Middle Income Countries at WTO DSU (1995-2015) </vt:lpstr>
      <vt:lpstr>Participation Challenges: Developing Countries </vt:lpstr>
      <vt:lpstr>Capacity Gap</vt:lpstr>
      <vt:lpstr>How can this gap be bridged? TWO OPTIONS </vt:lpstr>
      <vt:lpstr>First Option: What has been done at international level? </vt:lpstr>
      <vt:lpstr>First Option contd..: What more can be done at international level? </vt:lpstr>
      <vt:lpstr>Second Option: What can done at domestic level?  </vt:lpstr>
      <vt:lpstr>PPP at WTO DSU </vt:lpstr>
      <vt:lpstr>Public Private Partnership: Potential Stages of WTO Dispute Settlement Proceedings</vt:lpstr>
      <vt:lpstr> India: Key Participating Actors </vt:lpstr>
      <vt:lpstr>EC-Bed Linen</vt:lpstr>
      <vt:lpstr>Turkey-Cotton Yarn</vt:lpstr>
      <vt:lpstr>Formal System of PPP </vt:lpstr>
      <vt:lpstr>Informal Public Private Coordination</vt:lpstr>
      <vt:lpstr>PPP is Good………..Aircraft Disputes</vt:lpstr>
      <vt:lpstr>Threat of “Private Capture”</vt:lpstr>
      <vt:lpstr>How to regulate dispute settlement partnerships?</vt:lpstr>
      <vt:lpstr>Slide 68</vt:lpstr>
    </vt:vector>
  </TitlesOfParts>
  <Company>I.T.A.M.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 One: introduction to the world trade organisation</dc:title>
  <dc:creator>AMRITA BAHRI</dc:creator>
  <cp:lastModifiedBy>Windows User</cp:lastModifiedBy>
  <cp:revision>4</cp:revision>
  <dcterms:created xsi:type="dcterms:W3CDTF">2018-10-01T16:05:14Z</dcterms:created>
  <dcterms:modified xsi:type="dcterms:W3CDTF">2018-10-09T19:22:21Z</dcterms:modified>
</cp:coreProperties>
</file>