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7/8/2021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7/8/2021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7/8/2021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7/8/2021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9191" y="386365"/>
            <a:ext cx="9020577" cy="6323528"/>
          </a:xfrm>
        </p:spPr>
        <p:txBody>
          <a:bodyPr>
            <a:normAutofit/>
          </a:bodyPr>
          <a:lstStyle/>
          <a:p>
            <a:pPr algn="ctr"/>
            <a:r>
              <a:rPr lang="en-GB" sz="2800" b="1" dirty="0" smtClean="0">
                <a:effectLst/>
              </a:rPr>
              <a:t/>
            </a:r>
            <a:br>
              <a:rPr lang="en-GB" sz="2800" b="1" dirty="0" smtClean="0">
                <a:effectLst/>
              </a:rPr>
            </a:br>
            <a:r>
              <a:rPr lang="en-GB" sz="4400" b="1" dirty="0">
                <a:effectLst/>
              </a:rPr>
              <a:t>Trade and Gender Gap </a:t>
            </a:r>
            <a:r>
              <a:rPr lang="en-GB" sz="4400" b="1" dirty="0" smtClean="0">
                <a:effectLst/>
              </a:rPr>
              <a:t>in </a:t>
            </a:r>
            <a:r>
              <a:rPr lang="en-GB" sz="4400" b="1" dirty="0">
                <a:effectLst/>
              </a:rPr>
              <a:t>Jordan </a:t>
            </a:r>
            <a:r>
              <a:rPr lang="en-GB" sz="4400" b="1" dirty="0" smtClean="0">
                <a:effectLst/>
              </a:rPr>
              <a:t/>
            </a:r>
            <a:br>
              <a:rPr lang="en-GB" sz="4400" b="1" dirty="0" smtClean="0">
                <a:effectLst/>
              </a:rPr>
            </a:br>
            <a:r>
              <a:rPr lang="en-GB" sz="4400" b="1" dirty="0" smtClean="0">
                <a:effectLst/>
              </a:rPr>
              <a:t>Proposal Presentation</a:t>
            </a:r>
            <a:br>
              <a:rPr lang="en-GB" sz="4400" b="1" dirty="0" smtClean="0">
                <a:effectLst/>
              </a:rPr>
            </a:br>
            <a:r>
              <a:rPr lang="en-GB" sz="4400" b="1" dirty="0">
                <a:effectLst/>
              </a:rPr>
              <a:t/>
            </a:r>
            <a:br>
              <a:rPr lang="en-GB" sz="4400" b="1" dirty="0">
                <a:effectLst/>
              </a:rPr>
            </a:br>
            <a:r>
              <a:rPr lang="en-GB" sz="4400" b="1" dirty="0" smtClean="0">
                <a:effectLst/>
              </a:rPr>
              <a:t>By:</a:t>
            </a:r>
            <a:br>
              <a:rPr lang="en-GB" sz="4400" b="1" dirty="0" smtClean="0">
                <a:effectLst/>
              </a:rPr>
            </a:br>
            <a:r>
              <a:rPr lang="en-GB" sz="4400" b="1" dirty="0">
                <a:effectLst/>
              </a:rPr>
              <a:t/>
            </a:r>
            <a:br>
              <a:rPr lang="en-GB" sz="4400" b="1" dirty="0">
                <a:effectLst/>
              </a:rPr>
            </a:br>
            <a:r>
              <a:rPr lang="en-GB" sz="2800" b="1" dirty="0" smtClean="0">
                <a:effectLst/>
              </a:rPr>
              <a:t>Taleb  </a:t>
            </a:r>
            <a:r>
              <a:rPr lang="en-GB" sz="2800" b="1" dirty="0" err="1" smtClean="0">
                <a:effectLst/>
              </a:rPr>
              <a:t>Awad-Warrrad</a:t>
            </a:r>
            <a:r>
              <a:rPr lang="en-GB" sz="2800" b="1" dirty="0" smtClean="0">
                <a:effectLst/>
              </a:rPr>
              <a:t/>
            </a:r>
            <a:br>
              <a:rPr lang="en-GB" sz="2800" b="1" dirty="0" smtClean="0">
                <a:effectLst/>
              </a:rPr>
            </a:br>
            <a:r>
              <a:rPr lang="en-GB" sz="2800" b="1" dirty="0" smtClean="0">
                <a:effectLst/>
              </a:rPr>
              <a:t>Professor of  Economics</a:t>
            </a:r>
            <a:br>
              <a:rPr lang="en-GB" sz="2800" b="1" dirty="0" smtClean="0">
                <a:effectLst/>
              </a:rPr>
            </a:br>
            <a:r>
              <a:rPr lang="en-GB" sz="2800" b="1" dirty="0" smtClean="0">
                <a:effectLst/>
              </a:rPr>
              <a:t>WTO-Chair  Holder</a:t>
            </a:r>
            <a:br>
              <a:rPr lang="en-GB" sz="2800" b="1" dirty="0" smtClean="0">
                <a:effectLst/>
              </a:rPr>
            </a:br>
            <a:r>
              <a:rPr lang="en-GB" sz="2800" b="1" dirty="0" smtClean="0">
                <a:effectLst/>
              </a:rPr>
              <a:t>University </a:t>
            </a:r>
            <a:r>
              <a:rPr lang="en-GB" sz="2800" b="1" dirty="0">
                <a:effectLst/>
              </a:rPr>
              <a:t>of Jordan Chair </a:t>
            </a:r>
            <a:r>
              <a:rPr lang="en-GB" sz="2800" b="1" dirty="0" smtClean="0">
                <a:effectLst/>
              </a:rPr>
              <a:t>Programme</a:t>
            </a:r>
            <a:br>
              <a:rPr lang="en-GB" sz="2800" b="1" dirty="0" smtClean="0">
                <a:effectLst/>
              </a:rPr>
            </a:br>
            <a:r>
              <a:rPr lang="en-GB" sz="2800" b="1" dirty="0" smtClean="0">
                <a:effectLst/>
              </a:rPr>
              <a:t>July 8, 2021</a:t>
            </a:r>
            <a:br>
              <a:rPr lang="en-GB" sz="2800" b="1" dirty="0" smtClean="0">
                <a:effectLst/>
              </a:rPr>
            </a:br>
            <a:r>
              <a:rPr lang="en-GB" sz="2800" b="1" dirty="0" smtClean="0">
                <a:effectLst/>
              </a:rPr>
              <a:t/>
            </a:r>
            <a:br>
              <a:rPr lang="en-GB" sz="2800" b="1" dirty="0" smtClean="0">
                <a:effectLst/>
              </a:rPr>
            </a:br>
            <a:endParaRPr lang="en-US" sz="2800" dirty="0"/>
          </a:p>
        </p:txBody>
      </p:sp>
    </p:spTree>
    <p:extLst>
      <p:ext uri="{BB962C8B-B14F-4D97-AF65-F5344CB8AC3E}">
        <p14:creationId xmlns:p14="http://schemas.microsoft.com/office/powerpoint/2010/main" val="3445185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Females in Jordan enjoy equal access to education and health</a:t>
            </a:r>
            <a:endParaRPr lang="ar-JO" dirty="0" smtClean="0"/>
          </a:p>
          <a:p>
            <a:r>
              <a:rPr lang="en-GB" dirty="0" smtClean="0"/>
              <a:t>However, female </a:t>
            </a:r>
            <a:r>
              <a:rPr lang="en-GB" dirty="0"/>
              <a:t>participation in labour force in Jordan is only 15</a:t>
            </a:r>
            <a:r>
              <a:rPr lang="en-GB" dirty="0" smtClean="0"/>
              <a:t>%</a:t>
            </a:r>
          </a:p>
          <a:p>
            <a:pPr marL="0" indent="0">
              <a:buNone/>
            </a:pPr>
            <a:r>
              <a:rPr lang="en-GB" dirty="0" smtClean="0"/>
              <a:t>     and considered among the lowest world-wide.</a:t>
            </a:r>
          </a:p>
          <a:p>
            <a:r>
              <a:rPr lang="en-GB" dirty="0" smtClean="0"/>
              <a:t>Efforts </a:t>
            </a:r>
            <a:r>
              <a:rPr lang="en-GB" dirty="0"/>
              <a:t>to </a:t>
            </a:r>
            <a:r>
              <a:rPr lang="en-GB" dirty="0" smtClean="0"/>
              <a:t>close </a:t>
            </a:r>
            <a:r>
              <a:rPr lang="en-GB" dirty="0"/>
              <a:t>the </a:t>
            </a:r>
            <a:r>
              <a:rPr lang="en-GB" dirty="0" smtClean="0"/>
              <a:t>gender- employment- gap </a:t>
            </a:r>
            <a:r>
              <a:rPr lang="en-GB" dirty="0"/>
              <a:t>in Jordan and in the region in general is achieving very limited success if any</a:t>
            </a:r>
            <a:r>
              <a:rPr lang="en-GB" dirty="0" smtClean="0"/>
              <a:t>.</a:t>
            </a:r>
          </a:p>
          <a:p>
            <a:r>
              <a:rPr lang="en-GB" dirty="0" smtClean="0"/>
              <a:t> </a:t>
            </a:r>
            <a:r>
              <a:rPr lang="en-GB" dirty="0"/>
              <a:t>The main focus of the proposed research project is on exploring and analysing the relationship between trade and gender </a:t>
            </a:r>
            <a:r>
              <a:rPr lang="en-GB" dirty="0" smtClean="0"/>
              <a:t>participation in </a:t>
            </a:r>
            <a:r>
              <a:rPr lang="en-GB" dirty="0"/>
              <a:t>Jordan and to shed light on the role that </a:t>
            </a:r>
            <a:r>
              <a:rPr lang="en-GB" dirty="0" smtClean="0"/>
              <a:t>international trade </a:t>
            </a:r>
            <a:r>
              <a:rPr lang="en-GB" dirty="0"/>
              <a:t>may </a:t>
            </a:r>
            <a:r>
              <a:rPr lang="en-GB" dirty="0" smtClean="0"/>
              <a:t>play </a:t>
            </a:r>
            <a:r>
              <a:rPr lang="en-GB" dirty="0"/>
              <a:t>in empowering females and enhancing their contribution in labour force. </a:t>
            </a:r>
            <a:endParaRPr lang="en-US" dirty="0"/>
          </a:p>
        </p:txBody>
      </p:sp>
    </p:spTree>
    <p:extLst>
      <p:ext uri="{BB962C8B-B14F-4D97-AF65-F5344CB8AC3E}">
        <p14:creationId xmlns:p14="http://schemas.microsoft.com/office/powerpoint/2010/main" val="3312810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proposal questions </a:t>
            </a:r>
            <a:endParaRPr lang="en-US" dirty="0"/>
          </a:p>
        </p:txBody>
      </p:sp>
      <p:sp>
        <p:nvSpPr>
          <p:cNvPr id="3" name="Content Placeholder 2"/>
          <p:cNvSpPr>
            <a:spLocks noGrp="1"/>
          </p:cNvSpPr>
          <p:nvPr>
            <p:ph idx="1"/>
          </p:nvPr>
        </p:nvSpPr>
        <p:spPr/>
        <p:txBody>
          <a:bodyPr/>
          <a:lstStyle/>
          <a:p>
            <a:pPr marL="0" indent="0">
              <a:buNone/>
            </a:pPr>
            <a:r>
              <a:rPr lang="en-GB" dirty="0"/>
              <a:t>The main questions </a:t>
            </a:r>
            <a:r>
              <a:rPr lang="en-GB" dirty="0" smtClean="0"/>
              <a:t>raised in the proposal are</a:t>
            </a:r>
            <a:r>
              <a:rPr lang="en-GB" dirty="0"/>
              <a:t>:</a:t>
            </a:r>
            <a:endParaRPr lang="en-US" dirty="0"/>
          </a:p>
          <a:p>
            <a:pPr lvl="0"/>
            <a:r>
              <a:rPr lang="en-GB" dirty="0" smtClean="0"/>
              <a:t>What is the relationship between trade </a:t>
            </a:r>
            <a:r>
              <a:rPr lang="en-GB" dirty="0"/>
              <a:t>openness policy </a:t>
            </a:r>
            <a:r>
              <a:rPr lang="en-GB" dirty="0" smtClean="0"/>
              <a:t>and female participation in in labour market in Jordan</a:t>
            </a:r>
            <a:r>
              <a:rPr lang="en-GB" dirty="0"/>
              <a:t>?</a:t>
            </a:r>
            <a:endParaRPr lang="en-US" dirty="0"/>
          </a:p>
          <a:p>
            <a:r>
              <a:rPr lang="en-US" dirty="0" smtClean="0"/>
              <a:t>What are the policy </a:t>
            </a:r>
            <a:r>
              <a:rPr lang="en-US" dirty="0"/>
              <a:t>measures and instruments </a:t>
            </a:r>
            <a:r>
              <a:rPr lang="en-US" dirty="0" smtClean="0"/>
              <a:t>that are </a:t>
            </a:r>
            <a:r>
              <a:rPr lang="en-US" dirty="0"/>
              <a:t>best suited to make </a:t>
            </a:r>
            <a:r>
              <a:rPr lang="en-US" dirty="0" smtClean="0"/>
              <a:t>international trade </a:t>
            </a:r>
            <a:r>
              <a:rPr lang="en-US" dirty="0"/>
              <a:t>a tool for women's empowerment and </a:t>
            </a:r>
            <a:r>
              <a:rPr lang="en-US" dirty="0" smtClean="0"/>
              <a:t>equitability.</a:t>
            </a:r>
            <a:endParaRPr lang="en-US" dirty="0"/>
          </a:p>
        </p:txBody>
      </p:sp>
    </p:spTree>
    <p:extLst>
      <p:ext uri="{BB962C8B-B14F-4D97-AF65-F5344CB8AC3E}">
        <p14:creationId xmlns:p14="http://schemas.microsoft.com/office/powerpoint/2010/main" val="1865221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GB" dirty="0"/>
              <a:t>UNCTAD did interesting studies at the country level on the impacts of trade policies on women as consumers and producers and on other dimensions of their lives. However, their studies covered only three countries: Bhutan, Cape Verde and Lesotho.</a:t>
            </a:r>
            <a:endParaRPr lang="en-US" dirty="0"/>
          </a:p>
          <a:p>
            <a:r>
              <a:rPr lang="en-GB" dirty="0"/>
              <a:t>This research is expected to: first, econometrically measure the strength of the relationship between trade </a:t>
            </a:r>
            <a:r>
              <a:rPr lang="en-GB" dirty="0" smtClean="0"/>
              <a:t>openness (among other factors) and </a:t>
            </a:r>
            <a:r>
              <a:rPr lang="en-GB" dirty="0"/>
              <a:t>females </a:t>
            </a:r>
            <a:r>
              <a:rPr lang="en-GB" dirty="0" smtClean="0"/>
              <a:t>participation in labour force</a:t>
            </a:r>
          </a:p>
          <a:p>
            <a:r>
              <a:rPr lang="en-GB" dirty="0" smtClean="0"/>
              <a:t> </a:t>
            </a:r>
            <a:r>
              <a:rPr lang="en-GB" dirty="0"/>
              <a:t>second, to examine and suggest different </a:t>
            </a:r>
            <a:r>
              <a:rPr lang="en-GB" dirty="0" smtClean="0"/>
              <a:t>methods, practices </a:t>
            </a:r>
            <a:r>
              <a:rPr lang="en-GB" dirty="0"/>
              <a:t>and policies needed to </a:t>
            </a:r>
            <a:r>
              <a:rPr lang="en-GB" dirty="0" smtClean="0"/>
              <a:t>enhance gender </a:t>
            </a:r>
            <a:r>
              <a:rPr lang="en-GB" dirty="0"/>
              <a:t>equality in Jordan as a model in the region.</a:t>
            </a:r>
            <a:endParaRPr lang="en-US" dirty="0"/>
          </a:p>
          <a:p>
            <a:endParaRPr lang="en-US" dirty="0"/>
          </a:p>
        </p:txBody>
      </p:sp>
    </p:spTree>
    <p:extLst>
      <p:ext uri="{BB962C8B-B14F-4D97-AF65-F5344CB8AC3E}">
        <p14:creationId xmlns:p14="http://schemas.microsoft.com/office/powerpoint/2010/main" val="874826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58368"/>
          </a:xfrm>
        </p:spPr>
        <p:txBody>
          <a:bodyPr>
            <a:normAutofit fontScale="90000"/>
          </a:bodyPr>
          <a:lstStyle/>
          <a:p>
            <a:r>
              <a:rPr lang="en-GB" sz="4000" b="1" dirty="0" smtClean="0"/>
              <a:t>Expected Contribution to Curriculum development</a:t>
            </a:r>
            <a:r>
              <a:rPr lang="en-US" sz="4000" dirty="0"/>
              <a:t/>
            </a:r>
            <a:br>
              <a:rPr lang="en-US" sz="4000" dirty="0"/>
            </a:br>
            <a:endParaRPr lang="en-US" sz="4000" dirty="0"/>
          </a:p>
        </p:txBody>
      </p:sp>
      <p:sp>
        <p:nvSpPr>
          <p:cNvPr id="3" name="Content Placeholder 2"/>
          <p:cNvSpPr>
            <a:spLocks noGrp="1"/>
          </p:cNvSpPr>
          <p:nvPr>
            <p:ph idx="1"/>
          </p:nvPr>
        </p:nvSpPr>
        <p:spPr/>
        <p:txBody>
          <a:bodyPr/>
          <a:lstStyle/>
          <a:p>
            <a:pPr marL="114300" marR="0" algn="just">
              <a:spcBef>
                <a:spcPts val="0"/>
              </a:spcBef>
              <a:spcAft>
                <a:spcPts val="0"/>
              </a:spcAft>
            </a:pPr>
            <a:r>
              <a:rPr lang="en-GB" dirty="0">
                <a:latin typeface="Verdana" panose="020B0604030504040204" pitchFamily="34" charset="0"/>
                <a:ea typeface="Calibri" panose="020F0502020204030204" pitchFamily="34" charset="0"/>
                <a:cs typeface="Arial" panose="020B0604020202020204" pitchFamily="34" charset="0"/>
              </a:rPr>
              <a:t>Published research out of this project (at least tow papers) should augment curriculum for several graduate courses in the department of business economics including international economics, theory of international trade, economic development and selected topics in economics. It will be implemented by WTOCHAIR TEAM AT UJ during the academic year (2021</a:t>
            </a:r>
            <a:r>
              <a:rPr lang="en-GB" dirty="0" smtClean="0">
                <a:latin typeface="Verdana" panose="020B0604030504040204" pitchFamily="34" charset="0"/>
                <a:ea typeface="Calibri" panose="020F0502020204030204" pitchFamily="34" charset="0"/>
                <a:cs typeface="Arial" panose="020B0604020202020204" pitchFamily="34" charset="0"/>
              </a:rPr>
              <a:t>)</a:t>
            </a:r>
            <a:endParaRPr lang="en-US" sz="2400" dirty="0">
              <a:latin typeface="Verdana" panose="020B060403050404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GB" dirty="0">
                <a:latin typeface="Verdana" panose="020B0604030504040204" pitchFamily="34" charset="0"/>
                <a:ea typeface="Calibri" panose="020F0502020204030204" pitchFamily="34" charset="0"/>
                <a:cs typeface="Arial" panose="020B0604020202020204" pitchFamily="34" charset="0"/>
              </a:rPr>
              <a:t> </a:t>
            </a:r>
            <a:endParaRPr lang="en-US" sz="2400" dirty="0">
              <a:latin typeface="Verdana" panose="020B060403050404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66755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spcBef>
                <a:spcPts val="0"/>
              </a:spcBef>
              <a:spcAft>
                <a:spcPts val="0"/>
              </a:spcAft>
            </a:pPr>
            <a:r>
              <a:rPr lang="en-GB" sz="4000" b="1" dirty="0" smtClean="0">
                <a:latin typeface="Verdana" panose="020B0604030504040204" pitchFamily="34" charset="0"/>
                <a:ea typeface="Calibri" panose="020F0502020204030204" pitchFamily="34" charset="0"/>
                <a:cs typeface="Arial" panose="020B0604020202020204" pitchFamily="34" charset="0"/>
              </a:rPr>
              <a:t>Expected Research </a:t>
            </a:r>
            <a:r>
              <a:rPr lang="en-GB" sz="4000" b="1" dirty="0">
                <a:latin typeface="Verdana" panose="020B0604030504040204" pitchFamily="34" charset="0"/>
                <a:ea typeface="Calibri" panose="020F0502020204030204" pitchFamily="34" charset="0"/>
                <a:cs typeface="Arial" panose="020B0604020202020204" pitchFamily="34" charset="0"/>
              </a:rPr>
              <a:t>outputs </a:t>
            </a:r>
            <a:r>
              <a:rPr lang="en-US" sz="4000" dirty="0">
                <a:latin typeface="Verdana" panose="020B0604030504040204" pitchFamily="34" charset="0"/>
                <a:ea typeface="Calibri" panose="020F0502020204030204" pitchFamily="34" charset="0"/>
                <a:cs typeface="Times New Roman" panose="02020603050405020304" pitchFamily="18" charset="0"/>
              </a:rPr>
              <a:t/>
            </a:r>
            <a:br>
              <a:rPr lang="en-US" sz="4000" dirty="0">
                <a:latin typeface="Verdana" panose="020B0604030504040204" pitchFamily="34" charset="0"/>
                <a:ea typeface="Calibri" panose="020F0502020204030204" pitchFamily="34" charset="0"/>
                <a:cs typeface="Times New Roman" panose="02020603050405020304" pitchFamily="18" charset="0"/>
              </a:rPr>
            </a:br>
            <a:endParaRPr lang="en-US" sz="4000" dirty="0"/>
          </a:p>
        </p:txBody>
      </p:sp>
      <p:sp>
        <p:nvSpPr>
          <p:cNvPr id="3" name="Content Placeholder 2"/>
          <p:cNvSpPr>
            <a:spLocks noGrp="1"/>
          </p:cNvSpPr>
          <p:nvPr>
            <p:ph idx="1"/>
          </p:nvPr>
        </p:nvSpPr>
        <p:spPr>
          <a:xfrm>
            <a:off x="1120000" y="1068946"/>
            <a:ext cx="10233800" cy="5108017"/>
          </a:xfrm>
        </p:spPr>
        <p:txBody>
          <a:bodyPr>
            <a:normAutofit fontScale="92500" lnSpcReduction="20000"/>
          </a:bodyPr>
          <a:lstStyle/>
          <a:p>
            <a:pPr marL="0" marR="0" algn="just">
              <a:spcBef>
                <a:spcPts val="0"/>
              </a:spcBef>
              <a:spcAft>
                <a:spcPts val="0"/>
              </a:spcAft>
            </a:pPr>
            <a:r>
              <a:rPr lang="en-GB" sz="3600" dirty="0">
                <a:latin typeface="Verdana" panose="020B0604030504040204" pitchFamily="34" charset="0"/>
                <a:ea typeface="Calibri" panose="020F0502020204030204" pitchFamily="34" charset="0"/>
                <a:cs typeface="Arial" panose="020B0604020202020204" pitchFamily="34" charset="0"/>
              </a:rPr>
              <a:t>Two </a:t>
            </a:r>
            <a:r>
              <a:rPr lang="en-GB" sz="3600" dirty="0" smtClean="0">
                <a:latin typeface="Verdana" panose="020B0604030504040204" pitchFamily="34" charset="0"/>
                <a:ea typeface="Calibri" panose="020F0502020204030204" pitchFamily="34" charset="0"/>
                <a:cs typeface="Arial" panose="020B0604020202020204" pitchFamily="34" charset="0"/>
              </a:rPr>
              <a:t>professional research papers are expected out of this research project:</a:t>
            </a:r>
            <a:endParaRPr lang="en-US" sz="3600" dirty="0">
              <a:latin typeface="Verdana" panose="020B060403050404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GB" sz="3600" dirty="0" smtClean="0">
                <a:latin typeface="Verdana" panose="020B0604030504040204" pitchFamily="34" charset="0"/>
                <a:ea typeface="Calibri" panose="020F0502020204030204" pitchFamily="34" charset="0"/>
                <a:cs typeface="Arial" panose="020B0604020202020204" pitchFamily="34" charset="0"/>
              </a:rPr>
              <a:t>The first on the relationship </a:t>
            </a:r>
            <a:r>
              <a:rPr lang="en-GB" sz="3600" dirty="0">
                <a:latin typeface="Verdana" panose="020B0604030504040204" pitchFamily="34" charset="0"/>
                <a:ea typeface="Calibri" panose="020F0502020204030204" pitchFamily="34" charset="0"/>
                <a:cs typeface="Arial" panose="020B0604020202020204" pitchFamily="34" charset="0"/>
              </a:rPr>
              <a:t>between trade and females empowerment/participation</a:t>
            </a:r>
            <a:endParaRPr lang="en-US" sz="3600" dirty="0">
              <a:latin typeface="Verdana" panose="020B060403050404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GB" sz="3600" dirty="0" smtClean="0">
                <a:latin typeface="Verdana" panose="020B0604030504040204" pitchFamily="34" charset="0"/>
                <a:ea typeface="Calibri" panose="020F0502020204030204" pitchFamily="34" charset="0"/>
                <a:cs typeface="Arial" panose="020B0604020202020204" pitchFamily="34" charset="0"/>
              </a:rPr>
              <a:t>The second on trade policies, practices and </a:t>
            </a:r>
            <a:r>
              <a:rPr lang="en-GB" sz="3600" dirty="0">
                <a:latin typeface="Verdana" panose="020B0604030504040204" pitchFamily="34" charset="0"/>
                <a:ea typeface="Calibri" panose="020F0502020204030204" pitchFamily="34" charset="0"/>
                <a:cs typeface="Arial" panose="020B0604020202020204" pitchFamily="34" charset="0"/>
              </a:rPr>
              <a:t>methods to maximize gender equality</a:t>
            </a:r>
            <a:endParaRPr lang="en-US" sz="3600" dirty="0">
              <a:latin typeface="Verdana" panose="020B0604030504040204" pitchFamily="34" charset="0"/>
              <a:ea typeface="Calibri" panose="020F0502020204030204" pitchFamily="34" charset="0"/>
              <a:cs typeface="Times New Roman" panose="02020603050405020304" pitchFamily="18" charset="0"/>
            </a:endParaRPr>
          </a:p>
          <a:p>
            <a:pPr marR="0" indent="0" algn="just">
              <a:spcBef>
                <a:spcPts val="0"/>
              </a:spcBef>
              <a:spcAft>
                <a:spcPts val="0"/>
              </a:spcAft>
              <a:buNone/>
            </a:pPr>
            <a:r>
              <a:rPr lang="en-GB" sz="3600" dirty="0">
                <a:latin typeface="Verdana" panose="020B0604030504040204" pitchFamily="34" charset="0"/>
                <a:ea typeface="Calibri" panose="020F0502020204030204" pitchFamily="34" charset="0"/>
                <a:cs typeface="Arial" panose="020B0604020202020204" pitchFamily="34" charset="0"/>
              </a:rPr>
              <a:t> </a:t>
            </a:r>
            <a:endParaRPr lang="en-US" sz="3600" dirty="0">
              <a:latin typeface="Verdana" panose="020B0604030504040204" pitchFamily="34" charset="0"/>
              <a:ea typeface="Calibri" panose="020F0502020204030204" pitchFamily="34" charset="0"/>
              <a:cs typeface="Times New Roman" panose="02020603050405020304" pitchFamily="18" charset="0"/>
            </a:endParaRPr>
          </a:p>
          <a:p>
            <a:pPr algn="just">
              <a:spcBef>
                <a:spcPts val="0"/>
              </a:spcBef>
            </a:pPr>
            <a:r>
              <a:rPr lang="en-GB" sz="3600" dirty="0">
                <a:latin typeface="Verdana" panose="020B0604030504040204" pitchFamily="34" charset="0"/>
                <a:ea typeface="Calibri" panose="020F0502020204030204" pitchFamily="34" charset="0"/>
                <a:cs typeface="Arial" panose="020B0604020202020204" pitchFamily="34" charset="0"/>
              </a:rPr>
              <a:t>Two groups of </a:t>
            </a:r>
            <a:r>
              <a:rPr lang="en-GB" sz="3600" dirty="0" smtClean="0">
                <a:latin typeface="Verdana" panose="020B0604030504040204" pitchFamily="34" charset="0"/>
                <a:ea typeface="Calibri" panose="020F0502020204030204" pitchFamily="34" charset="0"/>
                <a:cs typeface="Arial" panose="020B0604020202020204" pitchFamily="34" charset="0"/>
              </a:rPr>
              <a:t>specialized researchers </a:t>
            </a:r>
            <a:r>
              <a:rPr lang="en-GB" sz="3600" dirty="0">
                <a:latin typeface="Verdana" panose="020B0604030504040204" pitchFamily="34" charset="0"/>
                <a:ea typeface="Calibri" panose="020F0502020204030204" pitchFamily="34" charset="0"/>
                <a:cs typeface="Arial" panose="020B0604020202020204" pitchFamily="34" charset="0"/>
              </a:rPr>
              <a:t>will be </a:t>
            </a:r>
            <a:r>
              <a:rPr lang="en-GB" sz="3600" dirty="0" smtClean="0">
                <a:latin typeface="Verdana" panose="020B0604030504040204" pitchFamily="34" charset="0"/>
                <a:ea typeface="Calibri" panose="020F0502020204030204" pitchFamily="34" charset="0"/>
                <a:cs typeface="Arial" panose="020B0604020202020204" pitchFamily="34" charset="0"/>
              </a:rPr>
              <a:t>selected competitively taking into consideration (1) area of specialization of the researcher and (2)the degree of contribution to building research capacity and developing practical research topics for PhD and master students.</a:t>
            </a:r>
          </a:p>
          <a:p>
            <a:pPr marR="0" indent="0" algn="just">
              <a:spcBef>
                <a:spcPts val="0"/>
              </a:spcBef>
              <a:spcAft>
                <a:spcPts val="0"/>
              </a:spcAft>
              <a:buNone/>
            </a:pPr>
            <a:endParaRPr lang="en-GB" sz="3600" dirty="0" smtClean="0">
              <a:latin typeface="Verdana" panose="020B060403050404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95058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Expected Outreach events </a:t>
            </a:r>
            <a:r>
              <a:rPr lang="en-US" dirty="0"/>
              <a:t>related to dissemination of the research</a:t>
            </a:r>
          </a:p>
        </p:txBody>
      </p:sp>
      <p:sp>
        <p:nvSpPr>
          <p:cNvPr id="3" name="Content Placeholder 2"/>
          <p:cNvSpPr>
            <a:spLocks noGrp="1"/>
          </p:cNvSpPr>
          <p:nvPr>
            <p:ph idx="1"/>
          </p:nvPr>
        </p:nvSpPr>
        <p:spPr/>
        <p:txBody>
          <a:bodyPr>
            <a:normAutofit/>
          </a:bodyPr>
          <a:lstStyle/>
          <a:p>
            <a:pPr lvl="0"/>
            <a:r>
              <a:rPr lang="en-GB" dirty="0"/>
              <a:t>A general conferences on the research main theme; link between trade and gender, will be organized by the UJ-Chair holder at the school of Business, the </a:t>
            </a:r>
            <a:r>
              <a:rPr lang="en-GB" dirty="0" smtClean="0"/>
              <a:t>University </a:t>
            </a:r>
            <a:r>
              <a:rPr lang="en-GB" dirty="0"/>
              <a:t>of Jordan, it is planned for December 2021.</a:t>
            </a:r>
            <a:endParaRPr lang="en-US" dirty="0"/>
          </a:p>
          <a:p>
            <a:pPr lvl="0"/>
            <a:r>
              <a:rPr lang="en-GB" dirty="0" smtClean="0"/>
              <a:t>A Seminar </a:t>
            </a:r>
            <a:r>
              <a:rPr lang="en-GB" dirty="0"/>
              <a:t>for policy makers and graduate students is planned on November 2021. </a:t>
            </a:r>
            <a:endParaRPr lang="en-US" dirty="0"/>
          </a:p>
          <a:p>
            <a:pPr lvl="0"/>
            <a:r>
              <a:rPr lang="en-US" dirty="0" smtClean="0"/>
              <a:t> at least one policy brief is expected out of the two </a:t>
            </a:r>
            <a:r>
              <a:rPr lang="en-US" dirty="0"/>
              <a:t>research papers to </a:t>
            </a:r>
            <a:r>
              <a:rPr lang="en-US" dirty="0" smtClean="0"/>
              <a:t>provide </a:t>
            </a:r>
            <a:r>
              <a:rPr lang="en-US" dirty="0"/>
              <a:t>evidence-based policy advice to help readers make informed decisions.</a:t>
            </a:r>
          </a:p>
          <a:p>
            <a:r>
              <a:rPr lang="en-GB" dirty="0"/>
              <a:t> </a:t>
            </a:r>
            <a:endParaRPr lang="en-US" dirty="0"/>
          </a:p>
        </p:txBody>
      </p:sp>
    </p:spTree>
    <p:extLst>
      <p:ext uri="{BB962C8B-B14F-4D97-AF65-F5344CB8AC3E}">
        <p14:creationId xmlns:p14="http://schemas.microsoft.com/office/powerpoint/2010/main" val="3793091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 ISSUE</a:t>
            </a:r>
            <a:endParaRPr lang="en-US" dirty="0"/>
          </a:p>
        </p:txBody>
      </p:sp>
      <p:sp>
        <p:nvSpPr>
          <p:cNvPr id="3" name="Content Placeholder 2"/>
          <p:cNvSpPr>
            <a:spLocks noGrp="1"/>
          </p:cNvSpPr>
          <p:nvPr>
            <p:ph idx="1"/>
          </p:nvPr>
        </p:nvSpPr>
        <p:spPr/>
        <p:txBody>
          <a:bodyPr/>
          <a:lstStyle/>
          <a:p>
            <a:pPr lvl="0"/>
            <a:endParaRPr lang="en-US" sz="24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endParaRPr>
          </a:p>
          <a:p>
            <a:pPr lvl="0"/>
            <a:r>
              <a:rPr lang="en-GB" sz="24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 </a:t>
            </a:r>
            <a:r>
              <a:rPr lang="en-GB" sz="32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The conference </a:t>
            </a:r>
            <a:r>
              <a:rPr lang="en-GB" sz="3200" dirty="0" smtClean="0">
                <a:gradFill>
                  <a:gsLst>
                    <a:gs pos="34000">
                      <a:prstClr val="white">
                        <a:lumMod val="93000"/>
                      </a:prstClr>
                    </a:gs>
                    <a:gs pos="0">
                      <a:prstClr val="black">
                        <a:lumMod val="25000"/>
                        <a:lumOff val="75000"/>
                      </a:prstClr>
                    </a:gs>
                    <a:gs pos="100000">
                      <a:srgbClr val="94D7E4">
                        <a:lumMod val="0"/>
                        <a:lumOff val="100000"/>
                      </a:srgbClr>
                    </a:gs>
                  </a:gsLst>
                  <a:lin ang="4800000" scaled="0"/>
                </a:gradFill>
              </a:rPr>
              <a:t>proceedings book </a:t>
            </a:r>
            <a:r>
              <a:rPr lang="en-GB" sz="32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and the published papers out of this project will be added to the WTO-Chair’s library at the school of Business-UJ to be available both in paper and digital formats for faculties and students. Additional copies will be sent to relevant </a:t>
            </a:r>
            <a:r>
              <a:rPr lang="en-GB" sz="3200" dirty="0" smtClean="0">
                <a:gradFill>
                  <a:gsLst>
                    <a:gs pos="34000">
                      <a:prstClr val="white">
                        <a:lumMod val="93000"/>
                      </a:prstClr>
                    </a:gs>
                    <a:gs pos="0">
                      <a:prstClr val="black">
                        <a:lumMod val="25000"/>
                        <a:lumOff val="75000"/>
                      </a:prstClr>
                    </a:gs>
                    <a:gs pos="100000">
                      <a:srgbClr val="94D7E4">
                        <a:lumMod val="0"/>
                        <a:lumOff val="100000"/>
                      </a:srgbClr>
                    </a:gs>
                  </a:gsLst>
                  <a:lin ang="4800000" scaled="0"/>
                </a:gradFill>
              </a:rPr>
              <a:t>interested public </a:t>
            </a:r>
            <a:r>
              <a:rPr lang="en-GB" sz="32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and private parties. Hopefully such outputs and resources will contribute to the </a:t>
            </a:r>
            <a:r>
              <a:rPr lang="en-GB" sz="3200" dirty="0" smtClean="0">
                <a:gradFill>
                  <a:gsLst>
                    <a:gs pos="34000">
                      <a:prstClr val="white">
                        <a:lumMod val="93000"/>
                      </a:prstClr>
                    </a:gs>
                    <a:gs pos="0">
                      <a:prstClr val="black">
                        <a:lumMod val="25000"/>
                        <a:lumOff val="75000"/>
                      </a:prstClr>
                    </a:gs>
                    <a:gs pos="100000">
                      <a:srgbClr val="94D7E4">
                        <a:lumMod val="0"/>
                        <a:lumOff val="100000"/>
                      </a:srgbClr>
                    </a:gs>
                  </a:gsLst>
                  <a:lin ang="4800000" scaled="0"/>
                </a:gradFill>
              </a:rPr>
              <a:t>visibility and sustainability </a:t>
            </a:r>
            <a:r>
              <a:rPr lang="en-GB" sz="32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of </a:t>
            </a:r>
            <a:r>
              <a:rPr lang="en-GB" sz="3200" dirty="0" smtClean="0">
                <a:gradFill>
                  <a:gsLst>
                    <a:gs pos="34000">
                      <a:prstClr val="white">
                        <a:lumMod val="93000"/>
                      </a:prstClr>
                    </a:gs>
                    <a:gs pos="0">
                      <a:prstClr val="black">
                        <a:lumMod val="25000"/>
                        <a:lumOff val="75000"/>
                      </a:prstClr>
                    </a:gs>
                    <a:gs pos="100000">
                      <a:srgbClr val="94D7E4">
                        <a:lumMod val="0"/>
                        <a:lumOff val="100000"/>
                      </a:srgbClr>
                    </a:gs>
                  </a:gsLst>
                  <a:lin ang="4800000" scaled="0"/>
                </a:gradFill>
              </a:rPr>
              <a:t>the UJ-WTO-Chair</a:t>
            </a:r>
            <a:r>
              <a:rPr lang="en-GB" sz="32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a:t>
            </a:r>
            <a:endParaRPr lang="en-US" sz="32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endParaRPr>
          </a:p>
          <a:p>
            <a:endParaRPr lang="en-US" sz="3200" dirty="0"/>
          </a:p>
        </p:txBody>
      </p:sp>
    </p:spTree>
    <p:extLst>
      <p:ext uri="{BB962C8B-B14F-4D97-AF65-F5344CB8AC3E}">
        <p14:creationId xmlns:p14="http://schemas.microsoft.com/office/powerpoint/2010/main" val="3914468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28600" lvl="0" indent="-228600" algn="ctr">
              <a:spcBef>
                <a:spcPts val="1000"/>
              </a:spcBef>
            </a:pPr>
            <a:r>
              <a:rPr lang="en-US" dirty="0">
                <a:gradFill>
                  <a:gsLst>
                    <a:gs pos="34000">
                      <a:prstClr val="white">
                        <a:lumMod val="93000"/>
                      </a:prstClr>
                    </a:gs>
                    <a:gs pos="0">
                      <a:prstClr val="black">
                        <a:lumMod val="25000"/>
                        <a:lumOff val="75000"/>
                      </a:prstClr>
                    </a:gs>
                    <a:gs pos="100000">
                      <a:srgbClr val="94D7E4">
                        <a:lumMod val="0"/>
                        <a:lumOff val="100000"/>
                      </a:srgbClr>
                    </a:gs>
                  </a:gsLst>
                  <a:lin ang="4800000" scaled="0"/>
                </a:gradFill>
              </a:rPr>
              <a:t>THE END</a:t>
            </a:r>
          </a:p>
        </p:txBody>
      </p:sp>
      <p:sp>
        <p:nvSpPr>
          <p:cNvPr id="3" name="Content Placeholder 2"/>
          <p:cNvSpPr>
            <a:spLocks noGrp="1"/>
          </p:cNvSpPr>
          <p:nvPr>
            <p:ph idx="1"/>
          </p:nvPr>
        </p:nvSpPr>
        <p:spPr/>
        <p:txBody>
          <a:bodyPr>
            <a:normAutofit/>
          </a:bodyPr>
          <a:lstStyle/>
          <a:p>
            <a:pPr algn="ctr"/>
            <a:endParaRPr lang="en-US" sz="5400" dirty="0" smtClean="0"/>
          </a:p>
          <a:p>
            <a:pPr algn="ctr"/>
            <a:r>
              <a:rPr lang="en-US" sz="5400" dirty="0" smtClean="0"/>
              <a:t>THANKS FOR YOUR TIME</a:t>
            </a:r>
            <a:endParaRPr lang="en-US" sz="5400" dirty="0"/>
          </a:p>
        </p:txBody>
      </p:sp>
    </p:spTree>
    <p:extLst>
      <p:ext uri="{BB962C8B-B14F-4D97-AF65-F5344CB8AC3E}">
        <p14:creationId xmlns:p14="http://schemas.microsoft.com/office/powerpoint/2010/main" val="4001309913"/>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113</TotalTime>
  <Words>521</Words>
  <Application>Microsoft Office PowerPoint</Application>
  <PresentationFormat>Widescreen</PresentationFormat>
  <Paragraphs>35</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Corbel</vt:lpstr>
      <vt:lpstr>Tahoma</vt:lpstr>
      <vt:lpstr>Times New Roman</vt:lpstr>
      <vt:lpstr>Verdana</vt:lpstr>
      <vt:lpstr>Depth</vt:lpstr>
      <vt:lpstr> Trade and Gender Gap in Jordan  Proposal Presentation  By:  Taleb  Awad-Warrrad Professor of  Economics WTO-Chair  Holder University of Jordan Chair Programme July 8, 2021  </vt:lpstr>
      <vt:lpstr>Introduction</vt:lpstr>
      <vt:lpstr>Key proposal questions </vt:lpstr>
      <vt:lpstr>Background</vt:lpstr>
      <vt:lpstr>Expected Contribution to Curriculum development </vt:lpstr>
      <vt:lpstr>Expected Research outputs  </vt:lpstr>
      <vt:lpstr>Expected Outreach events related to dissemination of the research</vt:lpstr>
      <vt:lpstr>SUSTAINABILITY ISSUE</vt:lpstr>
      <vt:lpstr>THE END</vt:lpstr>
    </vt:vector>
  </TitlesOfParts>
  <Company>oprekin.com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and Gender Gap in Jordan  Proposal Presentation  By:  Taleb  Awad-Warrrad Professor of  Economics WTO-Chair  Holder University of Jordan Chair Programme July 8, 2021</dc:title>
  <dc:creator>Taleb</dc:creator>
  <cp:lastModifiedBy>Taleb</cp:lastModifiedBy>
  <cp:revision>15</cp:revision>
  <dcterms:created xsi:type="dcterms:W3CDTF">2021-07-04T21:32:29Z</dcterms:created>
  <dcterms:modified xsi:type="dcterms:W3CDTF">2021-07-08T12:37:50Z</dcterms:modified>
</cp:coreProperties>
</file>