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7"/>
  </p:notesMasterIdLst>
  <p:sldIdLst>
    <p:sldId id="256" r:id="rId2"/>
    <p:sldId id="257" r:id="rId3"/>
    <p:sldId id="287" r:id="rId4"/>
    <p:sldId id="288" r:id="rId5"/>
    <p:sldId id="262" r:id="rId6"/>
    <p:sldId id="289" r:id="rId7"/>
    <p:sldId id="260" r:id="rId8"/>
    <p:sldId id="261" r:id="rId9"/>
    <p:sldId id="290" r:id="rId10"/>
    <p:sldId id="291" r:id="rId11"/>
    <p:sldId id="294" r:id="rId12"/>
    <p:sldId id="263" r:id="rId13"/>
    <p:sldId id="266" r:id="rId14"/>
    <p:sldId id="292" r:id="rId15"/>
    <p:sldId id="293" r:id="rId16"/>
  </p:sldIdLst>
  <p:sldSz cx="12192000" cy="6858000"/>
  <p:notesSz cx="6858000" cy="9144000"/>
  <p:embeddedFontLst>
    <p:embeddedFont>
      <p:font typeface="Calibri" panose="020F050202020403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2" roundtripDataSignature="AMtx7mgc7bfyiTXsPcFKpjhItPWH7chr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DAAF3C-8E33-4401-B2C7-8FB2A2095E61}">
  <a:tblStyle styleId="{4FDAAF3C-8E33-4401-B2C7-8FB2A2095E6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9D431EA-CACC-4542-8DD9-5E2B04A6CEB3}"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3"/>
    <p:restoredTop sz="94667"/>
  </p:normalViewPr>
  <p:slideViewPr>
    <p:cSldViewPr snapToGrid="0">
      <p:cViewPr varScale="1">
        <p:scale>
          <a:sx n="147" d="100"/>
          <a:sy n="147" d="100"/>
        </p:scale>
        <p:origin x="208" y="2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763D27-B567-2741-A496-AF271806DC50}"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2DDF0869-2492-DD4D-A02B-55209F1BED1A}">
      <dgm:prSet phldrT="[Text]"/>
      <dgm:spPr/>
      <dgm:t>
        <a:bodyPr/>
        <a:lstStyle/>
        <a:p>
          <a:r>
            <a:rPr lang="en-US" b="1" dirty="0"/>
            <a:t>IDN SMEs</a:t>
          </a:r>
        </a:p>
        <a:p>
          <a:r>
            <a:rPr lang="en-US" dirty="0"/>
            <a:t>(e.g. 2</a:t>
          </a:r>
          <a:r>
            <a:rPr lang="en-US" baseline="30000" dirty="0"/>
            <a:t>nd</a:t>
          </a:r>
          <a:r>
            <a:rPr lang="en-US" dirty="0"/>
            <a:t> and 3</a:t>
          </a:r>
          <a:r>
            <a:rPr lang="en-US" baseline="30000" dirty="0"/>
            <a:t>rd</a:t>
          </a:r>
          <a:r>
            <a:rPr lang="en-US" dirty="0"/>
            <a:t> tiers Suppliers in Automotive)</a:t>
          </a:r>
        </a:p>
      </dgm:t>
    </dgm:pt>
    <dgm:pt modelId="{54685906-F70E-4746-870E-49808628F8A0}" type="parTrans" cxnId="{0C000E57-E42E-D741-B11E-08A844274246}">
      <dgm:prSet/>
      <dgm:spPr/>
      <dgm:t>
        <a:bodyPr/>
        <a:lstStyle/>
        <a:p>
          <a:endParaRPr lang="en-US"/>
        </a:p>
      </dgm:t>
    </dgm:pt>
    <dgm:pt modelId="{2DB9F7E7-70E0-DD49-B57D-5BB7DA7D730A}" type="sibTrans" cxnId="{0C000E57-E42E-D741-B11E-08A844274246}">
      <dgm:prSet/>
      <dgm:spPr/>
      <dgm:t>
        <a:bodyPr/>
        <a:lstStyle/>
        <a:p>
          <a:endParaRPr lang="en-US"/>
        </a:p>
      </dgm:t>
    </dgm:pt>
    <dgm:pt modelId="{93C5D190-7649-6F49-B685-9D5BCDD71821}">
      <dgm:prSet phldrT="[Text]"/>
      <dgm:spPr/>
      <dgm:t>
        <a:bodyPr/>
        <a:lstStyle/>
        <a:p>
          <a:r>
            <a:rPr lang="en-US" dirty="0"/>
            <a:t>IDN Subsidiary Companies/Local Partners of JPN Lead Firms</a:t>
          </a:r>
        </a:p>
        <a:p>
          <a:r>
            <a:rPr lang="en-US" dirty="0"/>
            <a:t>(e.g. TMMIN, Astra Groups)</a:t>
          </a:r>
        </a:p>
      </dgm:t>
    </dgm:pt>
    <dgm:pt modelId="{D11A803A-DDE3-0445-BB1D-C0AA01A521C0}" type="parTrans" cxnId="{E0AA2CFE-679A-0A4D-ABCE-E21F1123E783}">
      <dgm:prSet/>
      <dgm:spPr/>
      <dgm:t>
        <a:bodyPr/>
        <a:lstStyle/>
        <a:p>
          <a:endParaRPr lang="en-US"/>
        </a:p>
      </dgm:t>
    </dgm:pt>
    <dgm:pt modelId="{999684A0-348C-4645-8E54-8B5F7663A76C}" type="sibTrans" cxnId="{E0AA2CFE-679A-0A4D-ABCE-E21F1123E783}">
      <dgm:prSet/>
      <dgm:spPr/>
      <dgm:t>
        <a:bodyPr/>
        <a:lstStyle/>
        <a:p>
          <a:endParaRPr lang="en-US"/>
        </a:p>
      </dgm:t>
    </dgm:pt>
    <dgm:pt modelId="{842F23E4-39CA-E14D-9DD2-DB8827A09D12}">
      <dgm:prSet phldrT="[Text]"/>
      <dgm:spPr/>
      <dgm:t>
        <a:bodyPr/>
        <a:lstStyle/>
        <a:p>
          <a:r>
            <a:rPr lang="en-US" b="1" dirty="0"/>
            <a:t>JPN SMEs </a:t>
          </a:r>
          <a:r>
            <a:rPr lang="en-US" dirty="0"/>
            <a:t>(e.g. in Automotive)</a:t>
          </a:r>
        </a:p>
      </dgm:t>
    </dgm:pt>
    <dgm:pt modelId="{D8AC6824-729C-BD40-8D34-8261A94D1EEC}" type="parTrans" cxnId="{21F0A618-FC3B-754E-89AE-74BFC9944B0A}">
      <dgm:prSet/>
      <dgm:spPr/>
      <dgm:t>
        <a:bodyPr/>
        <a:lstStyle/>
        <a:p>
          <a:endParaRPr lang="en-US"/>
        </a:p>
      </dgm:t>
    </dgm:pt>
    <dgm:pt modelId="{7C01A0A3-2339-934E-B78E-8295AF9433CB}" type="sibTrans" cxnId="{21F0A618-FC3B-754E-89AE-74BFC9944B0A}">
      <dgm:prSet/>
      <dgm:spPr/>
      <dgm:t>
        <a:bodyPr/>
        <a:lstStyle/>
        <a:p>
          <a:endParaRPr lang="en-US"/>
        </a:p>
      </dgm:t>
    </dgm:pt>
    <dgm:pt modelId="{4A5AD69C-426B-B242-B314-86B3A408A419}">
      <dgm:prSet phldrT="[Text]"/>
      <dgm:spPr/>
      <dgm:t>
        <a:bodyPr/>
        <a:lstStyle/>
        <a:p>
          <a:r>
            <a:rPr lang="en-US" dirty="0"/>
            <a:t>JPN Lead Firms (e.g. Toyota Motor Corporation/TMC)</a:t>
          </a:r>
        </a:p>
      </dgm:t>
    </dgm:pt>
    <dgm:pt modelId="{F3C6C3C9-C0C1-9540-A4E1-2068353A94E5}" type="parTrans" cxnId="{69186435-38D0-CB46-AAC2-54D1F660839D}">
      <dgm:prSet/>
      <dgm:spPr/>
      <dgm:t>
        <a:bodyPr/>
        <a:lstStyle/>
        <a:p>
          <a:endParaRPr lang="en-US"/>
        </a:p>
      </dgm:t>
    </dgm:pt>
    <dgm:pt modelId="{5696227D-8F4F-8844-93C2-DB43B144FDAA}" type="sibTrans" cxnId="{69186435-38D0-CB46-AAC2-54D1F660839D}">
      <dgm:prSet/>
      <dgm:spPr/>
      <dgm:t>
        <a:bodyPr/>
        <a:lstStyle/>
        <a:p>
          <a:endParaRPr lang="en-US"/>
        </a:p>
      </dgm:t>
    </dgm:pt>
    <dgm:pt modelId="{BC7C9F78-4E56-EC4A-9BF2-759AB4FB57C6}" type="pres">
      <dgm:prSet presAssocID="{72763D27-B567-2741-A496-AF271806DC50}" presName="Name0" presStyleCnt="0">
        <dgm:presLayoutVars>
          <dgm:dir/>
          <dgm:animOne val="branch"/>
          <dgm:animLvl val="lvl"/>
        </dgm:presLayoutVars>
      </dgm:prSet>
      <dgm:spPr/>
    </dgm:pt>
    <dgm:pt modelId="{95EB5F75-FBA3-C041-B86B-00D895A071ED}" type="pres">
      <dgm:prSet presAssocID="{2DDF0869-2492-DD4D-A02B-55209F1BED1A}" presName="chaos" presStyleCnt="0"/>
      <dgm:spPr/>
    </dgm:pt>
    <dgm:pt modelId="{A4991D67-1B30-AD4A-953A-139F2AA9490C}" type="pres">
      <dgm:prSet presAssocID="{2DDF0869-2492-DD4D-A02B-55209F1BED1A}" presName="parTx1" presStyleLbl="revTx" presStyleIdx="0" presStyleCnt="3"/>
      <dgm:spPr/>
    </dgm:pt>
    <dgm:pt modelId="{46479BC8-C446-924D-ACE9-13B168206F1B}" type="pres">
      <dgm:prSet presAssocID="{2DDF0869-2492-DD4D-A02B-55209F1BED1A}" presName="desTx1" presStyleLbl="revTx" presStyleIdx="1" presStyleCnt="3">
        <dgm:presLayoutVars>
          <dgm:bulletEnabled val="1"/>
        </dgm:presLayoutVars>
      </dgm:prSet>
      <dgm:spPr/>
    </dgm:pt>
    <dgm:pt modelId="{CCC00768-175F-CA46-9ACB-BB0C8A6A030A}" type="pres">
      <dgm:prSet presAssocID="{2DDF0869-2492-DD4D-A02B-55209F1BED1A}" presName="c1" presStyleLbl="node1" presStyleIdx="0" presStyleCnt="19"/>
      <dgm:spPr/>
    </dgm:pt>
    <dgm:pt modelId="{7B5DDA17-FB69-4D4F-8646-93E2871C863B}" type="pres">
      <dgm:prSet presAssocID="{2DDF0869-2492-DD4D-A02B-55209F1BED1A}" presName="c2" presStyleLbl="node1" presStyleIdx="1" presStyleCnt="19"/>
      <dgm:spPr/>
    </dgm:pt>
    <dgm:pt modelId="{7DEC72A6-8A79-964A-9914-A5A3257DEF2F}" type="pres">
      <dgm:prSet presAssocID="{2DDF0869-2492-DD4D-A02B-55209F1BED1A}" presName="c3" presStyleLbl="node1" presStyleIdx="2" presStyleCnt="19"/>
      <dgm:spPr/>
    </dgm:pt>
    <dgm:pt modelId="{90B61B13-0126-5343-ABBD-01A79117A96E}" type="pres">
      <dgm:prSet presAssocID="{2DDF0869-2492-DD4D-A02B-55209F1BED1A}" presName="c4" presStyleLbl="node1" presStyleIdx="3" presStyleCnt="19"/>
      <dgm:spPr/>
    </dgm:pt>
    <dgm:pt modelId="{CE153B69-96D4-F442-A657-A71C648AEBF0}" type="pres">
      <dgm:prSet presAssocID="{2DDF0869-2492-DD4D-A02B-55209F1BED1A}" presName="c5" presStyleLbl="node1" presStyleIdx="4" presStyleCnt="19"/>
      <dgm:spPr/>
    </dgm:pt>
    <dgm:pt modelId="{ACE16ADB-8A87-9C46-8986-27AE27108F81}" type="pres">
      <dgm:prSet presAssocID="{2DDF0869-2492-DD4D-A02B-55209F1BED1A}" presName="c6" presStyleLbl="node1" presStyleIdx="5" presStyleCnt="19"/>
      <dgm:spPr/>
    </dgm:pt>
    <dgm:pt modelId="{B9553F0F-2EDD-8F46-BF97-E6B5BCE9DE2A}" type="pres">
      <dgm:prSet presAssocID="{2DDF0869-2492-DD4D-A02B-55209F1BED1A}" presName="c7" presStyleLbl="node1" presStyleIdx="6" presStyleCnt="19"/>
      <dgm:spPr/>
    </dgm:pt>
    <dgm:pt modelId="{8B7EA2F7-6AB7-1C48-A980-42BE7DAC1756}" type="pres">
      <dgm:prSet presAssocID="{2DDF0869-2492-DD4D-A02B-55209F1BED1A}" presName="c8" presStyleLbl="node1" presStyleIdx="7" presStyleCnt="19"/>
      <dgm:spPr/>
    </dgm:pt>
    <dgm:pt modelId="{B9A54C45-C3A1-2046-981C-E28D6195C448}" type="pres">
      <dgm:prSet presAssocID="{2DDF0869-2492-DD4D-A02B-55209F1BED1A}" presName="c9" presStyleLbl="node1" presStyleIdx="8" presStyleCnt="19"/>
      <dgm:spPr/>
    </dgm:pt>
    <dgm:pt modelId="{7BFB5CDB-D840-3D43-B1A3-CF6E0F4A99B9}" type="pres">
      <dgm:prSet presAssocID="{2DDF0869-2492-DD4D-A02B-55209F1BED1A}" presName="c10" presStyleLbl="node1" presStyleIdx="9" presStyleCnt="19"/>
      <dgm:spPr/>
    </dgm:pt>
    <dgm:pt modelId="{6451D4E4-3ACB-3341-AC3A-5C1B25CDABDA}" type="pres">
      <dgm:prSet presAssocID="{2DDF0869-2492-DD4D-A02B-55209F1BED1A}" presName="c11" presStyleLbl="node1" presStyleIdx="10" presStyleCnt="19"/>
      <dgm:spPr/>
    </dgm:pt>
    <dgm:pt modelId="{D548671B-C4D2-3448-B71C-B0A24EA7FE07}" type="pres">
      <dgm:prSet presAssocID="{2DDF0869-2492-DD4D-A02B-55209F1BED1A}" presName="c12" presStyleLbl="node1" presStyleIdx="11" presStyleCnt="19"/>
      <dgm:spPr/>
    </dgm:pt>
    <dgm:pt modelId="{1F19CE86-4235-784E-AE58-E2B445911C91}" type="pres">
      <dgm:prSet presAssocID="{2DDF0869-2492-DD4D-A02B-55209F1BED1A}" presName="c13" presStyleLbl="node1" presStyleIdx="12" presStyleCnt="19"/>
      <dgm:spPr/>
    </dgm:pt>
    <dgm:pt modelId="{A1433BCE-FE8D-A64E-AA99-FDCC6AE37B9C}" type="pres">
      <dgm:prSet presAssocID="{2DDF0869-2492-DD4D-A02B-55209F1BED1A}" presName="c14" presStyleLbl="node1" presStyleIdx="13" presStyleCnt="19"/>
      <dgm:spPr/>
    </dgm:pt>
    <dgm:pt modelId="{2AAE514E-54D7-4447-A068-446E3F261641}" type="pres">
      <dgm:prSet presAssocID="{2DDF0869-2492-DD4D-A02B-55209F1BED1A}" presName="c15" presStyleLbl="node1" presStyleIdx="14" presStyleCnt="19"/>
      <dgm:spPr/>
    </dgm:pt>
    <dgm:pt modelId="{AA5F93F1-239A-E24A-A5D6-8ED460EC0447}" type="pres">
      <dgm:prSet presAssocID="{2DDF0869-2492-DD4D-A02B-55209F1BED1A}" presName="c16" presStyleLbl="node1" presStyleIdx="15" presStyleCnt="19"/>
      <dgm:spPr/>
    </dgm:pt>
    <dgm:pt modelId="{A6E2EB96-3198-E049-B486-419920D04BEF}" type="pres">
      <dgm:prSet presAssocID="{2DDF0869-2492-DD4D-A02B-55209F1BED1A}" presName="c17" presStyleLbl="node1" presStyleIdx="16" presStyleCnt="19"/>
      <dgm:spPr/>
    </dgm:pt>
    <dgm:pt modelId="{4BB241A0-6C49-5547-97C4-8F38BA1E726B}" type="pres">
      <dgm:prSet presAssocID="{2DDF0869-2492-DD4D-A02B-55209F1BED1A}" presName="c18" presStyleLbl="node1" presStyleIdx="17" presStyleCnt="19"/>
      <dgm:spPr/>
    </dgm:pt>
    <dgm:pt modelId="{DE088C4B-3A39-4945-A9F8-C8D37345B95D}" type="pres">
      <dgm:prSet presAssocID="{2DB9F7E7-70E0-DD49-B57D-5BB7DA7D730A}" presName="chevronComposite1" presStyleCnt="0"/>
      <dgm:spPr/>
    </dgm:pt>
    <dgm:pt modelId="{CCCC57F7-FF00-684B-9270-CA9238EAEC25}" type="pres">
      <dgm:prSet presAssocID="{2DB9F7E7-70E0-DD49-B57D-5BB7DA7D730A}" presName="chevron1" presStyleLbl="sibTrans2D1" presStyleIdx="0" presStyleCnt="2"/>
      <dgm:spPr/>
    </dgm:pt>
    <dgm:pt modelId="{9E4E42D1-1251-B240-8EDC-123B86F96AB6}" type="pres">
      <dgm:prSet presAssocID="{2DB9F7E7-70E0-DD49-B57D-5BB7DA7D730A}" presName="spChevron1" presStyleCnt="0"/>
      <dgm:spPr/>
    </dgm:pt>
    <dgm:pt modelId="{1DC39670-3B9B-4040-9184-BDB1A2937D24}" type="pres">
      <dgm:prSet presAssocID="{2DB9F7E7-70E0-DD49-B57D-5BB7DA7D730A}" presName="overlap" presStyleCnt="0"/>
      <dgm:spPr/>
    </dgm:pt>
    <dgm:pt modelId="{C9E30203-DB29-A14D-A938-6E09415CB314}" type="pres">
      <dgm:prSet presAssocID="{2DB9F7E7-70E0-DD49-B57D-5BB7DA7D730A}" presName="chevronComposite2" presStyleCnt="0"/>
      <dgm:spPr/>
    </dgm:pt>
    <dgm:pt modelId="{6DEA4D78-189E-6B4E-B70C-DF7DDBAE7AA8}" type="pres">
      <dgm:prSet presAssocID="{2DB9F7E7-70E0-DD49-B57D-5BB7DA7D730A}" presName="chevron2" presStyleLbl="sibTrans2D1" presStyleIdx="1" presStyleCnt="2"/>
      <dgm:spPr/>
    </dgm:pt>
    <dgm:pt modelId="{5A77E4B7-097C-A54D-A992-48E20BD39324}" type="pres">
      <dgm:prSet presAssocID="{2DB9F7E7-70E0-DD49-B57D-5BB7DA7D730A}" presName="spChevron2" presStyleCnt="0"/>
      <dgm:spPr/>
    </dgm:pt>
    <dgm:pt modelId="{57A00D43-61EC-CD4E-A2B6-C4A0A6E52394}" type="pres">
      <dgm:prSet presAssocID="{842F23E4-39CA-E14D-9DD2-DB8827A09D12}" presName="last" presStyleCnt="0"/>
      <dgm:spPr/>
    </dgm:pt>
    <dgm:pt modelId="{5C78AB7C-5220-154E-ABF6-C0E776303AFE}" type="pres">
      <dgm:prSet presAssocID="{842F23E4-39CA-E14D-9DD2-DB8827A09D12}" presName="circleTx" presStyleLbl="node1" presStyleIdx="18" presStyleCnt="19"/>
      <dgm:spPr/>
    </dgm:pt>
    <dgm:pt modelId="{CF0BE94D-7372-1C44-BAF8-0F8807E7379F}" type="pres">
      <dgm:prSet presAssocID="{842F23E4-39CA-E14D-9DD2-DB8827A09D12}" presName="desTxN" presStyleLbl="revTx" presStyleIdx="2" presStyleCnt="3">
        <dgm:presLayoutVars>
          <dgm:bulletEnabled val="1"/>
        </dgm:presLayoutVars>
      </dgm:prSet>
      <dgm:spPr/>
    </dgm:pt>
    <dgm:pt modelId="{1E42BAC2-2B50-D34B-B958-8E1D7DBE08B9}" type="pres">
      <dgm:prSet presAssocID="{842F23E4-39CA-E14D-9DD2-DB8827A09D12}" presName="spN" presStyleCnt="0"/>
      <dgm:spPr/>
    </dgm:pt>
  </dgm:ptLst>
  <dgm:cxnLst>
    <dgm:cxn modelId="{21F0A618-FC3B-754E-89AE-74BFC9944B0A}" srcId="{72763D27-B567-2741-A496-AF271806DC50}" destId="{842F23E4-39CA-E14D-9DD2-DB8827A09D12}" srcOrd="1" destOrd="0" parTransId="{D8AC6824-729C-BD40-8D34-8261A94D1EEC}" sibTransId="{7C01A0A3-2339-934E-B78E-8295AF9433CB}"/>
    <dgm:cxn modelId="{69186435-38D0-CB46-AAC2-54D1F660839D}" srcId="{842F23E4-39CA-E14D-9DD2-DB8827A09D12}" destId="{4A5AD69C-426B-B242-B314-86B3A408A419}" srcOrd="0" destOrd="0" parTransId="{F3C6C3C9-C0C1-9540-A4E1-2068353A94E5}" sibTransId="{5696227D-8F4F-8844-93C2-DB43B144FDAA}"/>
    <dgm:cxn modelId="{0C000E57-E42E-D741-B11E-08A844274246}" srcId="{72763D27-B567-2741-A496-AF271806DC50}" destId="{2DDF0869-2492-DD4D-A02B-55209F1BED1A}" srcOrd="0" destOrd="0" parTransId="{54685906-F70E-4746-870E-49808628F8A0}" sibTransId="{2DB9F7E7-70E0-DD49-B57D-5BB7DA7D730A}"/>
    <dgm:cxn modelId="{45A8868B-77F8-AB4E-BABF-F254851EF39C}" type="presOf" srcId="{842F23E4-39CA-E14D-9DD2-DB8827A09D12}" destId="{5C78AB7C-5220-154E-ABF6-C0E776303AFE}" srcOrd="0" destOrd="0" presId="urn:microsoft.com/office/officeart/2009/3/layout/RandomtoResultProcess"/>
    <dgm:cxn modelId="{997BD8B7-28B4-844E-A83D-156FA4F3309A}" type="presOf" srcId="{4A5AD69C-426B-B242-B314-86B3A408A419}" destId="{CF0BE94D-7372-1C44-BAF8-0F8807E7379F}" srcOrd="0" destOrd="0" presId="urn:microsoft.com/office/officeart/2009/3/layout/RandomtoResultProcess"/>
    <dgm:cxn modelId="{A48CB5DD-9346-7344-BE4D-9BAAD33F18D7}" type="presOf" srcId="{2DDF0869-2492-DD4D-A02B-55209F1BED1A}" destId="{A4991D67-1B30-AD4A-953A-139F2AA9490C}" srcOrd="0" destOrd="0" presId="urn:microsoft.com/office/officeart/2009/3/layout/RandomtoResultProcess"/>
    <dgm:cxn modelId="{F300A5ED-F341-5644-80FC-080B79A7258A}" type="presOf" srcId="{93C5D190-7649-6F49-B685-9D5BCDD71821}" destId="{46479BC8-C446-924D-ACE9-13B168206F1B}" srcOrd="0" destOrd="0" presId="urn:microsoft.com/office/officeart/2009/3/layout/RandomtoResultProcess"/>
    <dgm:cxn modelId="{DEB1F4F0-BAE6-274E-9D0D-61F27B1E7EE2}" type="presOf" srcId="{72763D27-B567-2741-A496-AF271806DC50}" destId="{BC7C9F78-4E56-EC4A-9BF2-759AB4FB57C6}" srcOrd="0" destOrd="0" presId="urn:microsoft.com/office/officeart/2009/3/layout/RandomtoResultProcess"/>
    <dgm:cxn modelId="{E0AA2CFE-679A-0A4D-ABCE-E21F1123E783}" srcId="{2DDF0869-2492-DD4D-A02B-55209F1BED1A}" destId="{93C5D190-7649-6F49-B685-9D5BCDD71821}" srcOrd="0" destOrd="0" parTransId="{D11A803A-DDE3-0445-BB1D-C0AA01A521C0}" sibTransId="{999684A0-348C-4645-8E54-8B5F7663A76C}"/>
    <dgm:cxn modelId="{BE370549-AC46-CF47-A31C-7B73F34303C0}" type="presParOf" srcId="{BC7C9F78-4E56-EC4A-9BF2-759AB4FB57C6}" destId="{95EB5F75-FBA3-C041-B86B-00D895A071ED}" srcOrd="0" destOrd="0" presId="urn:microsoft.com/office/officeart/2009/3/layout/RandomtoResultProcess"/>
    <dgm:cxn modelId="{44FF8287-65B2-BE40-B3C8-ABDB018D1E4C}" type="presParOf" srcId="{95EB5F75-FBA3-C041-B86B-00D895A071ED}" destId="{A4991D67-1B30-AD4A-953A-139F2AA9490C}" srcOrd="0" destOrd="0" presId="urn:microsoft.com/office/officeart/2009/3/layout/RandomtoResultProcess"/>
    <dgm:cxn modelId="{CA8AACB7-B4E2-114C-8E6E-707D5EDC3740}" type="presParOf" srcId="{95EB5F75-FBA3-C041-B86B-00D895A071ED}" destId="{46479BC8-C446-924D-ACE9-13B168206F1B}" srcOrd="1" destOrd="0" presId="urn:microsoft.com/office/officeart/2009/3/layout/RandomtoResultProcess"/>
    <dgm:cxn modelId="{084DE7FB-183A-3742-AA68-0DF224C88C06}" type="presParOf" srcId="{95EB5F75-FBA3-C041-B86B-00D895A071ED}" destId="{CCC00768-175F-CA46-9ACB-BB0C8A6A030A}" srcOrd="2" destOrd="0" presId="urn:microsoft.com/office/officeart/2009/3/layout/RandomtoResultProcess"/>
    <dgm:cxn modelId="{309B4712-98A5-6B41-8ED7-B2559169288E}" type="presParOf" srcId="{95EB5F75-FBA3-C041-B86B-00D895A071ED}" destId="{7B5DDA17-FB69-4D4F-8646-93E2871C863B}" srcOrd="3" destOrd="0" presId="urn:microsoft.com/office/officeart/2009/3/layout/RandomtoResultProcess"/>
    <dgm:cxn modelId="{53A0E6D6-8266-C94A-8681-649FE8A4592E}" type="presParOf" srcId="{95EB5F75-FBA3-C041-B86B-00D895A071ED}" destId="{7DEC72A6-8A79-964A-9914-A5A3257DEF2F}" srcOrd="4" destOrd="0" presId="urn:microsoft.com/office/officeart/2009/3/layout/RandomtoResultProcess"/>
    <dgm:cxn modelId="{8833D140-6973-6345-AD91-D269AC40D7FD}" type="presParOf" srcId="{95EB5F75-FBA3-C041-B86B-00D895A071ED}" destId="{90B61B13-0126-5343-ABBD-01A79117A96E}" srcOrd="5" destOrd="0" presId="urn:microsoft.com/office/officeart/2009/3/layout/RandomtoResultProcess"/>
    <dgm:cxn modelId="{0E9F3D3A-34BD-8A49-A575-7EB132EA420A}" type="presParOf" srcId="{95EB5F75-FBA3-C041-B86B-00D895A071ED}" destId="{CE153B69-96D4-F442-A657-A71C648AEBF0}" srcOrd="6" destOrd="0" presId="urn:microsoft.com/office/officeart/2009/3/layout/RandomtoResultProcess"/>
    <dgm:cxn modelId="{D60815AC-CC9E-3742-B5B8-8CF8DCED70FF}" type="presParOf" srcId="{95EB5F75-FBA3-C041-B86B-00D895A071ED}" destId="{ACE16ADB-8A87-9C46-8986-27AE27108F81}" srcOrd="7" destOrd="0" presId="urn:microsoft.com/office/officeart/2009/3/layout/RandomtoResultProcess"/>
    <dgm:cxn modelId="{040A891C-F744-8B4C-86A1-510992FD429E}" type="presParOf" srcId="{95EB5F75-FBA3-C041-B86B-00D895A071ED}" destId="{B9553F0F-2EDD-8F46-BF97-E6B5BCE9DE2A}" srcOrd="8" destOrd="0" presId="urn:microsoft.com/office/officeart/2009/3/layout/RandomtoResultProcess"/>
    <dgm:cxn modelId="{5E1A629D-782D-8E45-9AEC-238656F31E90}" type="presParOf" srcId="{95EB5F75-FBA3-C041-B86B-00D895A071ED}" destId="{8B7EA2F7-6AB7-1C48-A980-42BE7DAC1756}" srcOrd="9" destOrd="0" presId="urn:microsoft.com/office/officeart/2009/3/layout/RandomtoResultProcess"/>
    <dgm:cxn modelId="{FE621DD4-8ED5-EB49-834C-83C5487AB5B3}" type="presParOf" srcId="{95EB5F75-FBA3-C041-B86B-00D895A071ED}" destId="{B9A54C45-C3A1-2046-981C-E28D6195C448}" srcOrd="10" destOrd="0" presId="urn:microsoft.com/office/officeart/2009/3/layout/RandomtoResultProcess"/>
    <dgm:cxn modelId="{A280E13C-2A3D-6D43-A071-A7B46F3CB79A}" type="presParOf" srcId="{95EB5F75-FBA3-C041-B86B-00D895A071ED}" destId="{7BFB5CDB-D840-3D43-B1A3-CF6E0F4A99B9}" srcOrd="11" destOrd="0" presId="urn:microsoft.com/office/officeart/2009/3/layout/RandomtoResultProcess"/>
    <dgm:cxn modelId="{8BA171B9-484D-6841-8265-6BAE63CE3621}" type="presParOf" srcId="{95EB5F75-FBA3-C041-B86B-00D895A071ED}" destId="{6451D4E4-3ACB-3341-AC3A-5C1B25CDABDA}" srcOrd="12" destOrd="0" presId="urn:microsoft.com/office/officeart/2009/3/layout/RandomtoResultProcess"/>
    <dgm:cxn modelId="{01B17BC0-2971-9E49-8B69-BBC9A6183E8C}" type="presParOf" srcId="{95EB5F75-FBA3-C041-B86B-00D895A071ED}" destId="{D548671B-C4D2-3448-B71C-B0A24EA7FE07}" srcOrd="13" destOrd="0" presId="urn:microsoft.com/office/officeart/2009/3/layout/RandomtoResultProcess"/>
    <dgm:cxn modelId="{EA13F3BA-30A2-324F-9ADD-6ACDE2FB48A5}" type="presParOf" srcId="{95EB5F75-FBA3-C041-B86B-00D895A071ED}" destId="{1F19CE86-4235-784E-AE58-E2B445911C91}" srcOrd="14" destOrd="0" presId="urn:microsoft.com/office/officeart/2009/3/layout/RandomtoResultProcess"/>
    <dgm:cxn modelId="{6A238067-CE67-EF4F-B875-188692B303CF}" type="presParOf" srcId="{95EB5F75-FBA3-C041-B86B-00D895A071ED}" destId="{A1433BCE-FE8D-A64E-AA99-FDCC6AE37B9C}" srcOrd="15" destOrd="0" presId="urn:microsoft.com/office/officeart/2009/3/layout/RandomtoResultProcess"/>
    <dgm:cxn modelId="{BFBD5738-7A56-4D4A-BA44-DA79CE065753}" type="presParOf" srcId="{95EB5F75-FBA3-C041-B86B-00D895A071ED}" destId="{2AAE514E-54D7-4447-A068-446E3F261641}" srcOrd="16" destOrd="0" presId="urn:microsoft.com/office/officeart/2009/3/layout/RandomtoResultProcess"/>
    <dgm:cxn modelId="{A036004B-D802-5048-BF46-3A42C90A21E3}" type="presParOf" srcId="{95EB5F75-FBA3-C041-B86B-00D895A071ED}" destId="{AA5F93F1-239A-E24A-A5D6-8ED460EC0447}" srcOrd="17" destOrd="0" presId="urn:microsoft.com/office/officeart/2009/3/layout/RandomtoResultProcess"/>
    <dgm:cxn modelId="{C09207DD-1FB5-6C4C-9A8F-6210A6BB91E8}" type="presParOf" srcId="{95EB5F75-FBA3-C041-B86B-00D895A071ED}" destId="{A6E2EB96-3198-E049-B486-419920D04BEF}" srcOrd="18" destOrd="0" presId="urn:microsoft.com/office/officeart/2009/3/layout/RandomtoResultProcess"/>
    <dgm:cxn modelId="{A6A518FC-9E37-EC47-8F0C-8E33D9D338D6}" type="presParOf" srcId="{95EB5F75-FBA3-C041-B86B-00D895A071ED}" destId="{4BB241A0-6C49-5547-97C4-8F38BA1E726B}" srcOrd="19" destOrd="0" presId="urn:microsoft.com/office/officeart/2009/3/layout/RandomtoResultProcess"/>
    <dgm:cxn modelId="{65A88B24-FE8B-2342-A385-86FDE8583AFC}" type="presParOf" srcId="{BC7C9F78-4E56-EC4A-9BF2-759AB4FB57C6}" destId="{DE088C4B-3A39-4945-A9F8-C8D37345B95D}" srcOrd="1" destOrd="0" presId="urn:microsoft.com/office/officeart/2009/3/layout/RandomtoResultProcess"/>
    <dgm:cxn modelId="{BD9A13A8-D231-9D43-BEB1-3C30AC783042}" type="presParOf" srcId="{DE088C4B-3A39-4945-A9F8-C8D37345B95D}" destId="{CCCC57F7-FF00-684B-9270-CA9238EAEC25}" srcOrd="0" destOrd="0" presId="urn:microsoft.com/office/officeart/2009/3/layout/RandomtoResultProcess"/>
    <dgm:cxn modelId="{6BB2476F-D6EB-C244-9938-BB1A09490ADF}" type="presParOf" srcId="{DE088C4B-3A39-4945-A9F8-C8D37345B95D}" destId="{9E4E42D1-1251-B240-8EDC-123B86F96AB6}" srcOrd="1" destOrd="0" presId="urn:microsoft.com/office/officeart/2009/3/layout/RandomtoResultProcess"/>
    <dgm:cxn modelId="{40E5FC02-2763-0F43-82FC-AA9BE0345BDD}" type="presParOf" srcId="{BC7C9F78-4E56-EC4A-9BF2-759AB4FB57C6}" destId="{1DC39670-3B9B-4040-9184-BDB1A2937D24}" srcOrd="2" destOrd="0" presId="urn:microsoft.com/office/officeart/2009/3/layout/RandomtoResultProcess"/>
    <dgm:cxn modelId="{F6773F1D-EB5C-1E44-880D-B5F8A9C81562}" type="presParOf" srcId="{BC7C9F78-4E56-EC4A-9BF2-759AB4FB57C6}" destId="{C9E30203-DB29-A14D-A938-6E09415CB314}" srcOrd="3" destOrd="0" presId="urn:microsoft.com/office/officeart/2009/3/layout/RandomtoResultProcess"/>
    <dgm:cxn modelId="{FF745B2C-7BE1-2C43-8B53-6CBCDC300E2E}" type="presParOf" srcId="{C9E30203-DB29-A14D-A938-6E09415CB314}" destId="{6DEA4D78-189E-6B4E-B70C-DF7DDBAE7AA8}" srcOrd="0" destOrd="0" presId="urn:microsoft.com/office/officeart/2009/3/layout/RandomtoResultProcess"/>
    <dgm:cxn modelId="{91A66682-DB1F-E34A-B96D-4B864446C712}" type="presParOf" srcId="{C9E30203-DB29-A14D-A938-6E09415CB314}" destId="{5A77E4B7-097C-A54D-A992-48E20BD39324}" srcOrd="1" destOrd="0" presId="urn:microsoft.com/office/officeart/2009/3/layout/RandomtoResultProcess"/>
    <dgm:cxn modelId="{43CB4CE2-821B-1840-944A-5937E43E3DF2}" type="presParOf" srcId="{BC7C9F78-4E56-EC4A-9BF2-759AB4FB57C6}" destId="{57A00D43-61EC-CD4E-A2B6-C4A0A6E52394}" srcOrd="4" destOrd="0" presId="urn:microsoft.com/office/officeart/2009/3/layout/RandomtoResultProcess"/>
    <dgm:cxn modelId="{079195D4-F9D0-6847-8E08-83D4A5164813}" type="presParOf" srcId="{57A00D43-61EC-CD4E-A2B6-C4A0A6E52394}" destId="{5C78AB7C-5220-154E-ABF6-C0E776303AFE}" srcOrd="0" destOrd="0" presId="urn:microsoft.com/office/officeart/2009/3/layout/RandomtoResultProcess"/>
    <dgm:cxn modelId="{18574CF0-1B2C-FE4A-B3C4-81ACE17DB33E}" type="presParOf" srcId="{57A00D43-61EC-CD4E-A2B6-C4A0A6E52394}" destId="{CF0BE94D-7372-1C44-BAF8-0F8807E7379F}" srcOrd="1" destOrd="0" presId="urn:microsoft.com/office/officeart/2009/3/layout/RandomtoResultProcess"/>
    <dgm:cxn modelId="{4CEA19C5-7DD6-9E44-8BFB-63399B4A4526}" type="presParOf" srcId="{57A00D43-61EC-CD4E-A2B6-C4A0A6E52394}" destId="{1E42BAC2-2B50-D34B-B958-8E1D7DBE08B9}"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91D67-1B30-AD4A-953A-139F2AA9490C}">
      <dsp:nvSpPr>
        <dsp:cNvPr id="0" name=""/>
        <dsp:cNvSpPr/>
      </dsp:nvSpPr>
      <dsp:spPr>
        <a:xfrm>
          <a:off x="1353000" y="1041690"/>
          <a:ext cx="2923110" cy="9632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IDN SMEs</a:t>
          </a:r>
        </a:p>
        <a:p>
          <a:pPr marL="0" lvl="0" indent="0" algn="ctr" defTabSz="889000">
            <a:lnSpc>
              <a:spcPct val="90000"/>
            </a:lnSpc>
            <a:spcBef>
              <a:spcPct val="0"/>
            </a:spcBef>
            <a:spcAft>
              <a:spcPct val="35000"/>
            </a:spcAft>
            <a:buNone/>
          </a:pPr>
          <a:r>
            <a:rPr lang="en-US" sz="2000" kern="1200" dirty="0"/>
            <a:t>(e.g. 2</a:t>
          </a:r>
          <a:r>
            <a:rPr lang="en-US" sz="2000" kern="1200" baseline="30000" dirty="0"/>
            <a:t>nd</a:t>
          </a:r>
          <a:r>
            <a:rPr lang="en-US" sz="2000" kern="1200" dirty="0"/>
            <a:t> and 3</a:t>
          </a:r>
          <a:r>
            <a:rPr lang="en-US" sz="2000" kern="1200" baseline="30000" dirty="0"/>
            <a:t>rd</a:t>
          </a:r>
          <a:r>
            <a:rPr lang="en-US" sz="2000" kern="1200" dirty="0"/>
            <a:t> tiers Suppliers in Automotive)</a:t>
          </a:r>
        </a:p>
      </dsp:txBody>
      <dsp:txXfrm>
        <a:off x="1353000" y="1041690"/>
        <a:ext cx="2923110" cy="963297"/>
      </dsp:txXfrm>
    </dsp:sp>
    <dsp:sp modelId="{46479BC8-C446-924D-ACE9-13B168206F1B}">
      <dsp:nvSpPr>
        <dsp:cNvPr id="0" name=""/>
        <dsp:cNvSpPr/>
      </dsp:nvSpPr>
      <dsp:spPr>
        <a:xfrm>
          <a:off x="1353000" y="3072953"/>
          <a:ext cx="2923110" cy="1804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IDN Subsidiary Companies/Local Partners of JPN Lead Firms</a:t>
          </a:r>
        </a:p>
        <a:p>
          <a:pPr marL="0" lvl="0" indent="0" algn="ctr" defTabSz="889000">
            <a:lnSpc>
              <a:spcPct val="90000"/>
            </a:lnSpc>
            <a:spcBef>
              <a:spcPct val="0"/>
            </a:spcBef>
            <a:spcAft>
              <a:spcPct val="35000"/>
            </a:spcAft>
            <a:buNone/>
          </a:pPr>
          <a:r>
            <a:rPr lang="en-US" sz="2000" kern="1200" dirty="0"/>
            <a:t>(e.g. TMMIN, Astra Groups)</a:t>
          </a:r>
        </a:p>
      </dsp:txBody>
      <dsp:txXfrm>
        <a:off x="1353000" y="3072953"/>
        <a:ext cx="2923110" cy="1804750"/>
      </dsp:txXfrm>
    </dsp:sp>
    <dsp:sp modelId="{CCC00768-175F-CA46-9ACB-BB0C8A6A030A}">
      <dsp:nvSpPr>
        <dsp:cNvPr id="0" name=""/>
        <dsp:cNvSpPr/>
      </dsp:nvSpPr>
      <dsp:spPr>
        <a:xfrm>
          <a:off x="1349678" y="748714"/>
          <a:ext cx="232520" cy="2325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5DDA17-FB69-4D4F-8646-93E2871C863B}">
      <dsp:nvSpPr>
        <dsp:cNvPr id="0" name=""/>
        <dsp:cNvSpPr/>
      </dsp:nvSpPr>
      <dsp:spPr>
        <a:xfrm>
          <a:off x="1512442" y="423186"/>
          <a:ext cx="232520" cy="2325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EC72A6-8A79-964A-9914-A5A3257DEF2F}">
      <dsp:nvSpPr>
        <dsp:cNvPr id="0" name=""/>
        <dsp:cNvSpPr/>
      </dsp:nvSpPr>
      <dsp:spPr>
        <a:xfrm>
          <a:off x="1903076" y="488292"/>
          <a:ext cx="365388" cy="3653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B61B13-0126-5343-ABBD-01A79117A96E}">
      <dsp:nvSpPr>
        <dsp:cNvPr id="0" name=""/>
        <dsp:cNvSpPr/>
      </dsp:nvSpPr>
      <dsp:spPr>
        <a:xfrm>
          <a:off x="2228604" y="130211"/>
          <a:ext cx="232520" cy="2325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153B69-96D4-F442-A657-A71C648AEBF0}">
      <dsp:nvSpPr>
        <dsp:cNvPr id="0" name=""/>
        <dsp:cNvSpPr/>
      </dsp:nvSpPr>
      <dsp:spPr>
        <a:xfrm>
          <a:off x="2651791" y="0"/>
          <a:ext cx="232520" cy="2325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E16ADB-8A87-9C46-8986-27AE27108F81}">
      <dsp:nvSpPr>
        <dsp:cNvPr id="0" name=""/>
        <dsp:cNvSpPr/>
      </dsp:nvSpPr>
      <dsp:spPr>
        <a:xfrm>
          <a:off x="3172636" y="227869"/>
          <a:ext cx="232520" cy="2325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553F0F-2EDD-8F46-BF97-E6B5BCE9DE2A}">
      <dsp:nvSpPr>
        <dsp:cNvPr id="0" name=""/>
        <dsp:cNvSpPr/>
      </dsp:nvSpPr>
      <dsp:spPr>
        <a:xfrm>
          <a:off x="3498164" y="390633"/>
          <a:ext cx="365388" cy="3653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7EA2F7-6AB7-1C48-A980-42BE7DAC1756}">
      <dsp:nvSpPr>
        <dsp:cNvPr id="0" name=""/>
        <dsp:cNvSpPr/>
      </dsp:nvSpPr>
      <dsp:spPr>
        <a:xfrm>
          <a:off x="3953904" y="748714"/>
          <a:ext cx="232520" cy="2325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A54C45-C3A1-2046-981C-E28D6195C448}">
      <dsp:nvSpPr>
        <dsp:cNvPr id="0" name=""/>
        <dsp:cNvSpPr/>
      </dsp:nvSpPr>
      <dsp:spPr>
        <a:xfrm>
          <a:off x="4149221" y="1106795"/>
          <a:ext cx="232520" cy="2325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FB5CDB-D840-3D43-B1A3-CF6E0F4A99B9}">
      <dsp:nvSpPr>
        <dsp:cNvPr id="0" name=""/>
        <dsp:cNvSpPr/>
      </dsp:nvSpPr>
      <dsp:spPr>
        <a:xfrm>
          <a:off x="2456474" y="423186"/>
          <a:ext cx="597908" cy="5979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51D4E4-3ACB-3341-AC3A-5C1B25CDABDA}">
      <dsp:nvSpPr>
        <dsp:cNvPr id="0" name=""/>
        <dsp:cNvSpPr/>
      </dsp:nvSpPr>
      <dsp:spPr>
        <a:xfrm>
          <a:off x="1186914" y="1660193"/>
          <a:ext cx="232520" cy="2325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48671B-C4D2-3448-B71C-B0A24EA7FE07}">
      <dsp:nvSpPr>
        <dsp:cNvPr id="0" name=""/>
        <dsp:cNvSpPr/>
      </dsp:nvSpPr>
      <dsp:spPr>
        <a:xfrm>
          <a:off x="1382231" y="1953169"/>
          <a:ext cx="365388" cy="3653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19CE86-4235-784E-AE58-E2B445911C91}">
      <dsp:nvSpPr>
        <dsp:cNvPr id="0" name=""/>
        <dsp:cNvSpPr/>
      </dsp:nvSpPr>
      <dsp:spPr>
        <a:xfrm>
          <a:off x="1870523" y="2213591"/>
          <a:ext cx="531474" cy="5314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433BCE-FE8D-A64E-AA99-FDCC6AE37B9C}">
      <dsp:nvSpPr>
        <dsp:cNvPr id="0" name=""/>
        <dsp:cNvSpPr/>
      </dsp:nvSpPr>
      <dsp:spPr>
        <a:xfrm>
          <a:off x="2554132" y="2636778"/>
          <a:ext cx="232520" cy="2325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AE514E-54D7-4447-A068-446E3F261641}">
      <dsp:nvSpPr>
        <dsp:cNvPr id="0" name=""/>
        <dsp:cNvSpPr/>
      </dsp:nvSpPr>
      <dsp:spPr>
        <a:xfrm>
          <a:off x="2684344" y="2213591"/>
          <a:ext cx="365388" cy="3653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5F93F1-239A-E24A-A5D6-8ED460EC0447}">
      <dsp:nvSpPr>
        <dsp:cNvPr id="0" name=""/>
        <dsp:cNvSpPr/>
      </dsp:nvSpPr>
      <dsp:spPr>
        <a:xfrm>
          <a:off x="3009872" y="2669331"/>
          <a:ext cx="232520" cy="2325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E2EB96-3198-E049-B486-419920D04BEF}">
      <dsp:nvSpPr>
        <dsp:cNvPr id="0" name=""/>
        <dsp:cNvSpPr/>
      </dsp:nvSpPr>
      <dsp:spPr>
        <a:xfrm>
          <a:off x="3302847" y="2148486"/>
          <a:ext cx="531474" cy="5314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B241A0-6C49-5547-97C4-8F38BA1E726B}">
      <dsp:nvSpPr>
        <dsp:cNvPr id="0" name=""/>
        <dsp:cNvSpPr/>
      </dsp:nvSpPr>
      <dsp:spPr>
        <a:xfrm>
          <a:off x="4019009" y="2018274"/>
          <a:ext cx="365388" cy="36538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CC57F7-FF00-684B-9270-CA9238EAEC25}">
      <dsp:nvSpPr>
        <dsp:cNvPr id="0" name=""/>
        <dsp:cNvSpPr/>
      </dsp:nvSpPr>
      <dsp:spPr>
        <a:xfrm>
          <a:off x="4384398" y="487750"/>
          <a:ext cx="1073094" cy="2048655"/>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EA4D78-189E-6B4E-B70C-DF7DDBAE7AA8}">
      <dsp:nvSpPr>
        <dsp:cNvPr id="0" name=""/>
        <dsp:cNvSpPr/>
      </dsp:nvSpPr>
      <dsp:spPr>
        <a:xfrm>
          <a:off x="5262385" y="487750"/>
          <a:ext cx="1073094" cy="2048655"/>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78AB7C-5220-154E-ABF6-C0E776303AFE}">
      <dsp:nvSpPr>
        <dsp:cNvPr id="0" name=""/>
        <dsp:cNvSpPr/>
      </dsp:nvSpPr>
      <dsp:spPr>
        <a:xfrm>
          <a:off x="6554976" y="342414"/>
          <a:ext cx="2487629" cy="24876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dirty="0"/>
            <a:t>JPN SMEs </a:t>
          </a:r>
          <a:r>
            <a:rPr lang="en-US" sz="2000" kern="1200" dirty="0"/>
            <a:t>(e.g. in Automotive)</a:t>
          </a:r>
        </a:p>
      </dsp:txBody>
      <dsp:txXfrm>
        <a:off x="6919281" y="706719"/>
        <a:ext cx="1759019" cy="1759019"/>
      </dsp:txXfrm>
    </dsp:sp>
    <dsp:sp modelId="{CF0BE94D-7372-1C44-BAF8-0F8807E7379F}">
      <dsp:nvSpPr>
        <dsp:cNvPr id="0" name=""/>
        <dsp:cNvSpPr/>
      </dsp:nvSpPr>
      <dsp:spPr>
        <a:xfrm>
          <a:off x="6335480" y="3072953"/>
          <a:ext cx="2926622" cy="1804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JPN Lead Firms (e.g. Toyota Motor Corporation/TMC)</a:t>
          </a:r>
        </a:p>
      </dsp:txBody>
      <dsp:txXfrm>
        <a:off x="6335480" y="3072953"/>
        <a:ext cx="2926622" cy="1804750"/>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07690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41" name="Google Shape;14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61" name="Google Shape;161;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b5f40b6b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b5f40b6b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g8b5f40b6b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b5f40b6b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b5f40b6b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g8b5f40b6b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2713487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b5f40b6b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b5f40b6b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g8b5f40b6b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1627324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35" name="Google Shape;13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5892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35" name="Google Shape;13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9196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2" name="Google Shape;12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7965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2518866" y="1177926"/>
            <a:ext cx="9397869"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5B2C88"/>
              </a:buClr>
              <a:buSzPts val="5400"/>
              <a:buFont typeface="Calibri"/>
              <a:buNone/>
            </a:pPr>
            <a:r>
              <a:rPr lang="en-US" sz="5400" b="1" dirty="0">
                <a:solidFill>
                  <a:srgbClr val="351C75"/>
                </a:solidFill>
              </a:rPr>
              <a:t>Indonesia-Japan Economic and Trade Relations: Updates, Focus on Small &amp; Medium Enterprises/SMEs</a:t>
            </a:r>
            <a:endParaRPr dirty="0">
              <a:solidFill>
                <a:srgbClr val="351C75"/>
              </a:solidFill>
            </a:endParaRPr>
          </a:p>
        </p:txBody>
      </p:sp>
      <p:sp>
        <p:nvSpPr>
          <p:cNvPr id="89" name="Google Shape;89;p1"/>
          <p:cNvSpPr txBox="1">
            <a:spLocks noGrp="1"/>
          </p:cNvSpPr>
          <p:nvPr>
            <p:ph type="subTitle" idx="1"/>
          </p:nvPr>
        </p:nvSpPr>
        <p:spPr>
          <a:xfrm>
            <a:off x="2717801" y="4114800"/>
            <a:ext cx="9000000" cy="1972733"/>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80000"/>
              </a:lnSpc>
              <a:spcBef>
                <a:spcPts val="0"/>
              </a:spcBef>
              <a:spcAft>
                <a:spcPts val="0"/>
              </a:spcAft>
              <a:buClr>
                <a:srgbClr val="F08619"/>
              </a:buClr>
              <a:buSzPts val="2400"/>
              <a:buNone/>
            </a:pPr>
            <a:r>
              <a:rPr lang="en-US" b="1" dirty="0">
                <a:solidFill>
                  <a:srgbClr val="FFFFFF"/>
                </a:solidFill>
              </a:rPr>
              <a:t>Dr. Riza Noer Arfani</a:t>
            </a:r>
          </a:p>
          <a:p>
            <a:pPr marL="0" lvl="0" indent="0" algn="ctr" rtl="0">
              <a:lnSpc>
                <a:spcPct val="80000"/>
              </a:lnSpc>
              <a:spcBef>
                <a:spcPts val="1000"/>
              </a:spcBef>
              <a:spcAft>
                <a:spcPts val="0"/>
              </a:spcAft>
              <a:buClr>
                <a:srgbClr val="F08619"/>
              </a:buClr>
              <a:buSzPts val="2400"/>
              <a:buNone/>
            </a:pPr>
            <a:r>
              <a:rPr lang="en-US" dirty="0">
                <a:solidFill>
                  <a:srgbClr val="FFFFFF"/>
                </a:solidFill>
              </a:rPr>
              <a:t>Pusat </a:t>
            </a:r>
            <a:r>
              <a:rPr lang="en-US" dirty="0" err="1">
                <a:solidFill>
                  <a:srgbClr val="FFFFFF"/>
                </a:solidFill>
              </a:rPr>
              <a:t>Studi</a:t>
            </a:r>
            <a:r>
              <a:rPr lang="en-US" dirty="0">
                <a:solidFill>
                  <a:srgbClr val="FFFFFF"/>
                </a:solidFill>
              </a:rPr>
              <a:t> </a:t>
            </a:r>
            <a:r>
              <a:rPr lang="en-US" dirty="0" err="1">
                <a:solidFill>
                  <a:srgbClr val="FFFFFF"/>
                </a:solidFill>
              </a:rPr>
              <a:t>Perdagangan</a:t>
            </a:r>
            <a:r>
              <a:rPr lang="en-US" dirty="0">
                <a:solidFill>
                  <a:srgbClr val="FFFFFF"/>
                </a:solidFill>
              </a:rPr>
              <a:t> Dunia</a:t>
            </a:r>
          </a:p>
          <a:p>
            <a:pPr marL="0" lvl="0" indent="0" algn="ctr" rtl="0">
              <a:lnSpc>
                <a:spcPct val="80000"/>
              </a:lnSpc>
              <a:spcBef>
                <a:spcPts val="1000"/>
              </a:spcBef>
              <a:spcAft>
                <a:spcPts val="0"/>
              </a:spcAft>
              <a:buClr>
                <a:srgbClr val="F08619"/>
              </a:buClr>
              <a:buSzPts val="2400"/>
              <a:buNone/>
            </a:pPr>
            <a:r>
              <a:rPr lang="en-US" dirty="0" err="1">
                <a:solidFill>
                  <a:srgbClr val="FFFFFF"/>
                </a:solidFill>
              </a:rPr>
              <a:t>Universitas</a:t>
            </a:r>
            <a:r>
              <a:rPr lang="en-US" dirty="0">
                <a:solidFill>
                  <a:srgbClr val="FFFFFF"/>
                </a:solidFill>
              </a:rPr>
              <a:t> Gadjah </a:t>
            </a:r>
            <a:r>
              <a:rPr lang="en-US" dirty="0" err="1">
                <a:solidFill>
                  <a:srgbClr val="FFFFFF"/>
                </a:solidFill>
              </a:rPr>
              <a:t>Mada</a:t>
            </a:r>
            <a:endParaRPr lang="en-US" dirty="0">
              <a:solidFill>
                <a:srgbClr val="FFFFFF"/>
              </a:solidFill>
            </a:endParaRPr>
          </a:p>
          <a:p>
            <a:pPr marL="0" lvl="0" indent="0" algn="ctr" rtl="0">
              <a:lnSpc>
                <a:spcPct val="80000"/>
              </a:lnSpc>
              <a:spcBef>
                <a:spcPts val="1000"/>
              </a:spcBef>
              <a:spcAft>
                <a:spcPts val="0"/>
              </a:spcAft>
              <a:buClr>
                <a:srgbClr val="F08619"/>
              </a:buClr>
              <a:buSzPts val="2400"/>
              <a:buNone/>
            </a:pPr>
            <a:endParaRPr lang="en-US" b="1" dirty="0">
              <a:solidFill>
                <a:srgbClr val="FFFFFF"/>
              </a:solidFill>
            </a:endParaRPr>
          </a:p>
          <a:p>
            <a:pPr marL="0" lvl="0" indent="0" algn="ctr" rtl="0">
              <a:lnSpc>
                <a:spcPct val="80000"/>
              </a:lnSpc>
              <a:spcBef>
                <a:spcPts val="1000"/>
              </a:spcBef>
              <a:spcAft>
                <a:spcPts val="0"/>
              </a:spcAft>
              <a:buClr>
                <a:srgbClr val="F08619"/>
              </a:buClr>
              <a:buSzPts val="2400"/>
              <a:buNone/>
            </a:pPr>
            <a:r>
              <a:rPr lang="en-US" b="1" dirty="0">
                <a:solidFill>
                  <a:srgbClr val="FFFFFF"/>
                </a:solidFill>
              </a:rPr>
              <a:t>Webinar “Toyota Way: Value, Ethics and Business” (July 10</a:t>
            </a:r>
            <a:r>
              <a:rPr lang="en-US" b="1" baseline="30000" dirty="0">
                <a:solidFill>
                  <a:srgbClr val="FFFFFF"/>
                </a:solidFill>
              </a:rPr>
              <a:t>th</a:t>
            </a:r>
            <a:r>
              <a:rPr lang="en-US" b="1" dirty="0">
                <a:solidFill>
                  <a:srgbClr val="FFFFFF"/>
                </a:solidFill>
              </a:rPr>
              <a:t> 2020)</a:t>
            </a:r>
            <a:endParaRPr b="1" dirty="0">
              <a:solidFill>
                <a:srgbClr val="FFFFFF"/>
              </a:solidFill>
            </a:endParaRPr>
          </a:p>
        </p:txBody>
      </p:sp>
      <p:sp>
        <p:nvSpPr>
          <p:cNvPr id="90" name="Google Shape;90;p1"/>
          <p:cNvSpPr/>
          <p:nvPr/>
        </p:nvSpPr>
        <p:spPr>
          <a:xfrm>
            <a:off x="2717801" y="3692526"/>
            <a:ext cx="9000000" cy="36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3" name="Picture 2">
            <a:extLst>
              <a:ext uri="{FF2B5EF4-FFF2-40B4-BE49-F238E27FC236}">
                <a16:creationId xmlns:a16="http://schemas.microsoft.com/office/drawing/2014/main" id="{95268296-48A0-FB4D-A783-0B2A59E068E7}"/>
              </a:ext>
            </a:extLst>
          </p:cNvPr>
          <p:cNvPicPr>
            <a:picLocks noChangeAspect="1"/>
          </p:cNvPicPr>
          <p:nvPr/>
        </p:nvPicPr>
        <p:blipFill>
          <a:blip r:embed="rId3"/>
          <a:stretch>
            <a:fillRect/>
          </a:stretch>
        </p:blipFill>
        <p:spPr>
          <a:xfrm>
            <a:off x="0" y="1447157"/>
            <a:ext cx="12192000" cy="3963685"/>
          </a:xfrm>
          <a:prstGeom prst="rect">
            <a:avLst/>
          </a:prstGeom>
        </p:spPr>
      </p:pic>
      <p:sp>
        <p:nvSpPr>
          <p:cNvPr id="131" name="Google Shape;13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32" name="Google Shape;132;p5"/>
          <p:cNvSpPr txBox="1"/>
          <p:nvPr/>
        </p:nvSpPr>
        <p:spPr>
          <a:xfrm>
            <a:off x="277295" y="296024"/>
            <a:ext cx="6267884" cy="1394664"/>
          </a:xfrm>
          <a:prstGeom prst="rect">
            <a:avLst/>
          </a:prstGeom>
          <a:solidFill>
            <a:srgbClr val="D8D8D8"/>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E4E79"/>
              </a:buClr>
              <a:buSzPts val="3240"/>
              <a:buFont typeface="Quattrocento Sans"/>
              <a:buNone/>
            </a:pPr>
            <a:r>
              <a:rPr lang="en-US" sz="3240" b="1" dirty="0">
                <a:solidFill>
                  <a:srgbClr val="7030A0"/>
                </a:solidFill>
                <a:latin typeface="Calibri"/>
                <a:ea typeface="Calibri"/>
                <a:cs typeface="Calibri"/>
                <a:sym typeface="Calibri"/>
              </a:rPr>
              <a:t>Context 2f: Trade Relations </a:t>
            </a:r>
            <a:r>
              <a:rPr lang="en-US" sz="3240" b="1" i="0" u="none" strike="noStrike" cap="none" dirty="0">
                <a:solidFill>
                  <a:srgbClr val="7030A0"/>
                </a:solidFill>
                <a:latin typeface="Calibri"/>
                <a:ea typeface="Calibri"/>
                <a:cs typeface="Calibri"/>
                <a:sym typeface="Calibri"/>
              </a:rPr>
              <a:t>(where JPN located in IDN Imports)</a:t>
            </a:r>
            <a:endParaRPr dirty="0"/>
          </a:p>
        </p:txBody>
      </p:sp>
      <p:sp>
        <p:nvSpPr>
          <p:cNvPr id="7" name="Google Shape;124;p4">
            <a:extLst>
              <a:ext uri="{FF2B5EF4-FFF2-40B4-BE49-F238E27FC236}">
                <a16:creationId xmlns:a16="http://schemas.microsoft.com/office/drawing/2014/main" id="{2ECE8178-17EA-A64D-B38C-E93DC8046EAC}"/>
              </a:ext>
            </a:extLst>
          </p:cNvPr>
          <p:cNvSpPr txBox="1">
            <a:spLocks noGrp="1"/>
          </p:cNvSpPr>
          <p:nvPr>
            <p:ph type="body" idx="1"/>
          </p:nvPr>
        </p:nvSpPr>
        <p:spPr>
          <a:xfrm>
            <a:off x="10008657" y="5439113"/>
            <a:ext cx="1967319" cy="70133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800"/>
              <a:buNone/>
            </a:pPr>
            <a:r>
              <a:rPr lang="en-US" sz="1400" dirty="0"/>
              <a:t>Source: UN </a:t>
            </a:r>
            <a:r>
              <a:rPr lang="en-US" sz="1400" dirty="0" err="1"/>
              <a:t>Comtrade</a:t>
            </a:r>
            <a:r>
              <a:rPr lang="en-US" sz="1400" dirty="0"/>
              <a:t>-WITS (2020)</a:t>
            </a:r>
            <a:endParaRPr sz="1400" dirty="0"/>
          </a:p>
        </p:txBody>
      </p:sp>
      <p:sp>
        <p:nvSpPr>
          <p:cNvPr id="5" name="Donut 4">
            <a:extLst>
              <a:ext uri="{FF2B5EF4-FFF2-40B4-BE49-F238E27FC236}">
                <a16:creationId xmlns:a16="http://schemas.microsoft.com/office/drawing/2014/main" id="{A0E3469C-B804-E946-B340-78FE9B3E61C5}"/>
              </a:ext>
            </a:extLst>
          </p:cNvPr>
          <p:cNvSpPr/>
          <p:nvPr/>
        </p:nvSpPr>
        <p:spPr>
          <a:xfrm>
            <a:off x="1242874" y="3391270"/>
            <a:ext cx="852256" cy="1136341"/>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Donut 5">
            <a:extLst>
              <a:ext uri="{FF2B5EF4-FFF2-40B4-BE49-F238E27FC236}">
                <a16:creationId xmlns:a16="http://schemas.microsoft.com/office/drawing/2014/main" id="{D6EB4ADE-04F8-CF47-9662-7194C7322C30}"/>
              </a:ext>
            </a:extLst>
          </p:cNvPr>
          <p:cNvSpPr/>
          <p:nvPr/>
        </p:nvSpPr>
        <p:spPr>
          <a:xfrm>
            <a:off x="5761609" y="3524435"/>
            <a:ext cx="559292" cy="674703"/>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Donut 7">
            <a:extLst>
              <a:ext uri="{FF2B5EF4-FFF2-40B4-BE49-F238E27FC236}">
                <a16:creationId xmlns:a16="http://schemas.microsoft.com/office/drawing/2014/main" id="{9D187797-EBC7-9E45-8560-AB5E747689E8}"/>
              </a:ext>
            </a:extLst>
          </p:cNvPr>
          <p:cNvSpPr/>
          <p:nvPr/>
        </p:nvSpPr>
        <p:spPr>
          <a:xfrm>
            <a:off x="8091996" y="3502240"/>
            <a:ext cx="621437" cy="621437"/>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nut 10">
            <a:extLst>
              <a:ext uri="{FF2B5EF4-FFF2-40B4-BE49-F238E27FC236}">
                <a16:creationId xmlns:a16="http://schemas.microsoft.com/office/drawing/2014/main" id="{5FF84E2E-C724-9446-8192-580A167A48AF}"/>
              </a:ext>
            </a:extLst>
          </p:cNvPr>
          <p:cNvSpPr/>
          <p:nvPr/>
        </p:nvSpPr>
        <p:spPr>
          <a:xfrm>
            <a:off x="6231190" y="4596365"/>
            <a:ext cx="627978" cy="417249"/>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Donut 12">
            <a:extLst>
              <a:ext uri="{FF2B5EF4-FFF2-40B4-BE49-F238E27FC236}">
                <a16:creationId xmlns:a16="http://schemas.microsoft.com/office/drawing/2014/main" id="{E25B2500-0B4F-5741-9449-95B2BE5A2B69}"/>
              </a:ext>
            </a:extLst>
          </p:cNvPr>
          <p:cNvSpPr/>
          <p:nvPr/>
        </p:nvSpPr>
        <p:spPr>
          <a:xfrm>
            <a:off x="7563775" y="4350059"/>
            <a:ext cx="762545" cy="559292"/>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Donut 13">
            <a:extLst>
              <a:ext uri="{FF2B5EF4-FFF2-40B4-BE49-F238E27FC236}">
                <a16:creationId xmlns:a16="http://schemas.microsoft.com/office/drawing/2014/main" id="{EE4DCC20-8F8A-D24C-829C-8C8338ED9829}"/>
              </a:ext>
            </a:extLst>
          </p:cNvPr>
          <p:cNvSpPr/>
          <p:nvPr/>
        </p:nvSpPr>
        <p:spPr>
          <a:xfrm>
            <a:off x="9712172" y="3959440"/>
            <a:ext cx="275208" cy="337352"/>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nut 14">
            <a:extLst>
              <a:ext uri="{FF2B5EF4-FFF2-40B4-BE49-F238E27FC236}">
                <a16:creationId xmlns:a16="http://schemas.microsoft.com/office/drawing/2014/main" id="{8B0C1ACF-D72E-CA41-A97C-9368EF307827}"/>
              </a:ext>
            </a:extLst>
          </p:cNvPr>
          <p:cNvSpPr/>
          <p:nvPr/>
        </p:nvSpPr>
        <p:spPr>
          <a:xfrm>
            <a:off x="10266567" y="4715682"/>
            <a:ext cx="399495" cy="49715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15">
            <a:extLst>
              <a:ext uri="{FF2B5EF4-FFF2-40B4-BE49-F238E27FC236}">
                <a16:creationId xmlns:a16="http://schemas.microsoft.com/office/drawing/2014/main" id="{F12476A0-FD46-B849-8ED6-432A5674551C}"/>
              </a:ext>
            </a:extLst>
          </p:cNvPr>
          <p:cNvSpPr/>
          <p:nvPr/>
        </p:nvSpPr>
        <p:spPr>
          <a:xfrm>
            <a:off x="11233493" y="4161409"/>
            <a:ext cx="240613" cy="3773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98440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BB844-6603-C14E-A0D9-8A7D8B7509CD}"/>
              </a:ext>
            </a:extLst>
          </p:cNvPr>
          <p:cNvSpPr>
            <a:spLocks noGrp="1"/>
          </p:cNvSpPr>
          <p:nvPr>
            <p:ph type="title"/>
          </p:nvPr>
        </p:nvSpPr>
        <p:spPr>
          <a:xfrm>
            <a:off x="2205362" y="1359426"/>
            <a:ext cx="9986638" cy="797848"/>
          </a:xfrm>
        </p:spPr>
        <p:txBody>
          <a:bodyPr>
            <a:normAutofit fontScale="90000"/>
          </a:bodyPr>
          <a:lstStyle/>
          <a:p>
            <a:r>
              <a:rPr lang="en-US" dirty="0"/>
              <a:t>SMEs as Part of Economic and Trade Diplomacy</a:t>
            </a:r>
          </a:p>
        </p:txBody>
      </p:sp>
      <p:sp>
        <p:nvSpPr>
          <p:cNvPr id="3" name="Text Placeholder 2">
            <a:extLst>
              <a:ext uri="{FF2B5EF4-FFF2-40B4-BE49-F238E27FC236}">
                <a16:creationId xmlns:a16="http://schemas.microsoft.com/office/drawing/2014/main" id="{2BB40671-FEFC-8448-9E01-A7377DC7E6F1}"/>
              </a:ext>
            </a:extLst>
          </p:cNvPr>
          <p:cNvSpPr>
            <a:spLocks noGrp="1"/>
          </p:cNvSpPr>
          <p:nvPr>
            <p:ph type="body" idx="1"/>
          </p:nvPr>
        </p:nvSpPr>
        <p:spPr>
          <a:xfrm>
            <a:off x="2403566" y="2254927"/>
            <a:ext cx="9553303" cy="3737499"/>
          </a:xfrm>
        </p:spPr>
        <p:txBody>
          <a:bodyPr/>
          <a:lstStyle/>
          <a:p>
            <a:r>
              <a:rPr lang="en-US" dirty="0"/>
              <a:t>G to G diplomatic efforts need back-up plans for multi-track diplomacy (Track 1 (G to G), 2 (B to B), 3 (P to P), etc.)</a:t>
            </a:r>
          </a:p>
          <a:p>
            <a:r>
              <a:rPr lang="en-US" dirty="0"/>
              <a:t>SMEs are the backbones for Track 2 and 3, and possibly other tracks (given their central functions in the supply/commodity chains)</a:t>
            </a:r>
          </a:p>
          <a:p>
            <a:r>
              <a:rPr lang="en-US" dirty="0"/>
              <a:t>Industrial linkages (forward, intermediary and backward) could serve as the hubs for SMEs involvement in IDN-JPN economic and trade diplomacy</a:t>
            </a:r>
          </a:p>
        </p:txBody>
      </p:sp>
    </p:spTree>
    <p:extLst>
      <p:ext uri="{BB962C8B-B14F-4D97-AF65-F5344CB8AC3E}">
        <p14:creationId xmlns:p14="http://schemas.microsoft.com/office/powerpoint/2010/main" val="2377377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Google Shape;144;p7"/>
          <p:cNvSpPr txBox="1"/>
          <p:nvPr/>
        </p:nvSpPr>
        <p:spPr>
          <a:xfrm>
            <a:off x="208547" y="343361"/>
            <a:ext cx="5597769" cy="791571"/>
          </a:xfrm>
          <a:prstGeom prst="rect">
            <a:avLst/>
          </a:prstGeom>
          <a:solidFill>
            <a:srgbClr val="D8D8D8"/>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E4E79"/>
              </a:buClr>
              <a:buSzPts val="3240"/>
              <a:buFont typeface="Quattrocento Sans"/>
              <a:buNone/>
            </a:pPr>
            <a:r>
              <a:rPr lang="en-US" sz="3240" b="1" dirty="0">
                <a:solidFill>
                  <a:srgbClr val="7030A0"/>
                </a:solidFill>
                <a:latin typeface="Calibri"/>
                <a:cs typeface="Calibri"/>
                <a:sym typeface="Calibri"/>
              </a:rPr>
              <a:t>SMEs as </a:t>
            </a:r>
            <a:r>
              <a:rPr lang="en-US" sz="3240" b="1" i="1" dirty="0">
                <a:solidFill>
                  <a:srgbClr val="7030A0"/>
                </a:solidFill>
                <a:latin typeface="Calibri"/>
                <a:cs typeface="Calibri"/>
                <a:sym typeface="Calibri"/>
              </a:rPr>
              <a:t>the</a:t>
            </a:r>
            <a:r>
              <a:rPr lang="en-US" sz="3240" b="1" dirty="0">
                <a:solidFill>
                  <a:srgbClr val="7030A0"/>
                </a:solidFill>
                <a:latin typeface="Calibri"/>
                <a:cs typeface="Calibri"/>
                <a:sym typeface="Calibri"/>
              </a:rPr>
              <a:t> Focus (case on automotive industry/Toyota)</a:t>
            </a:r>
            <a:endParaRPr dirty="0"/>
          </a:p>
        </p:txBody>
      </p:sp>
      <p:graphicFrame>
        <p:nvGraphicFramePr>
          <p:cNvPr id="2" name="Diagram 1">
            <a:extLst>
              <a:ext uri="{FF2B5EF4-FFF2-40B4-BE49-F238E27FC236}">
                <a16:creationId xmlns:a16="http://schemas.microsoft.com/office/drawing/2014/main" id="{EACB0B55-3094-7C4C-8D3E-84C28C8519FF}"/>
              </a:ext>
            </a:extLst>
          </p:cNvPr>
          <p:cNvGraphicFramePr/>
          <p:nvPr>
            <p:extLst>
              <p:ext uri="{D42A27DB-BD31-4B8C-83A1-F6EECF244321}">
                <p14:modId xmlns:p14="http://schemas.microsoft.com/office/powerpoint/2010/main" val="1286372114"/>
              </p:ext>
            </p:extLst>
          </p:nvPr>
        </p:nvGraphicFramePr>
        <p:xfrm>
          <a:off x="1313895" y="1260629"/>
          <a:ext cx="10449017" cy="4877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0"/>
          <p:cNvSpPr txBox="1"/>
          <p:nvPr/>
        </p:nvSpPr>
        <p:spPr>
          <a:xfrm>
            <a:off x="158972" y="252549"/>
            <a:ext cx="5614812" cy="984067"/>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lnSpc>
                <a:spcPct val="50000"/>
              </a:lnSpc>
              <a:spcBef>
                <a:spcPts val="0"/>
              </a:spcBef>
              <a:spcAft>
                <a:spcPts val="0"/>
              </a:spcAft>
              <a:buClr>
                <a:srgbClr val="1E4E79"/>
              </a:buClr>
              <a:buSzPts val="3240"/>
              <a:buFont typeface="Quattrocento Sans"/>
              <a:buNone/>
            </a:pPr>
            <a:r>
              <a:rPr lang="en-US" sz="2700" b="1" dirty="0">
                <a:solidFill>
                  <a:srgbClr val="7030A0"/>
                </a:solidFill>
                <a:latin typeface="Calibri"/>
                <a:ea typeface="Calibri"/>
                <a:cs typeface="Calibri"/>
                <a:sym typeface="Calibri"/>
              </a:rPr>
              <a:t>Your SMEs: How to Fit In? </a:t>
            </a:r>
          </a:p>
          <a:p>
            <a:pPr marL="0" marR="0" lvl="0" indent="0" algn="l" rtl="0">
              <a:lnSpc>
                <a:spcPct val="50000"/>
              </a:lnSpc>
              <a:spcBef>
                <a:spcPts val="0"/>
              </a:spcBef>
              <a:spcAft>
                <a:spcPts val="0"/>
              </a:spcAft>
              <a:buClr>
                <a:srgbClr val="1E4E79"/>
              </a:buClr>
              <a:buSzPts val="3240"/>
              <a:buFont typeface="Quattrocento Sans"/>
              <a:buNone/>
            </a:pPr>
            <a:endParaRPr lang="en-US" sz="2700" i="1" dirty="0">
              <a:solidFill>
                <a:srgbClr val="7030A0"/>
              </a:solidFill>
              <a:latin typeface="Calibri"/>
              <a:ea typeface="Calibri"/>
              <a:cs typeface="Calibri"/>
              <a:sym typeface="Calibri"/>
            </a:endParaRPr>
          </a:p>
          <a:p>
            <a:pPr marL="0" marR="0" lvl="0" indent="0" algn="l" rtl="0">
              <a:lnSpc>
                <a:spcPct val="50000"/>
              </a:lnSpc>
              <a:spcBef>
                <a:spcPts val="0"/>
              </a:spcBef>
              <a:spcAft>
                <a:spcPts val="0"/>
              </a:spcAft>
              <a:buClr>
                <a:srgbClr val="1E4E79"/>
              </a:buClr>
              <a:buSzPts val="3240"/>
              <a:buFont typeface="Quattrocento Sans"/>
              <a:buNone/>
            </a:pPr>
            <a:r>
              <a:rPr lang="en-US" sz="2700" i="1" dirty="0">
                <a:solidFill>
                  <a:srgbClr val="7030A0"/>
                </a:solidFill>
                <a:latin typeface="Calibri"/>
                <a:ea typeface="Calibri"/>
                <a:cs typeface="Calibri"/>
                <a:sym typeface="Calibri"/>
              </a:rPr>
              <a:t>Potential SMEs Mapping Queries</a:t>
            </a:r>
            <a:r>
              <a:rPr lang="en-US" sz="1900" b="1" dirty="0">
                <a:solidFill>
                  <a:schemeClr val="dk1"/>
                </a:solidFill>
                <a:latin typeface="Calibri"/>
                <a:ea typeface="Calibri"/>
                <a:cs typeface="Calibri"/>
                <a:sym typeface="Calibri"/>
              </a:rPr>
              <a:t> </a:t>
            </a:r>
            <a:endParaRPr sz="1900" b="1" dirty="0">
              <a:solidFill>
                <a:srgbClr val="7030A0"/>
              </a:solidFill>
              <a:latin typeface="Calibri"/>
              <a:ea typeface="Calibri"/>
              <a:cs typeface="Calibri"/>
              <a:sym typeface="Calibri"/>
            </a:endParaRPr>
          </a:p>
        </p:txBody>
      </p:sp>
      <p:graphicFrame>
        <p:nvGraphicFramePr>
          <p:cNvPr id="164" name="Google Shape;164;p10"/>
          <p:cNvGraphicFramePr/>
          <p:nvPr>
            <p:extLst>
              <p:ext uri="{D42A27DB-BD31-4B8C-83A1-F6EECF244321}">
                <p14:modId xmlns:p14="http://schemas.microsoft.com/office/powerpoint/2010/main" val="501543731"/>
              </p:ext>
            </p:extLst>
          </p:nvPr>
        </p:nvGraphicFramePr>
        <p:xfrm>
          <a:off x="158973" y="1121679"/>
          <a:ext cx="11902397" cy="5113235"/>
        </p:xfrm>
        <a:graphic>
          <a:graphicData uri="http://schemas.openxmlformats.org/drawingml/2006/table">
            <a:tbl>
              <a:tblPr>
                <a:noFill/>
                <a:tableStyleId>{4FDAAF3C-8E33-4401-B2C7-8FB2A2095E61}</a:tableStyleId>
              </a:tblPr>
              <a:tblGrid>
                <a:gridCol w="3355938">
                  <a:extLst>
                    <a:ext uri="{9D8B030D-6E8A-4147-A177-3AD203B41FA5}">
                      <a16:colId xmlns:a16="http://schemas.microsoft.com/office/drawing/2014/main" val="20000"/>
                    </a:ext>
                  </a:extLst>
                </a:gridCol>
                <a:gridCol w="2740440">
                  <a:extLst>
                    <a:ext uri="{9D8B030D-6E8A-4147-A177-3AD203B41FA5}">
                      <a16:colId xmlns:a16="http://schemas.microsoft.com/office/drawing/2014/main" val="20001"/>
                    </a:ext>
                  </a:extLst>
                </a:gridCol>
                <a:gridCol w="2900228">
                  <a:extLst>
                    <a:ext uri="{9D8B030D-6E8A-4147-A177-3AD203B41FA5}">
                      <a16:colId xmlns:a16="http://schemas.microsoft.com/office/drawing/2014/main" val="20002"/>
                    </a:ext>
                  </a:extLst>
                </a:gridCol>
                <a:gridCol w="2905791">
                  <a:extLst>
                    <a:ext uri="{9D8B030D-6E8A-4147-A177-3AD203B41FA5}">
                      <a16:colId xmlns:a16="http://schemas.microsoft.com/office/drawing/2014/main" val="20003"/>
                    </a:ext>
                  </a:extLst>
                </a:gridCol>
              </a:tblGrid>
              <a:tr h="414728">
                <a:tc rowSpan="2">
                  <a:txBody>
                    <a:bodyPr/>
                    <a:lstStyle/>
                    <a:p>
                      <a:pPr marL="0" lvl="0" indent="0" algn="l" rtl="0">
                        <a:spcBef>
                          <a:spcPts val="0"/>
                        </a:spcBef>
                        <a:spcAft>
                          <a:spcPts val="0"/>
                        </a:spcAft>
                        <a:buNone/>
                      </a:pPr>
                      <a:r>
                        <a:rPr lang="en-US" sz="1600" b="1" dirty="0">
                          <a:latin typeface="Calibri"/>
                          <a:ea typeface="Calibri"/>
                          <a:cs typeface="Calibri"/>
                          <a:sym typeface="Calibri"/>
                        </a:rPr>
                        <a:t>Sectors/Commodities</a:t>
                      </a:r>
                      <a:endParaRPr sz="1600" b="1" dirty="0">
                        <a:latin typeface="Calibri"/>
                        <a:ea typeface="Calibri"/>
                        <a:cs typeface="Calibri"/>
                        <a:sym typeface="Calibri"/>
                      </a:endParaRPr>
                    </a:p>
                  </a:txBody>
                  <a:tcPr marL="91425" marR="91425" marT="91425" marB="91425">
                    <a:solidFill>
                      <a:srgbClr val="FFC000">
                        <a:alpha val="89410"/>
                      </a:srgbClr>
                    </a:solidFill>
                  </a:tcPr>
                </a:tc>
                <a:tc gridSpan="3">
                  <a:txBody>
                    <a:bodyPr/>
                    <a:lstStyle/>
                    <a:p>
                      <a:pPr marL="0" lvl="0" indent="0" algn="ctr" rtl="0">
                        <a:spcBef>
                          <a:spcPts val="0"/>
                        </a:spcBef>
                        <a:spcAft>
                          <a:spcPts val="0"/>
                        </a:spcAft>
                        <a:buNone/>
                      </a:pPr>
                      <a:r>
                        <a:rPr lang="en-US" sz="1600" b="1" dirty="0">
                          <a:latin typeface="Calibri"/>
                          <a:ea typeface="Calibri"/>
                          <a:cs typeface="Calibri"/>
                          <a:sym typeface="Calibri"/>
                        </a:rPr>
                        <a:t>Japanese Regional/Global Supply and Commodity Chains</a:t>
                      </a:r>
                      <a:endParaRPr sz="1600" b="1" dirty="0">
                        <a:latin typeface="Calibri"/>
                        <a:ea typeface="Calibri"/>
                        <a:cs typeface="Calibri"/>
                        <a:sym typeface="Calibri"/>
                      </a:endParaRPr>
                    </a:p>
                  </a:txBody>
                  <a:tcPr marL="91425" marR="91425" marT="91425" marB="91425">
                    <a:solidFill>
                      <a:srgbClr val="FFC000">
                        <a:alpha val="89410"/>
                      </a:srgbClr>
                    </a:solidFill>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10000"/>
                  </a:ext>
                </a:extLst>
              </a:tr>
              <a:tr h="1125740">
                <a:tc vMerge="1">
                  <a:txBody>
                    <a:bodyPr/>
                    <a:lstStyle/>
                    <a:p>
                      <a:endParaRPr lang="id-ID"/>
                    </a:p>
                  </a:txBody>
                  <a:tcPr/>
                </a:tc>
                <a:tc>
                  <a:txBody>
                    <a:bodyPr/>
                    <a:lstStyle/>
                    <a:p>
                      <a:pPr marL="0" lvl="0" indent="0" algn="ctr" rtl="0">
                        <a:spcBef>
                          <a:spcPts val="0"/>
                        </a:spcBef>
                        <a:spcAft>
                          <a:spcPts val="0"/>
                        </a:spcAft>
                        <a:buNone/>
                      </a:pPr>
                      <a:r>
                        <a:rPr lang="en-US" sz="1600" b="1" i="1" dirty="0">
                          <a:latin typeface="Calibri"/>
                          <a:ea typeface="Calibri"/>
                          <a:cs typeface="Calibri"/>
                          <a:sym typeface="Calibri"/>
                        </a:rPr>
                        <a:t>Forward-Linkages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latin typeface="Calibri"/>
                          <a:ea typeface="Calibri"/>
                          <a:cs typeface="Calibri"/>
                          <a:sym typeface="Calibri"/>
                        </a:rPr>
                        <a:t>Branding, Design and R&amp;Ds, Digitalization, Social Media Content Development</a:t>
                      </a:r>
                    </a:p>
                  </a:txBody>
                  <a:tcPr marL="91425" marR="91425" marT="91425" marB="91425">
                    <a:solidFill>
                      <a:srgbClr val="FFC000">
                        <a:alpha val="89410"/>
                      </a:srgbClr>
                    </a:solidFill>
                  </a:tcPr>
                </a:tc>
                <a:tc>
                  <a:txBody>
                    <a:bodyPr/>
                    <a:lstStyle/>
                    <a:p>
                      <a:pPr marL="0" lvl="0" indent="0" algn="ctr" rtl="0">
                        <a:spcBef>
                          <a:spcPts val="0"/>
                        </a:spcBef>
                        <a:spcAft>
                          <a:spcPts val="0"/>
                        </a:spcAft>
                        <a:buNone/>
                      </a:pPr>
                      <a:r>
                        <a:rPr lang="en-US" sz="1600" b="1" i="1" dirty="0">
                          <a:latin typeface="Calibri"/>
                          <a:ea typeface="Calibri"/>
                          <a:cs typeface="Calibri"/>
                          <a:sym typeface="Calibri"/>
                        </a:rPr>
                        <a:t>Intermediary-Linkages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dirty="0">
                          <a:latin typeface="Calibri"/>
                          <a:ea typeface="Calibri"/>
                          <a:cs typeface="Calibri"/>
                          <a:sym typeface="Calibri"/>
                        </a:rPr>
                        <a:t>Sales and Distribution, Marketing, Logistics, E-Marketing</a:t>
                      </a:r>
                    </a:p>
                  </a:txBody>
                  <a:tcPr marL="91425" marR="91425" marT="91425" marB="91425">
                    <a:solidFill>
                      <a:srgbClr val="FFC000">
                        <a:alpha val="8941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1" i="1" dirty="0">
                          <a:latin typeface="Calibri"/>
                          <a:ea typeface="Calibri"/>
                          <a:cs typeface="Calibri"/>
                          <a:sym typeface="Calibri"/>
                        </a:rPr>
                        <a:t>Backward-Linkages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latin typeface="Calibri"/>
                          <a:ea typeface="Calibri"/>
                          <a:cs typeface="Calibri"/>
                          <a:sym typeface="Calibri"/>
                        </a:rPr>
                        <a:t>Parts and Components Suppliers</a:t>
                      </a:r>
                      <a:r>
                        <a:rPr lang="en-US" sz="1600" b="1" i="1" dirty="0">
                          <a:latin typeface="Calibri"/>
                          <a:ea typeface="Calibri"/>
                          <a:cs typeface="Calibri"/>
                          <a:sym typeface="Calibri"/>
                        </a:rPr>
                        <a:t>, </a:t>
                      </a:r>
                      <a:r>
                        <a:rPr lang="en-US" sz="1600" b="0" i="0" dirty="0">
                          <a:latin typeface="Calibri"/>
                          <a:ea typeface="Calibri"/>
                          <a:cs typeface="Calibri"/>
                          <a:sym typeface="Calibri"/>
                        </a:rPr>
                        <a:t>Basic R&amp;D Supports, </a:t>
                      </a:r>
                      <a:endParaRPr lang="en-US" sz="1600" dirty="0">
                        <a:latin typeface="Calibri"/>
                        <a:ea typeface="Calibri"/>
                        <a:cs typeface="Calibri"/>
                        <a:sym typeface="Calibri"/>
                      </a:endParaRPr>
                    </a:p>
                  </a:txBody>
                  <a:tcPr marL="91425" marR="91425" marT="91425" marB="91425">
                    <a:solidFill>
                      <a:srgbClr val="FFC000">
                        <a:alpha val="89410"/>
                      </a:srgbClr>
                    </a:solidFill>
                  </a:tcPr>
                </a:tc>
                <a:extLst>
                  <a:ext uri="{0D108BD9-81ED-4DB2-BD59-A6C34878D82A}">
                    <a16:rowId xmlns:a16="http://schemas.microsoft.com/office/drawing/2014/main" val="10001"/>
                  </a:ext>
                </a:extLst>
              </a:tr>
              <a:tr h="592481">
                <a:tc>
                  <a:txBody>
                    <a:bodyPr/>
                    <a:lstStyle/>
                    <a:p>
                      <a:pPr marL="0" lvl="0" indent="0" algn="l" rtl="0">
                        <a:spcBef>
                          <a:spcPts val="0"/>
                        </a:spcBef>
                        <a:spcAft>
                          <a:spcPts val="0"/>
                        </a:spcAft>
                        <a:buNone/>
                      </a:pPr>
                      <a:r>
                        <a:rPr lang="en-US" dirty="0">
                          <a:latin typeface="Calibri"/>
                          <a:ea typeface="Calibri"/>
                          <a:cs typeface="Calibri"/>
                          <a:sym typeface="Calibri"/>
                        </a:rPr>
                        <a:t>Automotive (to include Machinery, Metal, Glass and Plastic Works, etc.)</a:t>
                      </a:r>
                      <a:endParaRPr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endParaRPr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463850">
                <a:tc>
                  <a:txBody>
                    <a:bodyPr/>
                    <a:lstStyle/>
                    <a:p>
                      <a:pPr marL="0" lvl="0" indent="0" algn="l" rtl="0">
                        <a:spcBef>
                          <a:spcPts val="0"/>
                        </a:spcBef>
                        <a:spcAft>
                          <a:spcPts val="0"/>
                        </a:spcAft>
                        <a:buNone/>
                      </a:pPr>
                      <a:r>
                        <a:rPr lang="en-US" dirty="0">
                          <a:solidFill>
                            <a:schemeClr val="dk1"/>
                          </a:solidFill>
                          <a:latin typeface="Calibri"/>
                          <a:ea typeface="Calibri"/>
                          <a:cs typeface="Calibri"/>
                          <a:sym typeface="Calibri"/>
                        </a:rPr>
                        <a:t>Electronics (to include electrical parts, etc.)</a:t>
                      </a:r>
                      <a:endParaRPr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endParaRPr i="1"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592481">
                <a:tc>
                  <a:txBody>
                    <a:bodyPr/>
                    <a:lstStyle/>
                    <a:p>
                      <a:pPr marL="0" lvl="0" indent="0" algn="l" rtl="0">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Power Generation (to include, renewable sources, etc.)</a:t>
                      </a:r>
                      <a:endParaRPr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endParaRPr i="1"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r h="592481">
                <a:tc>
                  <a:txBody>
                    <a:bodyPr/>
                    <a:lstStyle/>
                    <a:p>
                      <a:pPr marL="0" lvl="0" indent="0" algn="l" rtl="0">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Consumer Products (to include textiles, footwear, retail stores, etc.)</a:t>
                      </a:r>
                      <a:endParaRPr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a:latin typeface="Calibri"/>
                        <a:ea typeface="Calibri"/>
                        <a:cs typeface="Calibri"/>
                        <a:sym typeface="Calibri"/>
                      </a:endParaRPr>
                    </a:p>
                  </a:txBody>
                  <a:tcPr marL="91425" marR="91425" marT="91425" marB="91425"/>
                </a:tc>
                <a:extLst>
                  <a:ext uri="{0D108BD9-81ED-4DB2-BD59-A6C34878D82A}">
                    <a16:rowId xmlns:a16="http://schemas.microsoft.com/office/drawing/2014/main" val="10005"/>
                  </a:ext>
                </a:extLst>
              </a:tr>
              <a:tr h="626205">
                <a:tc>
                  <a:txBody>
                    <a:bodyPr/>
                    <a:lstStyle/>
                    <a:p>
                      <a:pPr marL="0" lvl="0" indent="0" algn="l" rtl="0">
                        <a:spcBef>
                          <a:spcPts val="0"/>
                        </a:spcBef>
                        <a:spcAft>
                          <a:spcPts val="0"/>
                        </a:spcAft>
                        <a:buClr>
                          <a:schemeClr val="dk1"/>
                        </a:buClr>
                        <a:buSzPts val="1100"/>
                        <a:buFont typeface="Arial"/>
                        <a:buNone/>
                      </a:pPr>
                      <a:r>
                        <a:rPr lang="en-US" dirty="0">
                          <a:latin typeface="Calibri"/>
                          <a:ea typeface="Calibri"/>
                          <a:cs typeface="Calibri"/>
                          <a:sym typeface="Calibri"/>
                        </a:rPr>
                        <a:t>Services Industry (Culinary, Restaurants, Business, Education, Tourism, etc.)</a:t>
                      </a:r>
                      <a:endParaRPr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a:latin typeface="Calibri"/>
                        <a:ea typeface="Calibri"/>
                        <a:cs typeface="Calibri"/>
                        <a:sym typeface="Calibri"/>
                      </a:endParaRPr>
                    </a:p>
                  </a:txBody>
                  <a:tcPr marL="91425" marR="91425" marT="91425" marB="91425"/>
                </a:tc>
                <a:extLst>
                  <a:ext uri="{0D108BD9-81ED-4DB2-BD59-A6C34878D82A}">
                    <a16:rowId xmlns:a16="http://schemas.microsoft.com/office/drawing/2014/main" val="10006"/>
                  </a:ext>
                </a:extLst>
              </a:tr>
              <a:tr h="592481">
                <a:tc>
                  <a:txBody>
                    <a:bodyPr/>
                    <a:lstStyle/>
                    <a:p>
                      <a:pPr marL="0" lvl="0" indent="0" algn="l" rtl="0">
                        <a:spcBef>
                          <a:spcPts val="0"/>
                        </a:spcBef>
                        <a:spcAft>
                          <a:spcPts val="0"/>
                        </a:spcAft>
                        <a:buClr>
                          <a:schemeClr val="dk1"/>
                        </a:buClr>
                        <a:buSzPts val="1100"/>
                        <a:buFont typeface="Arial"/>
                        <a:buNone/>
                      </a:pPr>
                      <a:r>
                        <a:rPr lang="en-US" i="1" dirty="0">
                          <a:solidFill>
                            <a:schemeClr val="dk1"/>
                          </a:solidFill>
                          <a:latin typeface="Calibri"/>
                          <a:ea typeface="Calibri"/>
                          <a:cs typeface="Calibri"/>
                          <a:sym typeface="Calibri"/>
                        </a:rPr>
                        <a:t>E-commerce/Digital Economy (to include startups in IT industry)</a:t>
                      </a:r>
                      <a:endParaRPr i="1" dirty="0">
                        <a:solidFill>
                          <a:schemeClr val="dk1"/>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28DE3-B136-2444-A0BA-9C335C06A8DF}"/>
              </a:ext>
            </a:extLst>
          </p:cNvPr>
          <p:cNvSpPr>
            <a:spLocks noGrp="1"/>
          </p:cNvSpPr>
          <p:nvPr>
            <p:ph type="title"/>
          </p:nvPr>
        </p:nvSpPr>
        <p:spPr>
          <a:xfrm>
            <a:off x="838200" y="1145219"/>
            <a:ext cx="10515600" cy="545469"/>
          </a:xfrm>
        </p:spPr>
        <p:txBody>
          <a:bodyPr>
            <a:normAutofit fontScale="90000"/>
          </a:bodyPr>
          <a:lstStyle/>
          <a:p>
            <a:r>
              <a:rPr lang="en-US" dirty="0"/>
              <a:t>Recap: Queries</a:t>
            </a:r>
          </a:p>
        </p:txBody>
      </p:sp>
      <p:sp>
        <p:nvSpPr>
          <p:cNvPr id="3" name="Text Placeholder 2">
            <a:extLst>
              <a:ext uri="{FF2B5EF4-FFF2-40B4-BE49-F238E27FC236}">
                <a16:creationId xmlns:a16="http://schemas.microsoft.com/office/drawing/2014/main" id="{41F5F182-2E98-3244-AA54-2DF2B39ED4EC}"/>
              </a:ext>
            </a:extLst>
          </p:cNvPr>
          <p:cNvSpPr>
            <a:spLocks noGrp="1"/>
          </p:cNvSpPr>
          <p:nvPr>
            <p:ph type="body" idx="1"/>
          </p:nvPr>
        </p:nvSpPr>
        <p:spPr>
          <a:xfrm>
            <a:off x="838199" y="1785257"/>
            <a:ext cx="11240589" cy="4391706"/>
          </a:xfrm>
        </p:spPr>
        <p:txBody>
          <a:bodyPr>
            <a:normAutofit lnSpcReduction="10000"/>
          </a:bodyPr>
          <a:lstStyle/>
          <a:p>
            <a:r>
              <a:rPr lang="en-US" dirty="0"/>
              <a:t>How IDN SMEs connect to JPN global/regional production networks and supply/commodity chains?</a:t>
            </a:r>
          </a:p>
          <a:p>
            <a:r>
              <a:rPr lang="en-US" dirty="0"/>
              <a:t>What are the key challenges?</a:t>
            </a:r>
          </a:p>
          <a:p>
            <a:pPr lvl="1"/>
            <a:r>
              <a:rPr lang="en-US" dirty="0"/>
              <a:t>Capacity building: export/import, licensing, product standards and quality, packaging, branding and copyrights/patents, market intelligence</a:t>
            </a:r>
          </a:p>
          <a:p>
            <a:pPr lvl="1"/>
            <a:r>
              <a:rPr lang="en-US" dirty="0"/>
              <a:t>Entrepreneurship/corporate culture</a:t>
            </a:r>
          </a:p>
          <a:p>
            <a:pPr lvl="1"/>
            <a:r>
              <a:rPr lang="en-US" dirty="0"/>
              <a:t>Business environment, government relations</a:t>
            </a:r>
          </a:p>
          <a:p>
            <a:r>
              <a:rPr lang="en-US" dirty="0"/>
              <a:t>What are the essential needs to upgrade? How UGM contribute?</a:t>
            </a:r>
          </a:p>
          <a:p>
            <a:pPr lvl="1"/>
            <a:r>
              <a:rPr lang="en-US" dirty="0"/>
              <a:t>Apprenticeships: PSPD/CWTS UGM Trade Labs</a:t>
            </a:r>
          </a:p>
          <a:p>
            <a:pPr lvl="1"/>
            <a:r>
              <a:rPr lang="en-US" dirty="0"/>
              <a:t>SMEs Supervisory Programs: UGM Supporting Facilities (e.g. Product Testing, E-Market and Digitalization, Patent/Copyrights, Financial Management, etc.)</a:t>
            </a:r>
          </a:p>
        </p:txBody>
      </p:sp>
    </p:spTree>
    <p:extLst>
      <p:ext uri="{BB962C8B-B14F-4D97-AF65-F5344CB8AC3E}">
        <p14:creationId xmlns:p14="http://schemas.microsoft.com/office/powerpoint/2010/main" val="710972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DD5004-98C9-8E40-AEFC-97489FE5D3C9}"/>
              </a:ext>
            </a:extLst>
          </p:cNvPr>
          <p:cNvSpPr>
            <a:spLocks noGrp="1"/>
          </p:cNvSpPr>
          <p:nvPr>
            <p:ph type="body" idx="1"/>
          </p:nvPr>
        </p:nvSpPr>
        <p:spPr>
          <a:xfrm>
            <a:off x="2778711" y="2615736"/>
            <a:ext cx="8437929" cy="1210539"/>
          </a:xfrm>
        </p:spPr>
        <p:txBody>
          <a:bodyPr>
            <a:noAutofit/>
          </a:bodyPr>
          <a:lstStyle/>
          <a:p>
            <a:pPr marL="114300" indent="0">
              <a:buNone/>
            </a:pPr>
            <a:r>
              <a:rPr lang="ja-JP" altLang="en-US" sz="4800"/>
              <a:t>どうもありがとうございます</a:t>
            </a:r>
            <a:endParaRPr lang="en-US" sz="4800" dirty="0"/>
          </a:p>
        </p:txBody>
      </p:sp>
    </p:spTree>
    <p:extLst>
      <p:ext uri="{BB962C8B-B14F-4D97-AF65-F5344CB8AC3E}">
        <p14:creationId xmlns:p14="http://schemas.microsoft.com/office/powerpoint/2010/main" val="717752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8b5f40b6b7_0_0"/>
          <p:cNvSpPr txBox="1">
            <a:spLocks noGrp="1"/>
          </p:cNvSpPr>
          <p:nvPr>
            <p:ph type="ctrTitle"/>
          </p:nvPr>
        </p:nvSpPr>
        <p:spPr>
          <a:xfrm>
            <a:off x="101675" y="1122400"/>
            <a:ext cx="12024600" cy="550500"/>
          </a:xfrm>
          <a:prstGeom prst="rect">
            <a:avLst/>
          </a:prstGeom>
        </p:spPr>
        <p:txBody>
          <a:bodyPr spcFirstLastPara="1" wrap="square" lIns="91425" tIns="45700" rIns="91425" bIns="45700" anchor="b" anchorCtr="0">
            <a:noAutofit/>
          </a:bodyPr>
          <a:lstStyle/>
          <a:p>
            <a:r>
              <a:rPr lang="en-US" sz="2800" i="1" dirty="0"/>
              <a:t>Context 1a: Economic Cooperation - </a:t>
            </a:r>
            <a:r>
              <a:rPr lang="en-US" sz="2800" dirty="0"/>
              <a:t>Government to Government (G to G)</a:t>
            </a:r>
            <a:endParaRPr sz="2800" i="1" dirty="0"/>
          </a:p>
        </p:txBody>
      </p:sp>
      <p:sp>
        <p:nvSpPr>
          <p:cNvPr id="97" name="Google Shape;97;g8b5f40b6b7_0_0"/>
          <p:cNvSpPr txBox="1">
            <a:spLocks noGrp="1"/>
          </p:cNvSpPr>
          <p:nvPr>
            <p:ph type="subTitle" idx="1"/>
          </p:nvPr>
        </p:nvSpPr>
        <p:spPr>
          <a:xfrm>
            <a:off x="728133" y="1728375"/>
            <a:ext cx="11040534" cy="4362600"/>
          </a:xfrm>
          <a:prstGeom prst="rect">
            <a:avLst/>
          </a:prstGeom>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en-US" dirty="0"/>
              <a:t>Key Scheme: Indonesia-Japan Economic Partnership Agreement (IJEPA)</a:t>
            </a:r>
          </a:p>
          <a:p>
            <a:pPr lvl="1" algn="l">
              <a:spcBef>
                <a:spcPts val="0"/>
              </a:spcBef>
              <a:buSzPts val="2400"/>
              <a:buChar char="●"/>
            </a:pPr>
            <a:r>
              <a:rPr lang="en-US" dirty="0"/>
              <a:t>Performance of Trade in Goods and Services</a:t>
            </a:r>
          </a:p>
          <a:p>
            <a:pPr lvl="1" algn="l">
              <a:spcBef>
                <a:spcPts val="0"/>
              </a:spcBef>
              <a:buSzPts val="2400"/>
              <a:buChar char="●"/>
            </a:pPr>
            <a:r>
              <a:rPr lang="en-US" dirty="0"/>
              <a:t>FDI (Foreign Direct Investment) Measures and Trade Facilitation</a:t>
            </a:r>
          </a:p>
          <a:p>
            <a:pPr lvl="1" algn="l">
              <a:spcBef>
                <a:spcPts val="0"/>
              </a:spcBef>
              <a:buSzPts val="2400"/>
              <a:buChar char="●"/>
            </a:pPr>
            <a:r>
              <a:rPr lang="en-US" dirty="0"/>
              <a:t>Indonesian Workers Dispatching to/in Japan (Nurse and Caregivers)</a:t>
            </a:r>
          </a:p>
          <a:p>
            <a:pPr lvl="1" algn="l">
              <a:spcBef>
                <a:spcPts val="0"/>
              </a:spcBef>
              <a:buSzPts val="2400"/>
              <a:buChar char="●"/>
            </a:pPr>
            <a:r>
              <a:rPr lang="en-US" dirty="0"/>
              <a:t>Capacity Building for Indonesian Business Competitiveness and Supporting Industries, incl. SMEs</a:t>
            </a:r>
          </a:p>
          <a:p>
            <a:pPr lvl="1" algn="l">
              <a:spcBef>
                <a:spcPts val="0"/>
              </a:spcBef>
              <a:buSzPts val="2400"/>
              <a:buChar char="●"/>
            </a:pPr>
            <a:r>
              <a:rPr lang="en-US" dirty="0"/>
              <a:t>Market Development and Consumers/People Purchasing Power</a:t>
            </a:r>
          </a:p>
          <a:p>
            <a:pPr marL="457200" lvl="0" indent="-381000" algn="l" rtl="0">
              <a:spcBef>
                <a:spcPts val="0"/>
              </a:spcBef>
              <a:spcAft>
                <a:spcPts val="0"/>
              </a:spcAft>
              <a:buSzPts val="2400"/>
              <a:buChar char="●"/>
            </a:pPr>
            <a:r>
              <a:rPr lang="en-US" dirty="0"/>
              <a:t>Other Schemes:</a:t>
            </a:r>
          </a:p>
          <a:p>
            <a:pPr lvl="1" algn="l">
              <a:spcBef>
                <a:spcPts val="0"/>
              </a:spcBef>
              <a:buSzPts val="2400"/>
              <a:buChar char="●"/>
            </a:pPr>
            <a:r>
              <a:rPr lang="en-US" dirty="0"/>
              <a:t>ASEAN and APEC-driven Schemes: AFTA/AEC, ABAC (APEC Business Advisory Council), etc.</a:t>
            </a:r>
          </a:p>
          <a:p>
            <a:pPr lvl="1" algn="l">
              <a:spcBef>
                <a:spcPts val="0"/>
              </a:spcBef>
              <a:buSzPts val="2400"/>
              <a:buChar char="●"/>
            </a:pPr>
            <a:r>
              <a:rPr lang="en-US" dirty="0"/>
              <a:t>TPP or CP-TPP-driven Schemes: “High Quality” Trade Agreements</a:t>
            </a:r>
          </a:p>
          <a:p>
            <a:pPr lvl="1" algn="l">
              <a:spcBef>
                <a:spcPts val="0"/>
              </a:spcBef>
              <a:buSzPts val="2400"/>
              <a:buChar char="●"/>
            </a:pPr>
            <a:r>
              <a:rPr lang="en-US" dirty="0"/>
              <a:t>WTO-driven Schemes: Multilateral, Plurilateral Agreements</a:t>
            </a:r>
            <a:endParaRPr dirty="0"/>
          </a:p>
          <a:p>
            <a:pPr marL="457200" lvl="0" indent="-381000" algn="l" rtl="0">
              <a:spcBef>
                <a:spcPts val="0"/>
              </a:spcBef>
              <a:spcAft>
                <a:spcPts val="0"/>
              </a:spcAft>
              <a:buSzPts val="2400"/>
              <a:buChar char="●"/>
            </a:pPr>
            <a:r>
              <a:rPr lang="en-US" dirty="0"/>
              <a:t>Key Issues and Challenges</a:t>
            </a:r>
            <a:endParaRPr dirty="0"/>
          </a:p>
          <a:p>
            <a:pPr marL="914400" lvl="1" indent="-355600" algn="l" rtl="0">
              <a:spcBef>
                <a:spcPts val="0"/>
              </a:spcBef>
              <a:spcAft>
                <a:spcPts val="0"/>
              </a:spcAft>
              <a:buSzPts val="2000"/>
              <a:buChar char="○"/>
            </a:pPr>
            <a:r>
              <a:rPr lang="en-US" dirty="0"/>
              <a:t>How to Link G to G schemes with other Schemes (B to B and/or P to P)</a:t>
            </a:r>
          </a:p>
          <a:p>
            <a:pPr marL="914400" lvl="1" indent="-355600" algn="l" rtl="0">
              <a:spcBef>
                <a:spcPts val="0"/>
              </a:spcBef>
              <a:spcAft>
                <a:spcPts val="0"/>
              </a:spcAft>
              <a:buSzPts val="2000"/>
              <a:buChar char="○"/>
            </a:pPr>
            <a:r>
              <a:rPr lang="en-US" dirty="0"/>
              <a:t>Market and Industrial Governance, i.e. particularly with regards to domestic “Supply and Value Chains” management (in the framework of integrating to regional/global production and commodity networks) </a:t>
            </a:r>
          </a:p>
          <a:p>
            <a:pPr marL="914400" lvl="1" indent="-355600" algn="l" rtl="0">
              <a:spcBef>
                <a:spcPts val="0"/>
              </a:spcBef>
              <a:spcAft>
                <a:spcPts val="0"/>
              </a:spcAft>
              <a:buSzPts val="2000"/>
              <a:buChar char="○"/>
            </a:pPr>
            <a:endParaRPr dirty="0"/>
          </a:p>
          <a:p>
            <a:pPr marL="914400" lvl="1" indent="-355600" algn="l" rtl="0">
              <a:spcBef>
                <a:spcPts val="0"/>
              </a:spcBef>
              <a:spcAft>
                <a:spcPts val="0"/>
              </a:spcAft>
              <a:buSzPts val="2000"/>
              <a:buChar char="○"/>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8b5f40b6b7_0_0"/>
          <p:cNvSpPr txBox="1">
            <a:spLocks noGrp="1"/>
          </p:cNvSpPr>
          <p:nvPr>
            <p:ph type="ctrTitle"/>
          </p:nvPr>
        </p:nvSpPr>
        <p:spPr>
          <a:xfrm>
            <a:off x="101675" y="1122400"/>
            <a:ext cx="12024600" cy="550500"/>
          </a:xfrm>
          <a:prstGeom prst="rect">
            <a:avLst/>
          </a:prstGeom>
        </p:spPr>
        <p:txBody>
          <a:bodyPr spcFirstLastPara="1" wrap="square" lIns="91425" tIns="45700" rIns="91425" bIns="45700" anchor="b" anchorCtr="0">
            <a:noAutofit/>
          </a:bodyPr>
          <a:lstStyle/>
          <a:p>
            <a:r>
              <a:rPr lang="en-US" sz="2800" i="1" dirty="0"/>
              <a:t>Context 1b: Economic Cooperation - </a:t>
            </a:r>
            <a:r>
              <a:rPr lang="en-US" sz="2800" dirty="0"/>
              <a:t>Business to Business (B to B)</a:t>
            </a:r>
            <a:endParaRPr sz="2800" i="1" dirty="0"/>
          </a:p>
        </p:txBody>
      </p:sp>
      <p:sp>
        <p:nvSpPr>
          <p:cNvPr id="97" name="Google Shape;97;g8b5f40b6b7_0_0"/>
          <p:cNvSpPr txBox="1">
            <a:spLocks noGrp="1"/>
          </p:cNvSpPr>
          <p:nvPr>
            <p:ph type="subTitle" idx="1"/>
          </p:nvPr>
        </p:nvSpPr>
        <p:spPr>
          <a:xfrm>
            <a:off x="403208" y="1672900"/>
            <a:ext cx="11421533" cy="4362600"/>
          </a:xfrm>
          <a:prstGeom prst="rect">
            <a:avLst/>
          </a:prstGeom>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en-US" dirty="0"/>
              <a:t>Japanese Business and FDIs—driven Schemes</a:t>
            </a:r>
          </a:p>
          <a:p>
            <a:pPr lvl="1" algn="l">
              <a:spcBef>
                <a:spcPts val="0"/>
              </a:spcBef>
              <a:buSzPts val="2400"/>
              <a:buChar char="●"/>
            </a:pPr>
            <a:r>
              <a:rPr lang="en-US" dirty="0"/>
              <a:t>Leading industrial and commodity sectors (such as transportation/automotive, electronics, machinery, power generation, etc.)</a:t>
            </a:r>
          </a:p>
          <a:p>
            <a:pPr lvl="1" algn="l">
              <a:spcBef>
                <a:spcPts val="0"/>
              </a:spcBef>
              <a:buSzPts val="2400"/>
              <a:buChar char="●"/>
            </a:pPr>
            <a:r>
              <a:rPr lang="en-US" dirty="0"/>
              <a:t>Backward and forward linkages of those sectors: vertical integration and fragmentation of production of Japanese lead firms (especially in automotive and electronics sectors)</a:t>
            </a:r>
          </a:p>
          <a:p>
            <a:pPr lvl="1" algn="l">
              <a:spcBef>
                <a:spcPts val="0"/>
              </a:spcBef>
              <a:buSzPts val="2400"/>
              <a:buChar char="●"/>
            </a:pPr>
            <a:r>
              <a:rPr lang="en-US" dirty="0"/>
              <a:t>Japanese government-supported facilitation measures (e.g. via JICA, HIDA, etc.)</a:t>
            </a:r>
          </a:p>
          <a:p>
            <a:pPr lvl="1" algn="l">
              <a:spcBef>
                <a:spcPts val="0"/>
              </a:spcBef>
              <a:buSzPts val="2400"/>
              <a:buChar char="●"/>
            </a:pPr>
            <a:r>
              <a:rPr lang="en-US" dirty="0"/>
              <a:t>Roles of Japanese Business Clubs (such as Jakarta Japan Club/JJC)</a:t>
            </a:r>
          </a:p>
          <a:p>
            <a:pPr lvl="1" algn="l">
              <a:spcBef>
                <a:spcPts val="0"/>
              </a:spcBef>
              <a:buSzPts val="2400"/>
              <a:buChar char="●"/>
            </a:pPr>
            <a:r>
              <a:rPr lang="en-US" dirty="0"/>
              <a:t>Eminent Persons Groups (EPGs), i.e. to explore role and missions of “Japanese Lobby” in Indonesia</a:t>
            </a:r>
          </a:p>
          <a:p>
            <a:pPr marL="457200" lvl="0" indent="-381000" algn="l" rtl="0">
              <a:spcBef>
                <a:spcPts val="0"/>
              </a:spcBef>
              <a:spcAft>
                <a:spcPts val="0"/>
              </a:spcAft>
              <a:buSzPts val="2400"/>
              <a:buChar char="●"/>
            </a:pPr>
            <a:r>
              <a:rPr lang="en-US" dirty="0"/>
              <a:t>Other Schemes</a:t>
            </a:r>
          </a:p>
          <a:p>
            <a:pPr marL="914400" lvl="1" indent="-355600" algn="l" rtl="0">
              <a:spcBef>
                <a:spcPts val="0"/>
              </a:spcBef>
              <a:spcAft>
                <a:spcPts val="0"/>
              </a:spcAft>
              <a:buSzPts val="2000"/>
              <a:buChar char="○"/>
            </a:pPr>
            <a:r>
              <a:rPr lang="en-US" dirty="0"/>
              <a:t>Indonesian Business-driven Schemes, i.e. to include Japanese local subsidiary companies/enterprises/franchisers </a:t>
            </a:r>
            <a:endParaRPr dirty="0"/>
          </a:p>
          <a:p>
            <a:pPr lvl="1" algn="l">
              <a:spcBef>
                <a:spcPts val="0"/>
              </a:spcBef>
              <a:buSzPts val="2400"/>
              <a:buChar char="●"/>
            </a:pPr>
            <a:r>
              <a:rPr lang="en-US" dirty="0"/>
              <a:t>Indonesian state-owned enterprises (SOEs) schemes</a:t>
            </a:r>
          </a:p>
          <a:p>
            <a:pPr lvl="1" algn="l">
              <a:spcBef>
                <a:spcPts val="0"/>
              </a:spcBef>
              <a:buSzPts val="2400"/>
              <a:buChar char="●"/>
            </a:pPr>
            <a:r>
              <a:rPr lang="en-US" dirty="0"/>
              <a:t>Japanese SMEs-driven schemes</a:t>
            </a:r>
            <a:endParaRPr dirty="0"/>
          </a:p>
          <a:p>
            <a:pPr marL="457200" lvl="0" indent="-381000" algn="l" rtl="0">
              <a:spcBef>
                <a:spcPts val="0"/>
              </a:spcBef>
              <a:spcAft>
                <a:spcPts val="0"/>
              </a:spcAft>
              <a:buSzPts val="2400"/>
              <a:buChar char="●"/>
            </a:pPr>
            <a:r>
              <a:rPr lang="en-US" dirty="0"/>
              <a:t>Key Issues and Challenges</a:t>
            </a:r>
          </a:p>
          <a:p>
            <a:pPr lvl="1" algn="l">
              <a:spcBef>
                <a:spcPts val="0"/>
              </a:spcBef>
              <a:buSzPts val="2400"/>
              <a:buChar char="●"/>
            </a:pPr>
            <a:r>
              <a:rPr lang="en-US" dirty="0"/>
              <a:t>How to develop and enhance business networks among “horizontal” supply and commodity chains</a:t>
            </a:r>
            <a:endParaRPr dirty="0"/>
          </a:p>
          <a:p>
            <a:pPr marL="914400" lvl="1" indent="-355600" algn="l" rtl="0">
              <a:spcBef>
                <a:spcPts val="0"/>
              </a:spcBef>
              <a:spcAft>
                <a:spcPts val="0"/>
              </a:spcAft>
              <a:buSzPts val="2000"/>
              <a:buChar char="○"/>
            </a:pPr>
            <a:endParaRPr dirty="0"/>
          </a:p>
        </p:txBody>
      </p:sp>
    </p:spTree>
    <p:extLst>
      <p:ext uri="{BB962C8B-B14F-4D97-AF65-F5344CB8AC3E}">
        <p14:creationId xmlns:p14="http://schemas.microsoft.com/office/powerpoint/2010/main" val="1522442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8b5f40b6b7_0_0"/>
          <p:cNvSpPr txBox="1">
            <a:spLocks noGrp="1"/>
          </p:cNvSpPr>
          <p:nvPr>
            <p:ph type="ctrTitle"/>
          </p:nvPr>
        </p:nvSpPr>
        <p:spPr>
          <a:xfrm>
            <a:off x="101675" y="1122400"/>
            <a:ext cx="12024600" cy="550500"/>
          </a:xfrm>
          <a:prstGeom prst="rect">
            <a:avLst/>
          </a:prstGeom>
        </p:spPr>
        <p:txBody>
          <a:bodyPr spcFirstLastPara="1" wrap="square" lIns="91425" tIns="45700" rIns="91425" bIns="45700" anchor="b" anchorCtr="0">
            <a:noAutofit/>
          </a:bodyPr>
          <a:lstStyle/>
          <a:p>
            <a:r>
              <a:rPr lang="en-US" sz="2800" i="1" dirty="0"/>
              <a:t>Context 1c: Economic Cooperation - </a:t>
            </a:r>
            <a:r>
              <a:rPr lang="en-US" sz="2800" dirty="0"/>
              <a:t>People to People (P to P)</a:t>
            </a:r>
            <a:endParaRPr sz="2800" i="1" dirty="0"/>
          </a:p>
        </p:txBody>
      </p:sp>
      <p:sp>
        <p:nvSpPr>
          <p:cNvPr id="97" name="Google Shape;97;g8b5f40b6b7_0_0"/>
          <p:cNvSpPr txBox="1">
            <a:spLocks noGrp="1"/>
          </p:cNvSpPr>
          <p:nvPr>
            <p:ph type="subTitle" idx="1"/>
          </p:nvPr>
        </p:nvSpPr>
        <p:spPr>
          <a:xfrm>
            <a:off x="337351" y="1837678"/>
            <a:ext cx="11674136" cy="4253297"/>
          </a:xfrm>
          <a:prstGeom prst="rect">
            <a:avLst/>
          </a:prstGeom>
        </p:spPr>
        <p:txBody>
          <a:bodyPr spcFirstLastPara="1" wrap="square" lIns="91425" tIns="45700" rIns="91425" bIns="45700" anchor="t" anchorCtr="0">
            <a:noAutofit/>
          </a:bodyPr>
          <a:lstStyle/>
          <a:p>
            <a:pPr marL="419100" lvl="0" indent="-342900" algn="l" rtl="0">
              <a:spcBef>
                <a:spcPts val="0"/>
              </a:spcBef>
              <a:spcAft>
                <a:spcPts val="0"/>
              </a:spcAft>
              <a:buSzPts val="2400"/>
              <a:buFont typeface="Wingdings" pitchFamily="2" charset="2"/>
              <a:buChar char="§"/>
            </a:pPr>
            <a:r>
              <a:rPr lang="en-US" dirty="0"/>
              <a:t>Schemes to Develop</a:t>
            </a:r>
          </a:p>
          <a:p>
            <a:pPr lvl="1" algn="l">
              <a:spcBef>
                <a:spcPts val="0"/>
              </a:spcBef>
              <a:buSzPts val="2400"/>
              <a:buChar char="●"/>
            </a:pPr>
            <a:r>
              <a:rPr lang="en-US" dirty="0"/>
              <a:t>Japan-ASEAN think tanks-based and university to university (U to U) cooperation schemes, such as ERIA, U to U MoUs/</a:t>
            </a:r>
            <a:r>
              <a:rPr lang="en-US" dirty="0" err="1"/>
              <a:t>MoAs</a:t>
            </a:r>
            <a:r>
              <a:rPr lang="en-US" dirty="0"/>
              <a:t>, Practices of Business Communities (such as ASEAN Nagoya Clubs/ANC), etc.  </a:t>
            </a:r>
            <a:endParaRPr dirty="0"/>
          </a:p>
          <a:p>
            <a:pPr lvl="1" algn="l">
              <a:spcBef>
                <a:spcPts val="0"/>
              </a:spcBef>
              <a:buSzPts val="2400"/>
              <a:buChar char="●"/>
            </a:pPr>
            <a:r>
              <a:rPr lang="en-US" dirty="0"/>
              <a:t>ASEAN-Japan EPG, i.e. to widen its perspectives towards a more varied community/business groups</a:t>
            </a:r>
          </a:p>
          <a:p>
            <a:pPr lvl="1" algn="l">
              <a:spcBef>
                <a:spcPts val="0"/>
              </a:spcBef>
              <a:buSzPts val="2400"/>
              <a:buChar char="●"/>
            </a:pPr>
            <a:r>
              <a:rPr lang="en-US" dirty="0"/>
              <a:t>Trans-national supply/commodity chains which involve Japanese lead firms and their local subsidiaries, suppliers, etc. (e.g. “Company to Company” Management Training, Product Standards and Design Training, Corporate Culture and Business Ethics Training, such as Toyota Production System/TPS or Toyota Way, Just-In-Time Management, Kaizen, etc.)</a:t>
            </a:r>
          </a:p>
          <a:p>
            <a:pPr marL="457200" lvl="0" indent="-381000" algn="l" rtl="0">
              <a:spcBef>
                <a:spcPts val="0"/>
              </a:spcBef>
              <a:spcAft>
                <a:spcPts val="0"/>
              </a:spcAft>
              <a:buSzPts val="2400"/>
              <a:buChar char="●"/>
            </a:pPr>
            <a:r>
              <a:rPr lang="en-US" dirty="0"/>
              <a:t>Key Issues and Challenges</a:t>
            </a:r>
            <a:endParaRPr dirty="0"/>
          </a:p>
          <a:p>
            <a:pPr marL="914400" lvl="1" indent="-355600" algn="l" rtl="0">
              <a:spcBef>
                <a:spcPts val="0"/>
              </a:spcBef>
              <a:spcAft>
                <a:spcPts val="0"/>
              </a:spcAft>
              <a:buSzPts val="2000"/>
              <a:buChar char="○"/>
            </a:pPr>
            <a:r>
              <a:rPr lang="en-US" dirty="0"/>
              <a:t>Integration of P to P schemes to B to B and G to G ones</a:t>
            </a:r>
          </a:p>
          <a:p>
            <a:pPr marL="914400" lvl="1" indent="-355600" algn="l" rtl="0">
              <a:spcBef>
                <a:spcPts val="0"/>
              </a:spcBef>
              <a:spcAft>
                <a:spcPts val="0"/>
              </a:spcAft>
              <a:buSzPts val="2000"/>
              <a:buChar char="○"/>
            </a:pPr>
            <a:r>
              <a:rPr lang="en-US" dirty="0"/>
              <a:t>Alternative to Integrate #1: Government-driven (Ministry of Foreign Affairs and Trade/Industry)</a:t>
            </a:r>
          </a:p>
          <a:p>
            <a:pPr marL="914400" lvl="1" indent="-355600" algn="l" rtl="0">
              <a:spcBef>
                <a:spcPts val="0"/>
              </a:spcBef>
              <a:spcAft>
                <a:spcPts val="0"/>
              </a:spcAft>
              <a:buSzPts val="2000"/>
              <a:buChar char="○"/>
            </a:pPr>
            <a:r>
              <a:rPr lang="en-US" dirty="0"/>
              <a:t>Alternative to Integrate #2: Business-driven (via e.g. Toyota Networks and Initiatives)</a:t>
            </a:r>
          </a:p>
          <a:p>
            <a:pPr marL="914400" lvl="1" indent="-355600" algn="l" rtl="0">
              <a:spcBef>
                <a:spcPts val="0"/>
              </a:spcBef>
              <a:spcAft>
                <a:spcPts val="0"/>
              </a:spcAft>
              <a:buSzPts val="2000"/>
              <a:buChar char="○"/>
            </a:pPr>
            <a:r>
              <a:rPr lang="en-US" dirty="0"/>
              <a:t>Alternative to Integrate #3: Academic/SMEs-driven (e.g. collaborations of UGM (through its SMEs Supervisory Programs/</a:t>
            </a:r>
            <a:r>
              <a:rPr lang="en-US" b="1" i="1" dirty="0"/>
              <a:t>Program </a:t>
            </a:r>
            <a:r>
              <a:rPr lang="en-US" b="1" i="1" dirty="0" err="1"/>
              <a:t>Pendampingan</a:t>
            </a:r>
            <a:r>
              <a:rPr lang="en-US" b="1" i="1" dirty="0"/>
              <a:t> UMKM</a:t>
            </a:r>
            <a:r>
              <a:rPr lang="en-US" i="1" dirty="0"/>
              <a:t> </a:t>
            </a:r>
            <a:r>
              <a:rPr lang="en-US" dirty="0"/>
              <a:t>with Toyota/TMMIN  and PT YPTI)</a:t>
            </a:r>
            <a:endParaRPr dirty="0"/>
          </a:p>
        </p:txBody>
      </p:sp>
    </p:spTree>
    <p:extLst>
      <p:ext uri="{BB962C8B-B14F-4D97-AF65-F5344CB8AC3E}">
        <p14:creationId xmlns:p14="http://schemas.microsoft.com/office/powerpoint/2010/main" val="673742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6"/>
          <p:cNvSpPr txBox="1"/>
          <p:nvPr/>
        </p:nvSpPr>
        <p:spPr>
          <a:xfrm>
            <a:off x="277295" y="296024"/>
            <a:ext cx="6123505" cy="858073"/>
          </a:xfrm>
          <a:prstGeom prst="rect">
            <a:avLst/>
          </a:prstGeom>
          <a:solidFill>
            <a:srgbClr val="D8D8D8"/>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E4E79"/>
              </a:buClr>
              <a:buSzPts val="3240"/>
              <a:buFont typeface="Quattrocento Sans"/>
              <a:buNone/>
            </a:pPr>
            <a:r>
              <a:rPr lang="en-US" sz="3240" b="1" dirty="0">
                <a:solidFill>
                  <a:srgbClr val="7030A0"/>
                </a:solidFill>
                <a:latin typeface="Calibri"/>
                <a:cs typeface="Calibri"/>
                <a:sym typeface="Calibri"/>
              </a:rPr>
              <a:t>Context 2a: Trade Relations (IDN-JPN Trade Baselines as of 2018)</a:t>
            </a:r>
            <a:endParaRPr dirty="0"/>
          </a:p>
        </p:txBody>
      </p:sp>
      <p:pic>
        <p:nvPicPr>
          <p:cNvPr id="3" name="Picture 2">
            <a:extLst>
              <a:ext uri="{FF2B5EF4-FFF2-40B4-BE49-F238E27FC236}">
                <a16:creationId xmlns:a16="http://schemas.microsoft.com/office/drawing/2014/main" id="{91B8A4E5-CCE1-6246-8DEC-B52B5AD2F6FE}"/>
              </a:ext>
            </a:extLst>
          </p:cNvPr>
          <p:cNvPicPr>
            <a:picLocks noChangeAspect="1"/>
          </p:cNvPicPr>
          <p:nvPr/>
        </p:nvPicPr>
        <p:blipFill>
          <a:blip r:embed="rId3"/>
          <a:stretch>
            <a:fillRect/>
          </a:stretch>
        </p:blipFill>
        <p:spPr>
          <a:xfrm>
            <a:off x="277295" y="1450944"/>
            <a:ext cx="10152446" cy="3893414"/>
          </a:xfrm>
          <a:prstGeom prst="rect">
            <a:avLst/>
          </a:prstGeom>
        </p:spPr>
      </p:pic>
      <p:sp>
        <p:nvSpPr>
          <p:cNvPr id="4" name="Google Shape;124;p4">
            <a:extLst>
              <a:ext uri="{FF2B5EF4-FFF2-40B4-BE49-F238E27FC236}">
                <a16:creationId xmlns:a16="http://schemas.microsoft.com/office/drawing/2014/main" id="{390ADA0A-69A0-E24D-AB99-8BA5A460A235}"/>
              </a:ext>
            </a:extLst>
          </p:cNvPr>
          <p:cNvSpPr txBox="1">
            <a:spLocks noGrp="1"/>
          </p:cNvSpPr>
          <p:nvPr>
            <p:ph type="body" idx="1"/>
          </p:nvPr>
        </p:nvSpPr>
        <p:spPr>
          <a:xfrm>
            <a:off x="10008657" y="5439113"/>
            <a:ext cx="1967319" cy="70133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800"/>
              <a:buNone/>
            </a:pPr>
            <a:r>
              <a:rPr lang="en-US" sz="1400" dirty="0"/>
              <a:t>Source: UN </a:t>
            </a:r>
            <a:r>
              <a:rPr lang="en-US" sz="1400" dirty="0" err="1"/>
              <a:t>Comtrade</a:t>
            </a:r>
            <a:r>
              <a:rPr lang="en-US" sz="1400" dirty="0"/>
              <a:t>-WITS (2020)</a:t>
            </a:r>
            <a:endParaRPr sz="1400" dirty="0"/>
          </a:p>
        </p:txBody>
      </p:sp>
    </p:spTree>
    <p:extLst>
      <p:ext uri="{BB962C8B-B14F-4D97-AF65-F5344CB8AC3E}">
        <p14:creationId xmlns:p14="http://schemas.microsoft.com/office/powerpoint/2010/main" val="3248403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6"/>
          <p:cNvSpPr txBox="1"/>
          <p:nvPr/>
        </p:nvSpPr>
        <p:spPr>
          <a:xfrm>
            <a:off x="277295" y="296024"/>
            <a:ext cx="6123505" cy="858073"/>
          </a:xfrm>
          <a:prstGeom prst="rect">
            <a:avLst/>
          </a:prstGeom>
          <a:solidFill>
            <a:srgbClr val="D8D8D8"/>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E4E79"/>
              </a:buClr>
              <a:buSzPts val="3240"/>
              <a:buFont typeface="Quattrocento Sans"/>
              <a:buNone/>
            </a:pPr>
            <a:r>
              <a:rPr lang="en-US" sz="3240" b="1" dirty="0">
                <a:solidFill>
                  <a:srgbClr val="7030A0"/>
                </a:solidFill>
                <a:latin typeface="Calibri"/>
                <a:cs typeface="Calibri"/>
                <a:sym typeface="Calibri"/>
              </a:rPr>
              <a:t>Context 2b: Trade Relations (IDN-JPN Trade Statistics, since 1989)</a:t>
            </a:r>
            <a:endParaRPr dirty="0"/>
          </a:p>
        </p:txBody>
      </p:sp>
      <p:sp>
        <p:nvSpPr>
          <p:cNvPr id="4" name="Google Shape;124;p4">
            <a:extLst>
              <a:ext uri="{FF2B5EF4-FFF2-40B4-BE49-F238E27FC236}">
                <a16:creationId xmlns:a16="http://schemas.microsoft.com/office/drawing/2014/main" id="{390ADA0A-69A0-E24D-AB99-8BA5A460A235}"/>
              </a:ext>
            </a:extLst>
          </p:cNvPr>
          <p:cNvSpPr txBox="1">
            <a:spLocks noGrp="1"/>
          </p:cNvSpPr>
          <p:nvPr>
            <p:ph type="body" idx="1"/>
          </p:nvPr>
        </p:nvSpPr>
        <p:spPr>
          <a:xfrm>
            <a:off x="10008657" y="5439113"/>
            <a:ext cx="1967319" cy="70133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800"/>
              <a:buNone/>
            </a:pPr>
            <a:r>
              <a:rPr lang="en-US" sz="1400" dirty="0"/>
              <a:t>Source: UN </a:t>
            </a:r>
            <a:r>
              <a:rPr lang="en-US" sz="1400" dirty="0" err="1"/>
              <a:t>Comtrade</a:t>
            </a:r>
            <a:r>
              <a:rPr lang="en-US" sz="1400" dirty="0"/>
              <a:t>-WITS (2020)</a:t>
            </a:r>
            <a:endParaRPr sz="1400" dirty="0"/>
          </a:p>
        </p:txBody>
      </p:sp>
      <p:pic>
        <p:nvPicPr>
          <p:cNvPr id="5" name="Picture 4">
            <a:extLst>
              <a:ext uri="{FF2B5EF4-FFF2-40B4-BE49-F238E27FC236}">
                <a16:creationId xmlns:a16="http://schemas.microsoft.com/office/drawing/2014/main" id="{26DF7253-DE09-E445-AA14-8C62614D8317}"/>
              </a:ext>
            </a:extLst>
          </p:cNvPr>
          <p:cNvPicPr>
            <a:picLocks noChangeAspect="1"/>
          </p:cNvPicPr>
          <p:nvPr/>
        </p:nvPicPr>
        <p:blipFill>
          <a:blip r:embed="rId3"/>
          <a:stretch>
            <a:fillRect/>
          </a:stretch>
        </p:blipFill>
        <p:spPr>
          <a:xfrm>
            <a:off x="119028" y="1393794"/>
            <a:ext cx="10933671" cy="3373515"/>
          </a:xfrm>
          <a:prstGeom prst="rect">
            <a:avLst/>
          </a:prstGeom>
        </p:spPr>
      </p:pic>
    </p:spTree>
    <p:extLst>
      <p:ext uri="{BB962C8B-B14F-4D97-AF65-F5344CB8AC3E}">
        <p14:creationId xmlns:p14="http://schemas.microsoft.com/office/powerpoint/2010/main" val="3258999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body" idx="1"/>
          </p:nvPr>
        </p:nvSpPr>
        <p:spPr>
          <a:xfrm>
            <a:off x="10008657" y="5439113"/>
            <a:ext cx="1967319" cy="70133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800"/>
              <a:buNone/>
            </a:pPr>
            <a:r>
              <a:rPr lang="en-US" sz="1400" dirty="0"/>
              <a:t>Source: UN </a:t>
            </a:r>
            <a:r>
              <a:rPr lang="en-US" sz="1400" dirty="0" err="1"/>
              <a:t>Comtrade</a:t>
            </a:r>
            <a:r>
              <a:rPr lang="en-US" sz="1400" dirty="0"/>
              <a:t>-WITS (2020)</a:t>
            </a:r>
            <a:endParaRPr sz="1400" dirty="0"/>
          </a:p>
        </p:txBody>
      </p:sp>
      <p:sp>
        <p:nvSpPr>
          <p:cNvPr id="125" name="Google Shape;125;p4"/>
          <p:cNvSpPr txBox="1"/>
          <p:nvPr/>
        </p:nvSpPr>
        <p:spPr>
          <a:xfrm>
            <a:off x="277295" y="296024"/>
            <a:ext cx="6267884" cy="1394664"/>
          </a:xfrm>
          <a:prstGeom prst="rect">
            <a:avLst/>
          </a:prstGeom>
          <a:solidFill>
            <a:srgbClr val="D8D8D8"/>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E4E79"/>
              </a:buClr>
              <a:buSzPts val="3240"/>
              <a:buFont typeface="Quattrocento Sans"/>
              <a:buNone/>
            </a:pPr>
            <a:r>
              <a:rPr lang="en-US" sz="3240" b="1" dirty="0">
                <a:solidFill>
                  <a:srgbClr val="7030A0"/>
                </a:solidFill>
                <a:latin typeface="Calibri"/>
                <a:cs typeface="Calibri"/>
                <a:sym typeface="Calibri"/>
              </a:rPr>
              <a:t>Context 2c: Trade Relations (IDN Exports to JPN)</a:t>
            </a:r>
            <a:endParaRPr dirty="0"/>
          </a:p>
        </p:txBody>
      </p:sp>
      <p:pic>
        <p:nvPicPr>
          <p:cNvPr id="3" name="Picture 2">
            <a:extLst>
              <a:ext uri="{FF2B5EF4-FFF2-40B4-BE49-F238E27FC236}">
                <a16:creationId xmlns:a16="http://schemas.microsoft.com/office/drawing/2014/main" id="{07107D14-181E-CF4B-95CA-809C8FBBAEE2}"/>
              </a:ext>
            </a:extLst>
          </p:cNvPr>
          <p:cNvPicPr>
            <a:picLocks noChangeAspect="1"/>
          </p:cNvPicPr>
          <p:nvPr/>
        </p:nvPicPr>
        <p:blipFill>
          <a:blip r:embed="rId3"/>
          <a:stretch>
            <a:fillRect/>
          </a:stretch>
        </p:blipFill>
        <p:spPr>
          <a:xfrm>
            <a:off x="387350" y="1686118"/>
            <a:ext cx="9378087" cy="445433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32" name="Google Shape;132;p5"/>
          <p:cNvSpPr txBox="1"/>
          <p:nvPr/>
        </p:nvSpPr>
        <p:spPr>
          <a:xfrm>
            <a:off x="277295" y="296024"/>
            <a:ext cx="6267884" cy="1394664"/>
          </a:xfrm>
          <a:prstGeom prst="rect">
            <a:avLst/>
          </a:prstGeom>
          <a:solidFill>
            <a:srgbClr val="D8D8D8"/>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E4E79"/>
              </a:buClr>
              <a:buSzPts val="3240"/>
              <a:buFont typeface="Quattrocento Sans"/>
              <a:buNone/>
            </a:pPr>
            <a:r>
              <a:rPr lang="en-US" sz="3240" b="1" dirty="0">
                <a:solidFill>
                  <a:srgbClr val="7030A0"/>
                </a:solidFill>
                <a:latin typeface="Calibri"/>
                <a:ea typeface="Calibri"/>
                <a:cs typeface="Calibri"/>
                <a:sym typeface="Calibri"/>
              </a:rPr>
              <a:t>Context 2d: Trade Relations </a:t>
            </a:r>
            <a:r>
              <a:rPr lang="en-US" sz="3240" b="1" i="0" u="none" strike="noStrike" cap="none" dirty="0">
                <a:solidFill>
                  <a:srgbClr val="7030A0"/>
                </a:solidFill>
                <a:latin typeface="Calibri"/>
                <a:ea typeface="Calibri"/>
                <a:cs typeface="Calibri"/>
                <a:sym typeface="Calibri"/>
              </a:rPr>
              <a:t>(IDN Imports from JPN)</a:t>
            </a:r>
            <a:endParaRPr dirty="0"/>
          </a:p>
        </p:txBody>
      </p:sp>
      <p:pic>
        <p:nvPicPr>
          <p:cNvPr id="3" name="Picture 2">
            <a:extLst>
              <a:ext uri="{FF2B5EF4-FFF2-40B4-BE49-F238E27FC236}">
                <a16:creationId xmlns:a16="http://schemas.microsoft.com/office/drawing/2014/main" id="{195C7AB1-12BE-3345-BB57-A94FFEB516F7}"/>
              </a:ext>
            </a:extLst>
          </p:cNvPr>
          <p:cNvPicPr>
            <a:picLocks noChangeAspect="1"/>
          </p:cNvPicPr>
          <p:nvPr/>
        </p:nvPicPr>
        <p:blipFill>
          <a:blip r:embed="rId3"/>
          <a:stretch>
            <a:fillRect/>
          </a:stretch>
        </p:blipFill>
        <p:spPr>
          <a:xfrm>
            <a:off x="508000" y="1698668"/>
            <a:ext cx="9230804" cy="4384632"/>
          </a:xfrm>
          <a:prstGeom prst="rect">
            <a:avLst/>
          </a:prstGeom>
        </p:spPr>
      </p:pic>
      <p:sp>
        <p:nvSpPr>
          <p:cNvPr id="7" name="Google Shape;124;p4">
            <a:extLst>
              <a:ext uri="{FF2B5EF4-FFF2-40B4-BE49-F238E27FC236}">
                <a16:creationId xmlns:a16="http://schemas.microsoft.com/office/drawing/2014/main" id="{2ECE8178-17EA-A64D-B38C-E93DC8046EAC}"/>
              </a:ext>
            </a:extLst>
          </p:cNvPr>
          <p:cNvSpPr txBox="1">
            <a:spLocks noGrp="1"/>
          </p:cNvSpPr>
          <p:nvPr>
            <p:ph type="body" idx="1"/>
          </p:nvPr>
        </p:nvSpPr>
        <p:spPr>
          <a:xfrm>
            <a:off x="10008657" y="5439113"/>
            <a:ext cx="1967319" cy="70133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800"/>
              <a:buNone/>
            </a:pPr>
            <a:r>
              <a:rPr lang="en-US" sz="1400" dirty="0"/>
              <a:t>Source: UN </a:t>
            </a:r>
            <a:r>
              <a:rPr lang="en-US" sz="1400" dirty="0" err="1"/>
              <a:t>Comtrade</a:t>
            </a:r>
            <a:r>
              <a:rPr lang="en-US" sz="1400" dirty="0"/>
              <a:t>-WITS (2020)</a:t>
            </a:r>
            <a:endParaRPr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32" name="Google Shape;132;p5"/>
          <p:cNvSpPr txBox="1"/>
          <p:nvPr/>
        </p:nvSpPr>
        <p:spPr>
          <a:xfrm>
            <a:off x="277295" y="296024"/>
            <a:ext cx="6267884" cy="1394664"/>
          </a:xfrm>
          <a:prstGeom prst="rect">
            <a:avLst/>
          </a:prstGeom>
          <a:solidFill>
            <a:srgbClr val="D8D8D8"/>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E4E79"/>
              </a:buClr>
              <a:buSzPts val="3240"/>
              <a:buFont typeface="Quattrocento Sans"/>
              <a:buNone/>
            </a:pPr>
            <a:r>
              <a:rPr lang="en-US" sz="3240" b="1" dirty="0">
                <a:solidFill>
                  <a:srgbClr val="7030A0"/>
                </a:solidFill>
                <a:latin typeface="Calibri"/>
                <a:ea typeface="Calibri"/>
                <a:cs typeface="Calibri"/>
                <a:sym typeface="Calibri"/>
              </a:rPr>
              <a:t>Context 2e: Trade Relations </a:t>
            </a:r>
            <a:r>
              <a:rPr lang="en-US" sz="3240" b="1" i="0" u="none" strike="noStrike" cap="none" dirty="0">
                <a:solidFill>
                  <a:srgbClr val="7030A0"/>
                </a:solidFill>
                <a:latin typeface="Calibri"/>
                <a:ea typeface="Calibri"/>
                <a:cs typeface="Calibri"/>
                <a:sym typeface="Calibri"/>
              </a:rPr>
              <a:t>(where JPN located in IDN Exports)</a:t>
            </a:r>
            <a:endParaRPr dirty="0"/>
          </a:p>
        </p:txBody>
      </p:sp>
      <p:sp>
        <p:nvSpPr>
          <p:cNvPr id="7" name="Google Shape;124;p4">
            <a:extLst>
              <a:ext uri="{FF2B5EF4-FFF2-40B4-BE49-F238E27FC236}">
                <a16:creationId xmlns:a16="http://schemas.microsoft.com/office/drawing/2014/main" id="{2ECE8178-17EA-A64D-B38C-E93DC8046EAC}"/>
              </a:ext>
            </a:extLst>
          </p:cNvPr>
          <p:cNvSpPr txBox="1">
            <a:spLocks noGrp="1"/>
          </p:cNvSpPr>
          <p:nvPr>
            <p:ph type="body" idx="1"/>
          </p:nvPr>
        </p:nvSpPr>
        <p:spPr>
          <a:xfrm>
            <a:off x="10008657" y="5439113"/>
            <a:ext cx="1967319" cy="70133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2800"/>
              <a:buNone/>
            </a:pPr>
            <a:r>
              <a:rPr lang="en-US" sz="1400" dirty="0"/>
              <a:t>Source: UN </a:t>
            </a:r>
            <a:r>
              <a:rPr lang="en-US" sz="1400" dirty="0" err="1"/>
              <a:t>Comtrade</a:t>
            </a:r>
            <a:r>
              <a:rPr lang="en-US" sz="1400" dirty="0"/>
              <a:t>-WITS (2020)</a:t>
            </a:r>
            <a:endParaRPr sz="1400" dirty="0"/>
          </a:p>
        </p:txBody>
      </p:sp>
      <p:pic>
        <p:nvPicPr>
          <p:cNvPr id="4" name="Picture 3">
            <a:extLst>
              <a:ext uri="{FF2B5EF4-FFF2-40B4-BE49-F238E27FC236}">
                <a16:creationId xmlns:a16="http://schemas.microsoft.com/office/drawing/2014/main" id="{C45E75C5-B4D9-CC41-896D-7D15F182664D}"/>
              </a:ext>
            </a:extLst>
          </p:cNvPr>
          <p:cNvPicPr>
            <a:picLocks noChangeAspect="1"/>
          </p:cNvPicPr>
          <p:nvPr/>
        </p:nvPicPr>
        <p:blipFill>
          <a:blip r:embed="rId3"/>
          <a:stretch>
            <a:fillRect/>
          </a:stretch>
        </p:blipFill>
        <p:spPr>
          <a:xfrm>
            <a:off x="0" y="1454706"/>
            <a:ext cx="12192000" cy="3948587"/>
          </a:xfrm>
          <a:prstGeom prst="rect">
            <a:avLst/>
          </a:prstGeom>
        </p:spPr>
      </p:pic>
      <p:sp>
        <p:nvSpPr>
          <p:cNvPr id="5" name="Donut 4">
            <a:extLst>
              <a:ext uri="{FF2B5EF4-FFF2-40B4-BE49-F238E27FC236}">
                <a16:creationId xmlns:a16="http://schemas.microsoft.com/office/drawing/2014/main" id="{A0E3469C-B804-E946-B340-78FE9B3E61C5}"/>
              </a:ext>
            </a:extLst>
          </p:cNvPr>
          <p:cNvSpPr/>
          <p:nvPr/>
        </p:nvSpPr>
        <p:spPr>
          <a:xfrm>
            <a:off x="-79899" y="4350058"/>
            <a:ext cx="612559" cy="701336"/>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Donut 5">
            <a:extLst>
              <a:ext uri="{FF2B5EF4-FFF2-40B4-BE49-F238E27FC236}">
                <a16:creationId xmlns:a16="http://schemas.microsoft.com/office/drawing/2014/main" id="{D6EB4ADE-04F8-CF47-9662-7194C7322C30}"/>
              </a:ext>
            </a:extLst>
          </p:cNvPr>
          <p:cNvSpPr/>
          <p:nvPr/>
        </p:nvSpPr>
        <p:spPr>
          <a:xfrm>
            <a:off x="3524435" y="4270159"/>
            <a:ext cx="319596" cy="417251"/>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Donut 7">
            <a:extLst>
              <a:ext uri="{FF2B5EF4-FFF2-40B4-BE49-F238E27FC236}">
                <a16:creationId xmlns:a16="http://schemas.microsoft.com/office/drawing/2014/main" id="{9D187797-EBC7-9E45-8560-AB5E747689E8}"/>
              </a:ext>
            </a:extLst>
          </p:cNvPr>
          <p:cNvSpPr/>
          <p:nvPr/>
        </p:nvSpPr>
        <p:spPr>
          <a:xfrm>
            <a:off x="4651899" y="3906175"/>
            <a:ext cx="621437" cy="621437"/>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a:extLst>
              <a:ext uri="{FF2B5EF4-FFF2-40B4-BE49-F238E27FC236}">
                <a16:creationId xmlns:a16="http://schemas.microsoft.com/office/drawing/2014/main" id="{DF027CD5-B8B1-6347-A1ED-A0F5EDF65A4E}"/>
              </a:ext>
            </a:extLst>
          </p:cNvPr>
          <p:cNvSpPr/>
          <p:nvPr/>
        </p:nvSpPr>
        <p:spPr>
          <a:xfrm>
            <a:off x="5273336" y="4350058"/>
            <a:ext cx="470516" cy="506027"/>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nut 10">
            <a:extLst>
              <a:ext uri="{FF2B5EF4-FFF2-40B4-BE49-F238E27FC236}">
                <a16:creationId xmlns:a16="http://schemas.microsoft.com/office/drawing/2014/main" id="{5FF84E2E-C724-9446-8192-580A167A48AF}"/>
              </a:ext>
            </a:extLst>
          </p:cNvPr>
          <p:cNvSpPr/>
          <p:nvPr/>
        </p:nvSpPr>
        <p:spPr>
          <a:xfrm>
            <a:off x="6545179" y="4856085"/>
            <a:ext cx="627978" cy="399496"/>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onut 11">
            <a:extLst>
              <a:ext uri="{FF2B5EF4-FFF2-40B4-BE49-F238E27FC236}">
                <a16:creationId xmlns:a16="http://schemas.microsoft.com/office/drawing/2014/main" id="{45454955-7477-144D-B58E-4C707F200514}"/>
              </a:ext>
            </a:extLst>
          </p:cNvPr>
          <p:cNvSpPr/>
          <p:nvPr/>
        </p:nvSpPr>
        <p:spPr>
          <a:xfrm>
            <a:off x="8540318" y="3701988"/>
            <a:ext cx="346230" cy="399495"/>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Donut 12">
            <a:extLst>
              <a:ext uri="{FF2B5EF4-FFF2-40B4-BE49-F238E27FC236}">
                <a16:creationId xmlns:a16="http://schemas.microsoft.com/office/drawing/2014/main" id="{E25B2500-0B4F-5741-9449-95B2BE5A2B69}"/>
              </a:ext>
            </a:extLst>
          </p:cNvPr>
          <p:cNvSpPr/>
          <p:nvPr/>
        </p:nvSpPr>
        <p:spPr>
          <a:xfrm>
            <a:off x="10875146" y="3524435"/>
            <a:ext cx="399495" cy="577048"/>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onut 13">
            <a:extLst>
              <a:ext uri="{FF2B5EF4-FFF2-40B4-BE49-F238E27FC236}">
                <a16:creationId xmlns:a16="http://schemas.microsoft.com/office/drawing/2014/main" id="{EE4DCC20-8F8A-D24C-829C-8C8338ED9829}"/>
              </a:ext>
            </a:extLst>
          </p:cNvPr>
          <p:cNvSpPr/>
          <p:nvPr/>
        </p:nvSpPr>
        <p:spPr>
          <a:xfrm>
            <a:off x="10008657" y="4350059"/>
            <a:ext cx="275208" cy="337352"/>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nut 14">
            <a:extLst>
              <a:ext uri="{FF2B5EF4-FFF2-40B4-BE49-F238E27FC236}">
                <a16:creationId xmlns:a16="http://schemas.microsoft.com/office/drawing/2014/main" id="{8B0C1ACF-D72E-CA41-A97C-9368EF307827}"/>
              </a:ext>
            </a:extLst>
          </p:cNvPr>
          <p:cNvSpPr/>
          <p:nvPr/>
        </p:nvSpPr>
        <p:spPr>
          <a:xfrm>
            <a:off x="10792568" y="4607510"/>
            <a:ext cx="399495" cy="49715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15">
            <a:extLst>
              <a:ext uri="{FF2B5EF4-FFF2-40B4-BE49-F238E27FC236}">
                <a16:creationId xmlns:a16="http://schemas.microsoft.com/office/drawing/2014/main" id="{F12476A0-FD46-B849-8ED6-432A5674551C}"/>
              </a:ext>
            </a:extLst>
          </p:cNvPr>
          <p:cNvSpPr/>
          <p:nvPr/>
        </p:nvSpPr>
        <p:spPr>
          <a:xfrm>
            <a:off x="10146261" y="3524435"/>
            <a:ext cx="240613" cy="3773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8042028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1153</Words>
  <Application>Microsoft Macintosh PowerPoint</Application>
  <PresentationFormat>Widescreen</PresentationFormat>
  <Paragraphs>97</Paragraphs>
  <Slides>15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Arial</vt:lpstr>
      <vt:lpstr>Wingdings</vt:lpstr>
      <vt:lpstr>Quattrocento Sans</vt:lpstr>
      <vt:lpstr>Office Theme</vt:lpstr>
      <vt:lpstr>Indonesia-Japan Economic and Trade Relations: Updates, Focus on Small &amp; Medium Enterprises/SMEs</vt:lpstr>
      <vt:lpstr>Context 1a: Economic Cooperation - Government to Government (G to G)</vt:lpstr>
      <vt:lpstr>Context 1b: Economic Cooperation - Business to Business (B to B)</vt:lpstr>
      <vt:lpstr>Context 1c: Economic Cooperation - People to People (P to P)</vt:lpstr>
      <vt:lpstr>PowerPoint Presentation</vt:lpstr>
      <vt:lpstr>PowerPoint Presentation</vt:lpstr>
      <vt:lpstr>PowerPoint Presentation</vt:lpstr>
      <vt:lpstr>PowerPoint Presentation</vt:lpstr>
      <vt:lpstr>PowerPoint Presentation</vt:lpstr>
      <vt:lpstr>PowerPoint Presentation</vt:lpstr>
      <vt:lpstr>SMEs as Part of Economic and Trade Diplomacy</vt:lpstr>
      <vt:lpstr>PowerPoint Presentation</vt:lpstr>
      <vt:lpstr>PowerPoint Presentation</vt:lpstr>
      <vt:lpstr>Recap: Queries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Norm-Setting Ekonomi Digital (ED) dalam rangka Presidensi Indonesia di Forum G20</dc:title>
  <dc:creator>Rizky Nurramadita</dc:creator>
  <cp:lastModifiedBy>Microsoft Office User</cp:lastModifiedBy>
  <cp:revision>32</cp:revision>
  <dcterms:created xsi:type="dcterms:W3CDTF">2020-06-20T07:42:13Z</dcterms:created>
  <dcterms:modified xsi:type="dcterms:W3CDTF">2020-07-10T03:08:12Z</dcterms:modified>
</cp:coreProperties>
</file>