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9" r:id="rId3"/>
    <p:sldId id="286" r:id="rId4"/>
    <p:sldId id="284" r:id="rId5"/>
    <p:sldId id="288" r:id="rId6"/>
    <p:sldId id="289" r:id="rId7"/>
    <p:sldId id="285" r:id="rId8"/>
    <p:sldId id="271" r:id="rId9"/>
    <p:sldId id="258" r:id="rId10"/>
    <p:sldId id="273" r:id="rId11"/>
    <p:sldId id="264" r:id="rId12"/>
    <p:sldId id="274" r:id="rId13"/>
    <p:sldId id="275" r:id="rId14"/>
    <p:sldId id="290" r:id="rId15"/>
    <p:sldId id="265" r:id="rId16"/>
    <p:sldId id="291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ESEARCH%20WTO\Food%20Security%20WB%20Model\IMF%20price%20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Food and Fuel Price Index:</a:t>
            </a:r>
            <a:r>
              <a:rPr lang="en-US" sz="1200" baseline="0"/>
              <a:t> </a:t>
            </a:r>
            <a:r>
              <a:rPr lang="en-US" sz="1200"/>
              <a:t>2005 =100</a:t>
            </a:r>
            <a:r>
              <a:rPr lang="en-US" sz="1200" baseline="0"/>
              <a:t> (Source IMF)</a:t>
            </a:r>
            <a:endParaRPr lang="en-US" sz="120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Food</c:v>
                </c:pt>
              </c:strCache>
            </c:strRef>
          </c:tx>
          <c:marker>
            <c:symbol val="none"/>
          </c:marker>
          <c:cat>
            <c:strRef>
              <c:f>Sheet1!$A$2:$A$195</c:f>
              <c:strCache>
                <c:ptCount val="194"/>
                <c:pt idx="0">
                  <c:v>2000M1</c:v>
                </c:pt>
                <c:pt idx="1">
                  <c:v>2000M2</c:v>
                </c:pt>
                <c:pt idx="2">
                  <c:v>2000M3</c:v>
                </c:pt>
                <c:pt idx="3">
                  <c:v>2000M4</c:v>
                </c:pt>
                <c:pt idx="4">
                  <c:v>2000M5</c:v>
                </c:pt>
                <c:pt idx="5">
                  <c:v>2000M6</c:v>
                </c:pt>
                <c:pt idx="6">
                  <c:v>2000M7</c:v>
                </c:pt>
                <c:pt idx="7">
                  <c:v>2000M8</c:v>
                </c:pt>
                <c:pt idx="8">
                  <c:v>2000M9</c:v>
                </c:pt>
                <c:pt idx="9">
                  <c:v>2000M10</c:v>
                </c:pt>
                <c:pt idx="10">
                  <c:v>2000M11</c:v>
                </c:pt>
                <c:pt idx="11">
                  <c:v>2000M12</c:v>
                </c:pt>
                <c:pt idx="12">
                  <c:v>2001M1</c:v>
                </c:pt>
                <c:pt idx="13">
                  <c:v>2001M2</c:v>
                </c:pt>
                <c:pt idx="14">
                  <c:v>2001M3</c:v>
                </c:pt>
                <c:pt idx="15">
                  <c:v>2001M4</c:v>
                </c:pt>
                <c:pt idx="16">
                  <c:v>2001M5</c:v>
                </c:pt>
                <c:pt idx="17">
                  <c:v>2001M6</c:v>
                </c:pt>
                <c:pt idx="18">
                  <c:v>2001M7</c:v>
                </c:pt>
                <c:pt idx="19">
                  <c:v>2001M8</c:v>
                </c:pt>
                <c:pt idx="20">
                  <c:v>2001M9</c:v>
                </c:pt>
                <c:pt idx="21">
                  <c:v>2001M10</c:v>
                </c:pt>
                <c:pt idx="22">
                  <c:v>2001M11</c:v>
                </c:pt>
                <c:pt idx="23">
                  <c:v>2001M12</c:v>
                </c:pt>
                <c:pt idx="24">
                  <c:v>2002M1</c:v>
                </c:pt>
                <c:pt idx="25">
                  <c:v>2002M2</c:v>
                </c:pt>
                <c:pt idx="26">
                  <c:v>2002M3</c:v>
                </c:pt>
                <c:pt idx="27">
                  <c:v>2002M4</c:v>
                </c:pt>
                <c:pt idx="28">
                  <c:v>2002M5</c:v>
                </c:pt>
                <c:pt idx="29">
                  <c:v>2002M6</c:v>
                </c:pt>
                <c:pt idx="30">
                  <c:v>2002M7</c:v>
                </c:pt>
                <c:pt idx="31">
                  <c:v>2002M8</c:v>
                </c:pt>
                <c:pt idx="32">
                  <c:v>2002M9</c:v>
                </c:pt>
                <c:pt idx="33">
                  <c:v>2002M10</c:v>
                </c:pt>
                <c:pt idx="34">
                  <c:v>2002M11</c:v>
                </c:pt>
                <c:pt idx="35">
                  <c:v>2002M12</c:v>
                </c:pt>
                <c:pt idx="36">
                  <c:v>2003M1</c:v>
                </c:pt>
                <c:pt idx="37">
                  <c:v>2003M2</c:v>
                </c:pt>
                <c:pt idx="38">
                  <c:v>2003M3</c:v>
                </c:pt>
                <c:pt idx="39">
                  <c:v>2003M4</c:v>
                </c:pt>
                <c:pt idx="40">
                  <c:v>2003M5</c:v>
                </c:pt>
                <c:pt idx="41">
                  <c:v>2003M6</c:v>
                </c:pt>
                <c:pt idx="42">
                  <c:v>2003M7</c:v>
                </c:pt>
                <c:pt idx="43">
                  <c:v>2003M8</c:v>
                </c:pt>
                <c:pt idx="44">
                  <c:v>2003M9</c:v>
                </c:pt>
                <c:pt idx="45">
                  <c:v>2003M10</c:v>
                </c:pt>
                <c:pt idx="46">
                  <c:v>2003M11</c:v>
                </c:pt>
                <c:pt idx="47">
                  <c:v>2003M12</c:v>
                </c:pt>
                <c:pt idx="48">
                  <c:v>2004M1</c:v>
                </c:pt>
                <c:pt idx="49">
                  <c:v>2004M2</c:v>
                </c:pt>
                <c:pt idx="50">
                  <c:v>2004M3</c:v>
                </c:pt>
                <c:pt idx="51">
                  <c:v>2004M4</c:v>
                </c:pt>
                <c:pt idx="52">
                  <c:v>2004M5</c:v>
                </c:pt>
                <c:pt idx="53">
                  <c:v>2004M6</c:v>
                </c:pt>
                <c:pt idx="54">
                  <c:v>2004M7</c:v>
                </c:pt>
                <c:pt idx="55">
                  <c:v>2004M8</c:v>
                </c:pt>
                <c:pt idx="56">
                  <c:v>2004M9</c:v>
                </c:pt>
                <c:pt idx="57">
                  <c:v>2004M10</c:v>
                </c:pt>
                <c:pt idx="58">
                  <c:v>2004M11</c:v>
                </c:pt>
                <c:pt idx="59">
                  <c:v>2004M12</c:v>
                </c:pt>
                <c:pt idx="60">
                  <c:v>2005M1</c:v>
                </c:pt>
                <c:pt idx="61">
                  <c:v>2005M2</c:v>
                </c:pt>
                <c:pt idx="62">
                  <c:v>2005M3</c:v>
                </c:pt>
                <c:pt idx="63">
                  <c:v>2005M4</c:v>
                </c:pt>
                <c:pt idx="64">
                  <c:v>2005M5</c:v>
                </c:pt>
                <c:pt idx="65">
                  <c:v>2005M6</c:v>
                </c:pt>
                <c:pt idx="66">
                  <c:v>2005M7</c:v>
                </c:pt>
                <c:pt idx="67">
                  <c:v>2005M8</c:v>
                </c:pt>
                <c:pt idx="68">
                  <c:v>2005M9</c:v>
                </c:pt>
                <c:pt idx="69">
                  <c:v>2005M10</c:v>
                </c:pt>
                <c:pt idx="70">
                  <c:v>2005M11</c:v>
                </c:pt>
                <c:pt idx="71">
                  <c:v>2005M12</c:v>
                </c:pt>
                <c:pt idx="72">
                  <c:v>2006M1</c:v>
                </c:pt>
                <c:pt idx="73">
                  <c:v>2006M2</c:v>
                </c:pt>
                <c:pt idx="74">
                  <c:v>2006M3</c:v>
                </c:pt>
                <c:pt idx="75">
                  <c:v>2006M4</c:v>
                </c:pt>
                <c:pt idx="76">
                  <c:v>2006M5</c:v>
                </c:pt>
                <c:pt idx="77">
                  <c:v>2006M6</c:v>
                </c:pt>
                <c:pt idx="78">
                  <c:v>2006M7</c:v>
                </c:pt>
                <c:pt idx="79">
                  <c:v>2006M8</c:v>
                </c:pt>
                <c:pt idx="80">
                  <c:v>2006M9</c:v>
                </c:pt>
                <c:pt idx="81">
                  <c:v>2006M10</c:v>
                </c:pt>
                <c:pt idx="82">
                  <c:v>2006M11</c:v>
                </c:pt>
                <c:pt idx="83">
                  <c:v>2006M12</c:v>
                </c:pt>
                <c:pt idx="84">
                  <c:v>2007M1</c:v>
                </c:pt>
                <c:pt idx="85">
                  <c:v>2007M2</c:v>
                </c:pt>
                <c:pt idx="86">
                  <c:v>2007M3</c:v>
                </c:pt>
                <c:pt idx="87">
                  <c:v>2007M4</c:v>
                </c:pt>
                <c:pt idx="88">
                  <c:v>2007M5</c:v>
                </c:pt>
                <c:pt idx="89">
                  <c:v>2007M6</c:v>
                </c:pt>
                <c:pt idx="90">
                  <c:v>2007M7</c:v>
                </c:pt>
                <c:pt idx="91">
                  <c:v>2007M8</c:v>
                </c:pt>
                <c:pt idx="92">
                  <c:v>2007M9</c:v>
                </c:pt>
                <c:pt idx="93">
                  <c:v>2007M10</c:v>
                </c:pt>
                <c:pt idx="94">
                  <c:v>2007M11</c:v>
                </c:pt>
                <c:pt idx="95">
                  <c:v>2007M12</c:v>
                </c:pt>
                <c:pt idx="96">
                  <c:v>2008M1</c:v>
                </c:pt>
                <c:pt idx="97">
                  <c:v>2008M2</c:v>
                </c:pt>
                <c:pt idx="98">
                  <c:v>2008M3</c:v>
                </c:pt>
                <c:pt idx="99">
                  <c:v>2008M4</c:v>
                </c:pt>
                <c:pt idx="100">
                  <c:v>2008M5</c:v>
                </c:pt>
                <c:pt idx="101">
                  <c:v>2008M6</c:v>
                </c:pt>
                <c:pt idx="102">
                  <c:v>2008M7</c:v>
                </c:pt>
                <c:pt idx="103">
                  <c:v>2008M8</c:v>
                </c:pt>
                <c:pt idx="104">
                  <c:v>2008M9</c:v>
                </c:pt>
                <c:pt idx="105">
                  <c:v>2008M10</c:v>
                </c:pt>
                <c:pt idx="106">
                  <c:v>2008M11</c:v>
                </c:pt>
                <c:pt idx="107">
                  <c:v>2008M12</c:v>
                </c:pt>
                <c:pt idx="108">
                  <c:v>2009M1</c:v>
                </c:pt>
                <c:pt idx="109">
                  <c:v>2009M2</c:v>
                </c:pt>
                <c:pt idx="110">
                  <c:v>2009M3</c:v>
                </c:pt>
                <c:pt idx="111">
                  <c:v>2009M4</c:v>
                </c:pt>
                <c:pt idx="112">
                  <c:v>2009M5</c:v>
                </c:pt>
                <c:pt idx="113">
                  <c:v>2009M6</c:v>
                </c:pt>
                <c:pt idx="114">
                  <c:v>2009M7</c:v>
                </c:pt>
                <c:pt idx="115">
                  <c:v>2009M8</c:v>
                </c:pt>
                <c:pt idx="116">
                  <c:v>2009M9</c:v>
                </c:pt>
                <c:pt idx="117">
                  <c:v>2009M10</c:v>
                </c:pt>
                <c:pt idx="118">
                  <c:v>2009M11</c:v>
                </c:pt>
                <c:pt idx="119">
                  <c:v>2009M12</c:v>
                </c:pt>
                <c:pt idx="120">
                  <c:v>2010M1</c:v>
                </c:pt>
                <c:pt idx="121">
                  <c:v>2010M2</c:v>
                </c:pt>
                <c:pt idx="122">
                  <c:v>2010M3</c:v>
                </c:pt>
                <c:pt idx="123">
                  <c:v>2010M4</c:v>
                </c:pt>
                <c:pt idx="124">
                  <c:v>2010M5</c:v>
                </c:pt>
                <c:pt idx="125">
                  <c:v>2010M6</c:v>
                </c:pt>
                <c:pt idx="126">
                  <c:v>2010M7</c:v>
                </c:pt>
                <c:pt idx="127">
                  <c:v>2010M8</c:v>
                </c:pt>
                <c:pt idx="128">
                  <c:v>2010M9</c:v>
                </c:pt>
                <c:pt idx="129">
                  <c:v>2010M10</c:v>
                </c:pt>
                <c:pt idx="130">
                  <c:v>2010M11</c:v>
                </c:pt>
                <c:pt idx="131">
                  <c:v>2010M12</c:v>
                </c:pt>
                <c:pt idx="132">
                  <c:v>2011M1</c:v>
                </c:pt>
                <c:pt idx="133">
                  <c:v>2011M2</c:v>
                </c:pt>
                <c:pt idx="134">
                  <c:v>2011M3</c:v>
                </c:pt>
                <c:pt idx="135">
                  <c:v>2011M4</c:v>
                </c:pt>
                <c:pt idx="136">
                  <c:v>2011M5</c:v>
                </c:pt>
                <c:pt idx="137">
                  <c:v>2011M6</c:v>
                </c:pt>
                <c:pt idx="138">
                  <c:v>2011M7</c:v>
                </c:pt>
                <c:pt idx="139">
                  <c:v>2011M8</c:v>
                </c:pt>
                <c:pt idx="140">
                  <c:v>2011M9</c:v>
                </c:pt>
                <c:pt idx="141">
                  <c:v>2011M10</c:v>
                </c:pt>
                <c:pt idx="142">
                  <c:v>2011M11</c:v>
                </c:pt>
                <c:pt idx="143">
                  <c:v>2011M12</c:v>
                </c:pt>
                <c:pt idx="144">
                  <c:v>2012M1</c:v>
                </c:pt>
                <c:pt idx="145">
                  <c:v>2012M2</c:v>
                </c:pt>
                <c:pt idx="146">
                  <c:v>2012M3</c:v>
                </c:pt>
                <c:pt idx="147">
                  <c:v>2012M4</c:v>
                </c:pt>
                <c:pt idx="148">
                  <c:v>2012M5</c:v>
                </c:pt>
                <c:pt idx="149">
                  <c:v>2012M6</c:v>
                </c:pt>
                <c:pt idx="150">
                  <c:v>2012M7</c:v>
                </c:pt>
                <c:pt idx="151">
                  <c:v>2012M8</c:v>
                </c:pt>
                <c:pt idx="152">
                  <c:v>2012M9</c:v>
                </c:pt>
                <c:pt idx="153">
                  <c:v>2012M10</c:v>
                </c:pt>
                <c:pt idx="154">
                  <c:v>2012M11</c:v>
                </c:pt>
                <c:pt idx="155">
                  <c:v>2012M12</c:v>
                </c:pt>
                <c:pt idx="156">
                  <c:v>2013M1</c:v>
                </c:pt>
                <c:pt idx="157">
                  <c:v>2013M2</c:v>
                </c:pt>
                <c:pt idx="158">
                  <c:v>2013M3</c:v>
                </c:pt>
                <c:pt idx="159">
                  <c:v>2013M4</c:v>
                </c:pt>
                <c:pt idx="160">
                  <c:v>2013M5</c:v>
                </c:pt>
                <c:pt idx="161">
                  <c:v>2013M6</c:v>
                </c:pt>
                <c:pt idx="162">
                  <c:v>2013M7</c:v>
                </c:pt>
                <c:pt idx="163">
                  <c:v>2013M8</c:v>
                </c:pt>
                <c:pt idx="164">
                  <c:v>2013M9</c:v>
                </c:pt>
                <c:pt idx="165">
                  <c:v>2013M10</c:v>
                </c:pt>
                <c:pt idx="166">
                  <c:v>2013M11</c:v>
                </c:pt>
                <c:pt idx="167">
                  <c:v>2013M12</c:v>
                </c:pt>
                <c:pt idx="168">
                  <c:v>2014M1</c:v>
                </c:pt>
                <c:pt idx="169">
                  <c:v>2014M2</c:v>
                </c:pt>
                <c:pt idx="170">
                  <c:v>2014M3</c:v>
                </c:pt>
                <c:pt idx="171">
                  <c:v>2014M4</c:v>
                </c:pt>
                <c:pt idx="172">
                  <c:v>2014M5</c:v>
                </c:pt>
                <c:pt idx="173">
                  <c:v>2014M6</c:v>
                </c:pt>
                <c:pt idx="174">
                  <c:v>2014M7</c:v>
                </c:pt>
                <c:pt idx="175">
                  <c:v>2014M8</c:v>
                </c:pt>
                <c:pt idx="176">
                  <c:v>2014M9</c:v>
                </c:pt>
                <c:pt idx="177">
                  <c:v>2014M10</c:v>
                </c:pt>
                <c:pt idx="178">
                  <c:v>2014M11</c:v>
                </c:pt>
                <c:pt idx="179">
                  <c:v>2014M12</c:v>
                </c:pt>
                <c:pt idx="180">
                  <c:v>2015M1</c:v>
                </c:pt>
                <c:pt idx="181">
                  <c:v>2015M2</c:v>
                </c:pt>
                <c:pt idx="182">
                  <c:v>2015M3</c:v>
                </c:pt>
                <c:pt idx="183">
                  <c:v>2015M4</c:v>
                </c:pt>
                <c:pt idx="184">
                  <c:v>2015M5</c:v>
                </c:pt>
                <c:pt idx="185">
                  <c:v>2015M6</c:v>
                </c:pt>
                <c:pt idx="186">
                  <c:v>2015M7</c:v>
                </c:pt>
                <c:pt idx="187">
                  <c:v>2015M8</c:v>
                </c:pt>
                <c:pt idx="188">
                  <c:v>2015M9</c:v>
                </c:pt>
                <c:pt idx="189">
                  <c:v>2015M10</c:v>
                </c:pt>
                <c:pt idx="190">
                  <c:v>2015M11</c:v>
                </c:pt>
                <c:pt idx="191">
                  <c:v>2015M12</c:v>
                </c:pt>
                <c:pt idx="192">
                  <c:v>2016M1</c:v>
                </c:pt>
                <c:pt idx="193">
                  <c:v>2016M2</c:v>
                </c:pt>
              </c:strCache>
            </c:strRef>
          </c:cat>
          <c:val>
            <c:numRef>
              <c:f>Sheet1!$B$2:$B$195</c:f>
              <c:numCache>
                <c:formatCode>0</c:formatCode>
                <c:ptCount val="194"/>
                <c:pt idx="0">
                  <c:v>81.637990356775788</c:v>
                </c:pt>
                <c:pt idx="1">
                  <c:v>82.185290066942187</c:v>
                </c:pt>
                <c:pt idx="2">
                  <c:v>82.259525362183524</c:v>
                </c:pt>
                <c:pt idx="3">
                  <c:v>84.091117897365564</c:v>
                </c:pt>
                <c:pt idx="4">
                  <c:v>84.565113377896353</c:v>
                </c:pt>
                <c:pt idx="5">
                  <c:v>83.357645180496974</c:v>
                </c:pt>
                <c:pt idx="6">
                  <c:v>81.022827499406233</c:v>
                </c:pt>
                <c:pt idx="7">
                  <c:v>79.16533124035071</c:v>
                </c:pt>
                <c:pt idx="8">
                  <c:v>77.961185953485852</c:v>
                </c:pt>
                <c:pt idx="9">
                  <c:v>76.804190188418076</c:v>
                </c:pt>
                <c:pt idx="10">
                  <c:v>76.385859840406511</c:v>
                </c:pt>
                <c:pt idx="11">
                  <c:v>79.095365892130147</c:v>
                </c:pt>
                <c:pt idx="12">
                  <c:v>78.629265076928036</c:v>
                </c:pt>
                <c:pt idx="13">
                  <c:v>78.58683993157517</c:v>
                </c:pt>
                <c:pt idx="14">
                  <c:v>79.845557996368854</c:v>
                </c:pt>
                <c:pt idx="15">
                  <c:v>78.616445216473721</c:v>
                </c:pt>
                <c:pt idx="16">
                  <c:v>80.555444821195167</c:v>
                </c:pt>
                <c:pt idx="17">
                  <c:v>80.800336695782818</c:v>
                </c:pt>
                <c:pt idx="18">
                  <c:v>83.657901976996158</c:v>
                </c:pt>
                <c:pt idx="19">
                  <c:v>83.431151781870881</c:v>
                </c:pt>
                <c:pt idx="20">
                  <c:v>79.881794010981679</c:v>
                </c:pt>
                <c:pt idx="21">
                  <c:v>76.212348557404084</c:v>
                </c:pt>
                <c:pt idx="22">
                  <c:v>76.342561581825379</c:v>
                </c:pt>
                <c:pt idx="23">
                  <c:v>75.831061491064048</c:v>
                </c:pt>
                <c:pt idx="24">
                  <c:v>76.560059269388034</c:v>
                </c:pt>
                <c:pt idx="25">
                  <c:v>76.372596886594394</c:v>
                </c:pt>
                <c:pt idx="26">
                  <c:v>78.591224350666792</c:v>
                </c:pt>
                <c:pt idx="27">
                  <c:v>77.282731776953284</c:v>
                </c:pt>
                <c:pt idx="28">
                  <c:v>78.905738635493776</c:v>
                </c:pt>
                <c:pt idx="29">
                  <c:v>81.311452013423818</c:v>
                </c:pt>
                <c:pt idx="30">
                  <c:v>85.430520417891287</c:v>
                </c:pt>
                <c:pt idx="31">
                  <c:v>86.210706261205303</c:v>
                </c:pt>
                <c:pt idx="32">
                  <c:v>88.547671384183687</c:v>
                </c:pt>
                <c:pt idx="33">
                  <c:v>89.040692647450655</c:v>
                </c:pt>
                <c:pt idx="34">
                  <c:v>87.152619592314409</c:v>
                </c:pt>
                <c:pt idx="35">
                  <c:v>87.720743224572033</c:v>
                </c:pt>
                <c:pt idx="36">
                  <c:v>89.26072758241375</c:v>
                </c:pt>
                <c:pt idx="37">
                  <c:v>89.429827201282734</c:v>
                </c:pt>
                <c:pt idx="38">
                  <c:v>87.148659973833674</c:v>
                </c:pt>
                <c:pt idx="39">
                  <c:v>86.901304934300782</c:v>
                </c:pt>
                <c:pt idx="40">
                  <c:v>88.560999349266964</c:v>
                </c:pt>
                <c:pt idx="41">
                  <c:v>85.982229769979782</c:v>
                </c:pt>
                <c:pt idx="42">
                  <c:v>83.108829754817449</c:v>
                </c:pt>
                <c:pt idx="43">
                  <c:v>84.272384980243231</c:v>
                </c:pt>
                <c:pt idx="44">
                  <c:v>87.805584097382081</c:v>
                </c:pt>
                <c:pt idx="45">
                  <c:v>91.431983192048051</c:v>
                </c:pt>
                <c:pt idx="46">
                  <c:v>93.387797005464279</c:v>
                </c:pt>
                <c:pt idx="47">
                  <c:v>94.109350545006492</c:v>
                </c:pt>
                <c:pt idx="48">
                  <c:v>97.48628241123248</c:v>
                </c:pt>
                <c:pt idx="49">
                  <c:v>100.15761689097977</c:v>
                </c:pt>
                <c:pt idx="50">
                  <c:v>104.74656606363992</c:v>
                </c:pt>
                <c:pt idx="51">
                  <c:v>106.13392931253135</c:v>
                </c:pt>
                <c:pt idx="52">
                  <c:v>106.34787470382247</c:v>
                </c:pt>
                <c:pt idx="53">
                  <c:v>103.17172150936209</c:v>
                </c:pt>
                <c:pt idx="54">
                  <c:v>100.44646933504829</c:v>
                </c:pt>
                <c:pt idx="55">
                  <c:v>96.494021531067801</c:v>
                </c:pt>
                <c:pt idx="56">
                  <c:v>94.719822506721243</c:v>
                </c:pt>
                <c:pt idx="57">
                  <c:v>91.525763272271391</c:v>
                </c:pt>
                <c:pt idx="58">
                  <c:v>92.626239266400077</c:v>
                </c:pt>
                <c:pt idx="59">
                  <c:v>94.506943378132121</c:v>
                </c:pt>
                <c:pt idx="60">
                  <c:v>94.920266379047789</c:v>
                </c:pt>
                <c:pt idx="61">
                  <c:v>98.435672193089033</c:v>
                </c:pt>
                <c:pt idx="62">
                  <c:v>103.46650565886468</c:v>
                </c:pt>
                <c:pt idx="63">
                  <c:v>100.42113588917337</c:v>
                </c:pt>
                <c:pt idx="64">
                  <c:v>100.88645199744433</c:v>
                </c:pt>
                <c:pt idx="65">
                  <c:v>101.60667184670524</c:v>
                </c:pt>
                <c:pt idx="66">
                  <c:v>101.8709798799666</c:v>
                </c:pt>
                <c:pt idx="67">
                  <c:v>100.31386116593679</c:v>
                </c:pt>
                <c:pt idx="68">
                  <c:v>99.553436867695964</c:v>
                </c:pt>
                <c:pt idx="69">
                  <c:v>99.748559074357686</c:v>
                </c:pt>
                <c:pt idx="70">
                  <c:v>98.02732889843989</c:v>
                </c:pt>
                <c:pt idx="71">
                  <c:v>100.74913014927867</c:v>
                </c:pt>
                <c:pt idx="72">
                  <c:v>102.36732423439067</c:v>
                </c:pt>
                <c:pt idx="73">
                  <c:v>105.35288871817158</c:v>
                </c:pt>
                <c:pt idx="74">
                  <c:v>105.86966908122686</c:v>
                </c:pt>
                <c:pt idx="75">
                  <c:v>107.98657749772289</c:v>
                </c:pt>
                <c:pt idx="76">
                  <c:v>114.76713218713347</c:v>
                </c:pt>
                <c:pt idx="77">
                  <c:v>115.36159478309115</c:v>
                </c:pt>
                <c:pt idx="78">
                  <c:v>114.5791973881033</c:v>
                </c:pt>
                <c:pt idx="79">
                  <c:v>112.60356732656076</c:v>
                </c:pt>
                <c:pt idx="80">
                  <c:v>108.00386949580168</c:v>
                </c:pt>
                <c:pt idx="81">
                  <c:v>109.55905104538456</c:v>
                </c:pt>
                <c:pt idx="82">
                  <c:v>113.36410796651288</c:v>
                </c:pt>
                <c:pt idx="83">
                  <c:v>114.4807524827815</c:v>
                </c:pt>
                <c:pt idx="84">
                  <c:v>114.62749650310647</c:v>
                </c:pt>
                <c:pt idx="85">
                  <c:v>118.1826285977034</c:v>
                </c:pt>
                <c:pt idx="86">
                  <c:v>117.8477762510318</c:v>
                </c:pt>
                <c:pt idx="87">
                  <c:v>118.48697246051945</c:v>
                </c:pt>
                <c:pt idx="88">
                  <c:v>120.03539542882682</c:v>
                </c:pt>
                <c:pt idx="89">
                  <c:v>125.0476804709764</c:v>
                </c:pt>
                <c:pt idx="90">
                  <c:v>127.04777153882446</c:v>
                </c:pt>
                <c:pt idx="91">
                  <c:v>128.47463882034418</c:v>
                </c:pt>
                <c:pt idx="92">
                  <c:v>133.98011207431742</c:v>
                </c:pt>
                <c:pt idx="93">
                  <c:v>135.85841750342607</c:v>
                </c:pt>
                <c:pt idx="94">
                  <c:v>137.5423242115676</c:v>
                </c:pt>
                <c:pt idx="95">
                  <c:v>144.41202725476182</c:v>
                </c:pt>
                <c:pt idx="96">
                  <c:v>152.06237451056197</c:v>
                </c:pt>
                <c:pt idx="97">
                  <c:v>166.55144162443128</c:v>
                </c:pt>
                <c:pt idx="98">
                  <c:v>173.52246147190664</c:v>
                </c:pt>
                <c:pt idx="99">
                  <c:v>171.83183930431568</c:v>
                </c:pt>
                <c:pt idx="100">
                  <c:v>172.12991463310112</c:v>
                </c:pt>
                <c:pt idx="101">
                  <c:v>179.77997985438387</c:v>
                </c:pt>
                <c:pt idx="102">
                  <c:v>178.65736476356429</c:v>
                </c:pt>
                <c:pt idx="103">
                  <c:v>167.27510643486681</c:v>
                </c:pt>
                <c:pt idx="104">
                  <c:v>155.22290991390767</c:v>
                </c:pt>
                <c:pt idx="105">
                  <c:v>130.35847841817881</c:v>
                </c:pt>
                <c:pt idx="106">
                  <c:v>122.44556523786522</c:v>
                </c:pt>
                <c:pt idx="107">
                  <c:v>120.22487964560725</c:v>
                </c:pt>
                <c:pt idx="108">
                  <c:v>129.32284330001139</c:v>
                </c:pt>
                <c:pt idx="109">
                  <c:v>125.928819001261</c:v>
                </c:pt>
                <c:pt idx="110">
                  <c:v>126.87889157455513</c:v>
                </c:pt>
                <c:pt idx="111">
                  <c:v>132.79129611810902</c:v>
                </c:pt>
                <c:pt idx="112">
                  <c:v>142.62922229606721</c:v>
                </c:pt>
                <c:pt idx="113">
                  <c:v>144.52272681685315</c:v>
                </c:pt>
                <c:pt idx="114">
                  <c:v>139.22888301377614</c:v>
                </c:pt>
                <c:pt idx="115">
                  <c:v>138.28792948780753</c:v>
                </c:pt>
                <c:pt idx="116">
                  <c:v>134.78869094584539</c:v>
                </c:pt>
                <c:pt idx="117">
                  <c:v>136.15945825900809</c:v>
                </c:pt>
                <c:pt idx="118">
                  <c:v>140.11108079332951</c:v>
                </c:pt>
                <c:pt idx="119">
                  <c:v>142.62216326992694</c:v>
                </c:pt>
                <c:pt idx="120">
                  <c:v>141.8674754615848</c:v>
                </c:pt>
                <c:pt idx="121">
                  <c:v>140.8462470247093</c:v>
                </c:pt>
                <c:pt idx="122">
                  <c:v>141.57714550432442</c:v>
                </c:pt>
                <c:pt idx="123">
                  <c:v>145.5564957780021</c:v>
                </c:pt>
                <c:pt idx="124">
                  <c:v>144.29418779179139</c:v>
                </c:pt>
                <c:pt idx="125">
                  <c:v>141.94490006139861</c:v>
                </c:pt>
                <c:pt idx="126">
                  <c:v>149.07623939313879</c:v>
                </c:pt>
                <c:pt idx="127">
                  <c:v>155.57181975290868</c:v>
                </c:pt>
                <c:pt idx="128">
                  <c:v>159.5668252785367</c:v>
                </c:pt>
                <c:pt idx="129">
                  <c:v>166.20899261441716</c:v>
                </c:pt>
                <c:pt idx="130">
                  <c:v>168.79005301896714</c:v>
                </c:pt>
                <c:pt idx="131">
                  <c:v>179.6779669450367</c:v>
                </c:pt>
                <c:pt idx="132">
                  <c:v>187.98686428435209</c:v>
                </c:pt>
                <c:pt idx="133">
                  <c:v>194.72419151816365</c:v>
                </c:pt>
                <c:pt idx="134">
                  <c:v>190.59433164357037</c:v>
                </c:pt>
                <c:pt idx="135">
                  <c:v>196.26638017459183</c:v>
                </c:pt>
                <c:pt idx="136">
                  <c:v>190.91591210823913</c:v>
                </c:pt>
                <c:pt idx="137">
                  <c:v>185.95752354446702</c:v>
                </c:pt>
                <c:pt idx="138">
                  <c:v>185.00342779350822</c:v>
                </c:pt>
                <c:pt idx="139">
                  <c:v>186.2994389714726</c:v>
                </c:pt>
                <c:pt idx="140">
                  <c:v>179.31249970560856</c:v>
                </c:pt>
                <c:pt idx="141">
                  <c:v>168.89069842096666</c:v>
                </c:pt>
                <c:pt idx="142">
                  <c:v>167.18779866988734</c:v>
                </c:pt>
                <c:pt idx="143">
                  <c:v>164.37106310645203</c:v>
                </c:pt>
                <c:pt idx="144">
                  <c:v>166.11518007000686</c:v>
                </c:pt>
                <c:pt idx="145">
                  <c:v>170.95863813900144</c:v>
                </c:pt>
                <c:pt idx="146">
                  <c:v>173.95122987248854</c:v>
                </c:pt>
                <c:pt idx="147">
                  <c:v>173.65901840405112</c:v>
                </c:pt>
                <c:pt idx="148">
                  <c:v>169.61159271849749</c:v>
                </c:pt>
                <c:pt idx="149">
                  <c:v>168.3796205382005</c:v>
                </c:pt>
                <c:pt idx="150">
                  <c:v>183.79193239347612</c:v>
                </c:pt>
                <c:pt idx="151">
                  <c:v>185.13844208149996</c:v>
                </c:pt>
                <c:pt idx="152">
                  <c:v>181.82765981401718</c:v>
                </c:pt>
                <c:pt idx="153">
                  <c:v>178.10083540476205</c:v>
                </c:pt>
                <c:pt idx="154">
                  <c:v>176.44383843955222</c:v>
                </c:pt>
                <c:pt idx="155">
                  <c:v>177.33175333399245</c:v>
                </c:pt>
                <c:pt idx="156">
                  <c:v>178.51059788490682</c:v>
                </c:pt>
                <c:pt idx="157">
                  <c:v>179.29077769617308</c:v>
                </c:pt>
                <c:pt idx="158">
                  <c:v>177.50571018570824</c:v>
                </c:pt>
                <c:pt idx="159">
                  <c:v>177.15042708728677</c:v>
                </c:pt>
                <c:pt idx="160">
                  <c:v>181.68941338623094</c:v>
                </c:pt>
                <c:pt idx="161">
                  <c:v>181.05727973667277</c:v>
                </c:pt>
                <c:pt idx="162">
                  <c:v>179.50948160732511</c:v>
                </c:pt>
                <c:pt idx="163">
                  <c:v>172.04777186009011</c:v>
                </c:pt>
                <c:pt idx="164">
                  <c:v>165.8325992629612</c:v>
                </c:pt>
                <c:pt idx="165">
                  <c:v>166.85859752888911</c:v>
                </c:pt>
                <c:pt idx="166">
                  <c:v>165.53133382184299</c:v>
                </c:pt>
                <c:pt idx="167">
                  <c:v>170.17369416602659</c:v>
                </c:pt>
                <c:pt idx="168">
                  <c:v>168.65609784769327</c:v>
                </c:pt>
                <c:pt idx="169">
                  <c:v>174.4245288211203</c:v>
                </c:pt>
                <c:pt idx="170">
                  <c:v>182.95000412600913</c:v>
                </c:pt>
                <c:pt idx="171">
                  <c:v>184.78534945236561</c:v>
                </c:pt>
                <c:pt idx="172">
                  <c:v>182.22947608342358</c:v>
                </c:pt>
                <c:pt idx="173">
                  <c:v>176.18459552967914</c:v>
                </c:pt>
                <c:pt idx="174">
                  <c:v>173.33404147415553</c:v>
                </c:pt>
                <c:pt idx="175">
                  <c:v>168.8564656194134</c:v>
                </c:pt>
                <c:pt idx="176">
                  <c:v>160.78308785029415</c:v>
                </c:pt>
                <c:pt idx="177">
                  <c:v>159.46522576432301</c:v>
                </c:pt>
                <c:pt idx="178">
                  <c:v>159.96369802787467</c:v>
                </c:pt>
                <c:pt idx="179">
                  <c:v>159.77200702800377</c:v>
                </c:pt>
                <c:pt idx="180">
                  <c:v>155.1615429094486</c:v>
                </c:pt>
                <c:pt idx="181">
                  <c:v>150.19071520764587</c:v>
                </c:pt>
                <c:pt idx="182">
                  <c:v>146.41987693275547</c:v>
                </c:pt>
                <c:pt idx="183">
                  <c:v>145.39539937354795</c:v>
                </c:pt>
                <c:pt idx="184">
                  <c:v>145.13322514515866</c:v>
                </c:pt>
                <c:pt idx="185">
                  <c:v>146.43051934738841</c:v>
                </c:pt>
                <c:pt idx="186">
                  <c:v>149.47671365118987</c:v>
                </c:pt>
                <c:pt idx="187">
                  <c:v>144.19614664034904</c:v>
                </c:pt>
                <c:pt idx="188">
                  <c:v>138.32698362556366</c:v>
                </c:pt>
                <c:pt idx="189">
                  <c:v>137.85221585622861</c:v>
                </c:pt>
                <c:pt idx="190">
                  <c:v>134.65448349163245</c:v>
                </c:pt>
                <c:pt idx="191">
                  <c:v>136.30435849267968</c:v>
                </c:pt>
                <c:pt idx="192">
                  <c:v>136.61521302424609</c:v>
                </c:pt>
                <c:pt idx="193">
                  <c:v>136.99543413836497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Fuel</c:v>
                </c:pt>
              </c:strCache>
            </c:strRef>
          </c:tx>
          <c:marker>
            <c:symbol val="none"/>
          </c:marker>
          <c:cat>
            <c:strRef>
              <c:f>Sheet1!$A$2:$A$195</c:f>
              <c:strCache>
                <c:ptCount val="194"/>
                <c:pt idx="0">
                  <c:v>2000M1</c:v>
                </c:pt>
                <c:pt idx="1">
                  <c:v>2000M2</c:v>
                </c:pt>
                <c:pt idx="2">
                  <c:v>2000M3</c:v>
                </c:pt>
                <c:pt idx="3">
                  <c:v>2000M4</c:v>
                </c:pt>
                <c:pt idx="4">
                  <c:v>2000M5</c:v>
                </c:pt>
                <c:pt idx="5">
                  <c:v>2000M6</c:v>
                </c:pt>
                <c:pt idx="6">
                  <c:v>2000M7</c:v>
                </c:pt>
                <c:pt idx="7">
                  <c:v>2000M8</c:v>
                </c:pt>
                <c:pt idx="8">
                  <c:v>2000M9</c:v>
                </c:pt>
                <c:pt idx="9">
                  <c:v>2000M10</c:v>
                </c:pt>
                <c:pt idx="10">
                  <c:v>2000M11</c:v>
                </c:pt>
                <c:pt idx="11">
                  <c:v>2000M12</c:v>
                </c:pt>
                <c:pt idx="12">
                  <c:v>2001M1</c:v>
                </c:pt>
                <c:pt idx="13">
                  <c:v>2001M2</c:v>
                </c:pt>
                <c:pt idx="14">
                  <c:v>2001M3</c:v>
                </c:pt>
                <c:pt idx="15">
                  <c:v>2001M4</c:v>
                </c:pt>
                <c:pt idx="16">
                  <c:v>2001M5</c:v>
                </c:pt>
                <c:pt idx="17">
                  <c:v>2001M6</c:v>
                </c:pt>
                <c:pt idx="18">
                  <c:v>2001M7</c:v>
                </c:pt>
                <c:pt idx="19">
                  <c:v>2001M8</c:v>
                </c:pt>
                <c:pt idx="20">
                  <c:v>2001M9</c:v>
                </c:pt>
                <c:pt idx="21">
                  <c:v>2001M10</c:v>
                </c:pt>
                <c:pt idx="22">
                  <c:v>2001M11</c:v>
                </c:pt>
                <c:pt idx="23">
                  <c:v>2001M12</c:v>
                </c:pt>
                <c:pt idx="24">
                  <c:v>2002M1</c:v>
                </c:pt>
                <c:pt idx="25">
                  <c:v>2002M2</c:v>
                </c:pt>
                <c:pt idx="26">
                  <c:v>2002M3</c:v>
                </c:pt>
                <c:pt idx="27">
                  <c:v>2002M4</c:v>
                </c:pt>
                <c:pt idx="28">
                  <c:v>2002M5</c:v>
                </c:pt>
                <c:pt idx="29">
                  <c:v>2002M6</c:v>
                </c:pt>
                <c:pt idx="30">
                  <c:v>2002M7</c:v>
                </c:pt>
                <c:pt idx="31">
                  <c:v>2002M8</c:v>
                </c:pt>
                <c:pt idx="32">
                  <c:v>2002M9</c:v>
                </c:pt>
                <c:pt idx="33">
                  <c:v>2002M10</c:v>
                </c:pt>
                <c:pt idx="34">
                  <c:v>2002M11</c:v>
                </c:pt>
                <c:pt idx="35">
                  <c:v>2002M12</c:v>
                </c:pt>
                <c:pt idx="36">
                  <c:v>2003M1</c:v>
                </c:pt>
                <c:pt idx="37">
                  <c:v>2003M2</c:v>
                </c:pt>
                <c:pt idx="38">
                  <c:v>2003M3</c:v>
                </c:pt>
                <c:pt idx="39">
                  <c:v>2003M4</c:v>
                </c:pt>
                <c:pt idx="40">
                  <c:v>2003M5</c:v>
                </c:pt>
                <c:pt idx="41">
                  <c:v>2003M6</c:v>
                </c:pt>
                <c:pt idx="42">
                  <c:v>2003M7</c:v>
                </c:pt>
                <c:pt idx="43">
                  <c:v>2003M8</c:v>
                </c:pt>
                <c:pt idx="44">
                  <c:v>2003M9</c:v>
                </c:pt>
                <c:pt idx="45">
                  <c:v>2003M10</c:v>
                </c:pt>
                <c:pt idx="46">
                  <c:v>2003M11</c:v>
                </c:pt>
                <c:pt idx="47">
                  <c:v>2003M12</c:v>
                </c:pt>
                <c:pt idx="48">
                  <c:v>2004M1</c:v>
                </c:pt>
                <c:pt idx="49">
                  <c:v>2004M2</c:v>
                </c:pt>
                <c:pt idx="50">
                  <c:v>2004M3</c:v>
                </c:pt>
                <c:pt idx="51">
                  <c:v>2004M4</c:v>
                </c:pt>
                <c:pt idx="52">
                  <c:v>2004M5</c:v>
                </c:pt>
                <c:pt idx="53">
                  <c:v>2004M6</c:v>
                </c:pt>
                <c:pt idx="54">
                  <c:v>2004M7</c:v>
                </c:pt>
                <c:pt idx="55">
                  <c:v>2004M8</c:v>
                </c:pt>
                <c:pt idx="56">
                  <c:v>2004M9</c:v>
                </c:pt>
                <c:pt idx="57">
                  <c:v>2004M10</c:v>
                </c:pt>
                <c:pt idx="58">
                  <c:v>2004M11</c:v>
                </c:pt>
                <c:pt idx="59">
                  <c:v>2004M12</c:v>
                </c:pt>
                <c:pt idx="60">
                  <c:v>2005M1</c:v>
                </c:pt>
                <c:pt idx="61">
                  <c:v>2005M2</c:v>
                </c:pt>
                <c:pt idx="62">
                  <c:v>2005M3</c:v>
                </c:pt>
                <c:pt idx="63">
                  <c:v>2005M4</c:v>
                </c:pt>
                <c:pt idx="64">
                  <c:v>2005M5</c:v>
                </c:pt>
                <c:pt idx="65">
                  <c:v>2005M6</c:v>
                </c:pt>
                <c:pt idx="66">
                  <c:v>2005M7</c:v>
                </c:pt>
                <c:pt idx="67">
                  <c:v>2005M8</c:v>
                </c:pt>
                <c:pt idx="68">
                  <c:v>2005M9</c:v>
                </c:pt>
                <c:pt idx="69">
                  <c:v>2005M10</c:v>
                </c:pt>
                <c:pt idx="70">
                  <c:v>2005M11</c:v>
                </c:pt>
                <c:pt idx="71">
                  <c:v>2005M12</c:v>
                </c:pt>
                <c:pt idx="72">
                  <c:v>2006M1</c:v>
                </c:pt>
                <c:pt idx="73">
                  <c:v>2006M2</c:v>
                </c:pt>
                <c:pt idx="74">
                  <c:v>2006M3</c:v>
                </c:pt>
                <c:pt idx="75">
                  <c:v>2006M4</c:v>
                </c:pt>
                <c:pt idx="76">
                  <c:v>2006M5</c:v>
                </c:pt>
                <c:pt idx="77">
                  <c:v>2006M6</c:v>
                </c:pt>
                <c:pt idx="78">
                  <c:v>2006M7</c:v>
                </c:pt>
                <c:pt idx="79">
                  <c:v>2006M8</c:v>
                </c:pt>
                <c:pt idx="80">
                  <c:v>2006M9</c:v>
                </c:pt>
                <c:pt idx="81">
                  <c:v>2006M10</c:v>
                </c:pt>
                <c:pt idx="82">
                  <c:v>2006M11</c:v>
                </c:pt>
                <c:pt idx="83">
                  <c:v>2006M12</c:v>
                </c:pt>
                <c:pt idx="84">
                  <c:v>2007M1</c:v>
                </c:pt>
                <c:pt idx="85">
                  <c:v>2007M2</c:v>
                </c:pt>
                <c:pt idx="86">
                  <c:v>2007M3</c:v>
                </c:pt>
                <c:pt idx="87">
                  <c:v>2007M4</c:v>
                </c:pt>
                <c:pt idx="88">
                  <c:v>2007M5</c:v>
                </c:pt>
                <c:pt idx="89">
                  <c:v>2007M6</c:v>
                </c:pt>
                <c:pt idx="90">
                  <c:v>2007M7</c:v>
                </c:pt>
                <c:pt idx="91">
                  <c:v>2007M8</c:v>
                </c:pt>
                <c:pt idx="92">
                  <c:v>2007M9</c:v>
                </c:pt>
                <c:pt idx="93">
                  <c:v>2007M10</c:v>
                </c:pt>
                <c:pt idx="94">
                  <c:v>2007M11</c:v>
                </c:pt>
                <c:pt idx="95">
                  <c:v>2007M12</c:v>
                </c:pt>
                <c:pt idx="96">
                  <c:v>2008M1</c:v>
                </c:pt>
                <c:pt idx="97">
                  <c:v>2008M2</c:v>
                </c:pt>
                <c:pt idx="98">
                  <c:v>2008M3</c:v>
                </c:pt>
                <c:pt idx="99">
                  <c:v>2008M4</c:v>
                </c:pt>
                <c:pt idx="100">
                  <c:v>2008M5</c:v>
                </c:pt>
                <c:pt idx="101">
                  <c:v>2008M6</c:v>
                </c:pt>
                <c:pt idx="102">
                  <c:v>2008M7</c:v>
                </c:pt>
                <c:pt idx="103">
                  <c:v>2008M8</c:v>
                </c:pt>
                <c:pt idx="104">
                  <c:v>2008M9</c:v>
                </c:pt>
                <c:pt idx="105">
                  <c:v>2008M10</c:v>
                </c:pt>
                <c:pt idx="106">
                  <c:v>2008M11</c:v>
                </c:pt>
                <c:pt idx="107">
                  <c:v>2008M12</c:v>
                </c:pt>
                <c:pt idx="108">
                  <c:v>2009M1</c:v>
                </c:pt>
                <c:pt idx="109">
                  <c:v>2009M2</c:v>
                </c:pt>
                <c:pt idx="110">
                  <c:v>2009M3</c:v>
                </c:pt>
                <c:pt idx="111">
                  <c:v>2009M4</c:v>
                </c:pt>
                <c:pt idx="112">
                  <c:v>2009M5</c:v>
                </c:pt>
                <c:pt idx="113">
                  <c:v>2009M6</c:v>
                </c:pt>
                <c:pt idx="114">
                  <c:v>2009M7</c:v>
                </c:pt>
                <c:pt idx="115">
                  <c:v>2009M8</c:v>
                </c:pt>
                <c:pt idx="116">
                  <c:v>2009M9</c:v>
                </c:pt>
                <c:pt idx="117">
                  <c:v>2009M10</c:v>
                </c:pt>
                <c:pt idx="118">
                  <c:v>2009M11</c:v>
                </c:pt>
                <c:pt idx="119">
                  <c:v>2009M12</c:v>
                </c:pt>
                <c:pt idx="120">
                  <c:v>2010M1</c:v>
                </c:pt>
                <c:pt idx="121">
                  <c:v>2010M2</c:v>
                </c:pt>
                <c:pt idx="122">
                  <c:v>2010M3</c:v>
                </c:pt>
                <c:pt idx="123">
                  <c:v>2010M4</c:v>
                </c:pt>
                <c:pt idx="124">
                  <c:v>2010M5</c:v>
                </c:pt>
                <c:pt idx="125">
                  <c:v>2010M6</c:v>
                </c:pt>
                <c:pt idx="126">
                  <c:v>2010M7</c:v>
                </c:pt>
                <c:pt idx="127">
                  <c:v>2010M8</c:v>
                </c:pt>
                <c:pt idx="128">
                  <c:v>2010M9</c:v>
                </c:pt>
                <c:pt idx="129">
                  <c:v>2010M10</c:v>
                </c:pt>
                <c:pt idx="130">
                  <c:v>2010M11</c:v>
                </c:pt>
                <c:pt idx="131">
                  <c:v>2010M12</c:v>
                </c:pt>
                <c:pt idx="132">
                  <c:v>2011M1</c:v>
                </c:pt>
                <c:pt idx="133">
                  <c:v>2011M2</c:v>
                </c:pt>
                <c:pt idx="134">
                  <c:v>2011M3</c:v>
                </c:pt>
                <c:pt idx="135">
                  <c:v>2011M4</c:v>
                </c:pt>
                <c:pt idx="136">
                  <c:v>2011M5</c:v>
                </c:pt>
                <c:pt idx="137">
                  <c:v>2011M6</c:v>
                </c:pt>
                <c:pt idx="138">
                  <c:v>2011M7</c:v>
                </c:pt>
                <c:pt idx="139">
                  <c:v>2011M8</c:v>
                </c:pt>
                <c:pt idx="140">
                  <c:v>2011M9</c:v>
                </c:pt>
                <c:pt idx="141">
                  <c:v>2011M10</c:v>
                </c:pt>
                <c:pt idx="142">
                  <c:v>2011M11</c:v>
                </c:pt>
                <c:pt idx="143">
                  <c:v>2011M12</c:v>
                </c:pt>
                <c:pt idx="144">
                  <c:v>2012M1</c:v>
                </c:pt>
                <c:pt idx="145">
                  <c:v>2012M2</c:v>
                </c:pt>
                <c:pt idx="146">
                  <c:v>2012M3</c:v>
                </c:pt>
                <c:pt idx="147">
                  <c:v>2012M4</c:v>
                </c:pt>
                <c:pt idx="148">
                  <c:v>2012M5</c:v>
                </c:pt>
                <c:pt idx="149">
                  <c:v>2012M6</c:v>
                </c:pt>
                <c:pt idx="150">
                  <c:v>2012M7</c:v>
                </c:pt>
                <c:pt idx="151">
                  <c:v>2012M8</c:v>
                </c:pt>
                <c:pt idx="152">
                  <c:v>2012M9</c:v>
                </c:pt>
                <c:pt idx="153">
                  <c:v>2012M10</c:v>
                </c:pt>
                <c:pt idx="154">
                  <c:v>2012M11</c:v>
                </c:pt>
                <c:pt idx="155">
                  <c:v>2012M12</c:v>
                </c:pt>
                <c:pt idx="156">
                  <c:v>2013M1</c:v>
                </c:pt>
                <c:pt idx="157">
                  <c:v>2013M2</c:v>
                </c:pt>
                <c:pt idx="158">
                  <c:v>2013M3</c:v>
                </c:pt>
                <c:pt idx="159">
                  <c:v>2013M4</c:v>
                </c:pt>
                <c:pt idx="160">
                  <c:v>2013M5</c:v>
                </c:pt>
                <c:pt idx="161">
                  <c:v>2013M6</c:v>
                </c:pt>
                <c:pt idx="162">
                  <c:v>2013M7</c:v>
                </c:pt>
                <c:pt idx="163">
                  <c:v>2013M8</c:v>
                </c:pt>
                <c:pt idx="164">
                  <c:v>2013M9</c:v>
                </c:pt>
                <c:pt idx="165">
                  <c:v>2013M10</c:v>
                </c:pt>
                <c:pt idx="166">
                  <c:v>2013M11</c:v>
                </c:pt>
                <c:pt idx="167">
                  <c:v>2013M12</c:v>
                </c:pt>
                <c:pt idx="168">
                  <c:v>2014M1</c:v>
                </c:pt>
                <c:pt idx="169">
                  <c:v>2014M2</c:v>
                </c:pt>
                <c:pt idx="170">
                  <c:v>2014M3</c:v>
                </c:pt>
                <c:pt idx="171">
                  <c:v>2014M4</c:v>
                </c:pt>
                <c:pt idx="172">
                  <c:v>2014M5</c:v>
                </c:pt>
                <c:pt idx="173">
                  <c:v>2014M6</c:v>
                </c:pt>
                <c:pt idx="174">
                  <c:v>2014M7</c:v>
                </c:pt>
                <c:pt idx="175">
                  <c:v>2014M8</c:v>
                </c:pt>
                <c:pt idx="176">
                  <c:v>2014M9</c:v>
                </c:pt>
                <c:pt idx="177">
                  <c:v>2014M10</c:v>
                </c:pt>
                <c:pt idx="178">
                  <c:v>2014M11</c:v>
                </c:pt>
                <c:pt idx="179">
                  <c:v>2014M12</c:v>
                </c:pt>
                <c:pt idx="180">
                  <c:v>2015M1</c:v>
                </c:pt>
                <c:pt idx="181">
                  <c:v>2015M2</c:v>
                </c:pt>
                <c:pt idx="182">
                  <c:v>2015M3</c:v>
                </c:pt>
                <c:pt idx="183">
                  <c:v>2015M4</c:v>
                </c:pt>
                <c:pt idx="184">
                  <c:v>2015M5</c:v>
                </c:pt>
                <c:pt idx="185">
                  <c:v>2015M6</c:v>
                </c:pt>
                <c:pt idx="186">
                  <c:v>2015M7</c:v>
                </c:pt>
                <c:pt idx="187">
                  <c:v>2015M8</c:v>
                </c:pt>
                <c:pt idx="188">
                  <c:v>2015M9</c:v>
                </c:pt>
                <c:pt idx="189">
                  <c:v>2015M10</c:v>
                </c:pt>
                <c:pt idx="190">
                  <c:v>2015M11</c:v>
                </c:pt>
                <c:pt idx="191">
                  <c:v>2015M12</c:v>
                </c:pt>
                <c:pt idx="192">
                  <c:v>2016M1</c:v>
                </c:pt>
                <c:pt idx="193">
                  <c:v>2016M2</c:v>
                </c:pt>
              </c:strCache>
            </c:strRef>
          </c:cat>
          <c:val>
            <c:numRef>
              <c:f>Sheet1!$C$2:$C$195</c:f>
              <c:numCache>
                <c:formatCode>0</c:formatCode>
                <c:ptCount val="194"/>
                <c:pt idx="0">
                  <c:v>47.234500130100521</c:v>
                </c:pt>
                <c:pt idx="1">
                  <c:v>50.849257187195114</c:v>
                </c:pt>
                <c:pt idx="2">
                  <c:v>51.482215469303561</c:v>
                </c:pt>
                <c:pt idx="3">
                  <c:v>43.952058632748695</c:v>
                </c:pt>
                <c:pt idx="4">
                  <c:v>51.057436619716917</c:v>
                </c:pt>
                <c:pt idx="5">
                  <c:v>55.498770864511052</c:v>
                </c:pt>
                <c:pt idx="6">
                  <c:v>52.778658047480043</c:v>
                </c:pt>
                <c:pt idx="7">
                  <c:v>55.119641187977415</c:v>
                </c:pt>
                <c:pt idx="8">
                  <c:v>60.137446378631097</c:v>
                </c:pt>
                <c:pt idx="9">
                  <c:v>58.931683941978406</c:v>
                </c:pt>
                <c:pt idx="10">
                  <c:v>60.60357046793397</c:v>
                </c:pt>
                <c:pt idx="11">
                  <c:v>47.265250999674912</c:v>
                </c:pt>
                <c:pt idx="12">
                  <c:v>48.506187783605903</c:v>
                </c:pt>
                <c:pt idx="13">
                  <c:v>51.008435408400686</c:v>
                </c:pt>
                <c:pt idx="14">
                  <c:v>46.90173547913696</c:v>
                </c:pt>
                <c:pt idx="15">
                  <c:v>48.109536891409824</c:v>
                </c:pt>
                <c:pt idx="16">
                  <c:v>51.647444814074333</c:v>
                </c:pt>
                <c:pt idx="17">
                  <c:v>50.600664374549659</c:v>
                </c:pt>
                <c:pt idx="18">
                  <c:v>46.5150226787664</c:v>
                </c:pt>
                <c:pt idx="19">
                  <c:v>48.399635434262962</c:v>
                </c:pt>
                <c:pt idx="20">
                  <c:v>46.9844786284132</c:v>
                </c:pt>
                <c:pt idx="21">
                  <c:v>38.877666570728131</c:v>
                </c:pt>
                <c:pt idx="22">
                  <c:v>35.043353831233809</c:v>
                </c:pt>
                <c:pt idx="23">
                  <c:v>34.744319338675332</c:v>
                </c:pt>
                <c:pt idx="24">
                  <c:v>35.947971615204203</c:v>
                </c:pt>
                <c:pt idx="25">
                  <c:v>37.47229429900927</c:v>
                </c:pt>
                <c:pt idx="26">
                  <c:v>44.385034218105652</c:v>
                </c:pt>
                <c:pt idx="27">
                  <c:v>47.740566161117137</c:v>
                </c:pt>
                <c:pt idx="28">
                  <c:v>48.20023721027102</c:v>
                </c:pt>
                <c:pt idx="29">
                  <c:v>45.985733103923472</c:v>
                </c:pt>
                <c:pt idx="30">
                  <c:v>48.324023612137147</c:v>
                </c:pt>
                <c:pt idx="31">
                  <c:v>50.215069934729435</c:v>
                </c:pt>
                <c:pt idx="32">
                  <c:v>53.052927273402567</c:v>
                </c:pt>
                <c:pt idx="33">
                  <c:v>51.644543643126006</c:v>
                </c:pt>
                <c:pt idx="34">
                  <c:v>46.486871528628022</c:v>
                </c:pt>
                <c:pt idx="35">
                  <c:v>52.268542838616774</c:v>
                </c:pt>
                <c:pt idx="36">
                  <c:v>57.636488088117524</c:v>
                </c:pt>
                <c:pt idx="37">
                  <c:v>61.595418059945153</c:v>
                </c:pt>
                <c:pt idx="38">
                  <c:v>56.832886142354312</c:v>
                </c:pt>
                <c:pt idx="39">
                  <c:v>47.749495770056996</c:v>
                </c:pt>
                <c:pt idx="40">
                  <c:v>48.846293653699234</c:v>
                </c:pt>
                <c:pt idx="41">
                  <c:v>52.26196072983651</c:v>
                </c:pt>
                <c:pt idx="42">
                  <c:v>53.591970552547572</c:v>
                </c:pt>
                <c:pt idx="43">
                  <c:v>55.628514942062509</c:v>
                </c:pt>
                <c:pt idx="44">
                  <c:v>50.415855309025687</c:v>
                </c:pt>
                <c:pt idx="45">
                  <c:v>54.405483198497244</c:v>
                </c:pt>
                <c:pt idx="46">
                  <c:v>54.608743253819334</c:v>
                </c:pt>
                <c:pt idx="47">
                  <c:v>56.140628292092543</c:v>
                </c:pt>
                <c:pt idx="48">
                  <c:v>58.744208339494293</c:v>
                </c:pt>
                <c:pt idx="49">
                  <c:v>58.65405261733261</c:v>
                </c:pt>
                <c:pt idx="50">
                  <c:v>63.024993726838723</c:v>
                </c:pt>
                <c:pt idx="51">
                  <c:v>63.162914700745226</c:v>
                </c:pt>
                <c:pt idx="52">
                  <c:v>70.367001662522554</c:v>
                </c:pt>
                <c:pt idx="53">
                  <c:v>66.642472414698162</c:v>
                </c:pt>
                <c:pt idx="54">
                  <c:v>70.96233239056167</c:v>
                </c:pt>
                <c:pt idx="55">
                  <c:v>78.825192274839807</c:v>
                </c:pt>
                <c:pt idx="56">
                  <c:v>77.72547369019675</c:v>
                </c:pt>
                <c:pt idx="57">
                  <c:v>87.384029215847704</c:v>
                </c:pt>
                <c:pt idx="58">
                  <c:v>78.605100731445177</c:v>
                </c:pt>
                <c:pt idx="59">
                  <c:v>73.020342735292317</c:v>
                </c:pt>
                <c:pt idx="60">
                  <c:v>80.380728587341878</c:v>
                </c:pt>
                <c:pt idx="61">
                  <c:v>83.199524171023768</c:v>
                </c:pt>
                <c:pt idx="62">
                  <c:v>95.374122820646434</c:v>
                </c:pt>
                <c:pt idx="63">
                  <c:v>94.942247983155994</c:v>
                </c:pt>
                <c:pt idx="64">
                  <c:v>89.705856591046256</c:v>
                </c:pt>
                <c:pt idx="65">
                  <c:v>101.09676896085915</c:v>
                </c:pt>
                <c:pt idx="66">
                  <c:v>105.71254585691786</c:v>
                </c:pt>
                <c:pt idx="67">
                  <c:v>115.97448675829382</c:v>
                </c:pt>
                <c:pt idx="68">
                  <c:v>115.57631443346018</c:v>
                </c:pt>
                <c:pt idx="69">
                  <c:v>109.0228460427096</c:v>
                </c:pt>
                <c:pt idx="70">
                  <c:v>103.18356565414918</c:v>
                </c:pt>
                <c:pt idx="71">
                  <c:v>105.83099214039589</c:v>
                </c:pt>
                <c:pt idx="72">
                  <c:v>117.10132025160662</c:v>
                </c:pt>
                <c:pt idx="73">
                  <c:v>112.09210246936614</c:v>
                </c:pt>
                <c:pt idx="74">
                  <c:v>114.31632998521911</c:v>
                </c:pt>
                <c:pt idx="75">
                  <c:v>127.60141845232187</c:v>
                </c:pt>
                <c:pt idx="76">
                  <c:v>128.84505976092615</c:v>
                </c:pt>
                <c:pt idx="77">
                  <c:v>128.14579255067829</c:v>
                </c:pt>
                <c:pt idx="78">
                  <c:v>135.97092292239006</c:v>
                </c:pt>
                <c:pt idx="79">
                  <c:v>134.80726418677253</c:v>
                </c:pt>
                <c:pt idx="80">
                  <c:v>116.62023845387638</c:v>
                </c:pt>
                <c:pt idx="81">
                  <c:v>108.7815499514633</c:v>
                </c:pt>
                <c:pt idx="82">
                  <c:v>109.22493596961361</c:v>
                </c:pt>
                <c:pt idx="83">
                  <c:v>114.5185119788302</c:v>
                </c:pt>
                <c:pt idx="84">
                  <c:v>100.51876240786795</c:v>
                </c:pt>
                <c:pt idx="85">
                  <c:v>108.08257134194476</c:v>
                </c:pt>
                <c:pt idx="86">
                  <c:v>113.84507882561059</c:v>
                </c:pt>
                <c:pt idx="87">
                  <c:v>122.28369321178172</c:v>
                </c:pt>
                <c:pt idx="88">
                  <c:v>122.51754922625075</c:v>
                </c:pt>
                <c:pt idx="89">
                  <c:v>128.08138231286298</c:v>
                </c:pt>
                <c:pt idx="90">
                  <c:v>138.11593686681383</c:v>
                </c:pt>
                <c:pt idx="91">
                  <c:v>131.63311588822657</c:v>
                </c:pt>
                <c:pt idx="92">
                  <c:v>144.04823241321856</c:v>
                </c:pt>
                <c:pt idx="93">
                  <c:v>153.84011401116626</c:v>
                </c:pt>
                <c:pt idx="94">
                  <c:v>171.38079422070817</c:v>
                </c:pt>
                <c:pt idx="95">
                  <c:v>168.04762683871525</c:v>
                </c:pt>
                <c:pt idx="96">
                  <c:v>170.25416092527669</c:v>
                </c:pt>
                <c:pt idx="97">
                  <c:v>175.33751604713686</c:v>
                </c:pt>
                <c:pt idx="98">
                  <c:v>191.09721627716976</c:v>
                </c:pt>
                <c:pt idx="99">
                  <c:v>204.23654594745631</c:v>
                </c:pt>
                <c:pt idx="100">
                  <c:v>230.52042687802478</c:v>
                </c:pt>
                <c:pt idx="101">
                  <c:v>247.0076342388177</c:v>
                </c:pt>
                <c:pt idx="102">
                  <c:v>249.66260219791101</c:v>
                </c:pt>
                <c:pt idx="103">
                  <c:v>215.29741512840033</c:v>
                </c:pt>
                <c:pt idx="104">
                  <c:v>187.06074532942534</c:v>
                </c:pt>
                <c:pt idx="105">
                  <c:v>136.33562728427972</c:v>
                </c:pt>
                <c:pt idx="106">
                  <c:v>101.24403543813578</c:v>
                </c:pt>
                <c:pt idx="107">
                  <c:v>77.711347658377193</c:v>
                </c:pt>
                <c:pt idx="108">
                  <c:v>82.583845599856673</c:v>
                </c:pt>
                <c:pt idx="109">
                  <c:v>78.825799359880477</c:v>
                </c:pt>
                <c:pt idx="110">
                  <c:v>87.89145096801451</c:v>
                </c:pt>
                <c:pt idx="111">
                  <c:v>94.546690252739964</c:v>
                </c:pt>
                <c:pt idx="112">
                  <c:v>109.27958869240153</c:v>
                </c:pt>
                <c:pt idx="113">
                  <c:v>129.98647395910459</c:v>
                </c:pt>
                <c:pt idx="114">
                  <c:v>121.64467161016627</c:v>
                </c:pt>
                <c:pt idx="115">
                  <c:v>134.68487536268145</c:v>
                </c:pt>
                <c:pt idx="116">
                  <c:v>128.46547270949097</c:v>
                </c:pt>
                <c:pt idx="117">
                  <c:v>139.21173045711947</c:v>
                </c:pt>
                <c:pt idx="118">
                  <c:v>145.82432072991858</c:v>
                </c:pt>
                <c:pt idx="119">
                  <c:v>140.85577341681247</c:v>
                </c:pt>
                <c:pt idx="120">
                  <c:v>144.94931196275508</c:v>
                </c:pt>
                <c:pt idx="121">
                  <c:v>140.39572606513897</c:v>
                </c:pt>
                <c:pt idx="122">
                  <c:v>148.94297236473599</c:v>
                </c:pt>
                <c:pt idx="123">
                  <c:v>158.12645731683244</c:v>
                </c:pt>
                <c:pt idx="124">
                  <c:v>142.15018379676846</c:v>
                </c:pt>
                <c:pt idx="125">
                  <c:v>140.45075314687404</c:v>
                </c:pt>
                <c:pt idx="126">
                  <c:v>139.9618421154064</c:v>
                </c:pt>
                <c:pt idx="127">
                  <c:v>142.56892670842291</c:v>
                </c:pt>
                <c:pt idx="128">
                  <c:v>143.08396884055119</c:v>
                </c:pt>
                <c:pt idx="129">
                  <c:v>153.57123763648443</c:v>
                </c:pt>
                <c:pt idx="130">
                  <c:v>158.91447339684484</c:v>
                </c:pt>
                <c:pt idx="131">
                  <c:v>169.32510107721234</c:v>
                </c:pt>
                <c:pt idx="132">
                  <c:v>174.28228853692403</c:v>
                </c:pt>
                <c:pt idx="133">
                  <c:v>184.09739520819616</c:v>
                </c:pt>
                <c:pt idx="134">
                  <c:v>204.41686526709034</c:v>
                </c:pt>
                <c:pt idx="135">
                  <c:v>218.82266036518908</c:v>
                </c:pt>
                <c:pt idx="136">
                  <c:v>203.62110728222069</c:v>
                </c:pt>
                <c:pt idx="137">
                  <c:v>199.35012552412556</c:v>
                </c:pt>
                <c:pt idx="138">
                  <c:v>203.22563427948089</c:v>
                </c:pt>
                <c:pt idx="139">
                  <c:v>189.49672182189701</c:v>
                </c:pt>
                <c:pt idx="140">
                  <c:v>190.27385434603028</c:v>
                </c:pt>
                <c:pt idx="141">
                  <c:v>188.44168097551957</c:v>
                </c:pt>
                <c:pt idx="142">
                  <c:v>198.50966684659522</c:v>
                </c:pt>
                <c:pt idx="143">
                  <c:v>196.30707676420832</c:v>
                </c:pt>
                <c:pt idx="144">
                  <c:v>201.32072740332364</c:v>
                </c:pt>
                <c:pt idx="145">
                  <c:v>212.37992311076599</c:v>
                </c:pt>
                <c:pt idx="146">
                  <c:v>222.02889721977553</c:v>
                </c:pt>
                <c:pt idx="147">
                  <c:v>214.36120829739957</c:v>
                </c:pt>
                <c:pt idx="148">
                  <c:v>196.28330794306575</c:v>
                </c:pt>
                <c:pt idx="149">
                  <c:v>171.01620487579603</c:v>
                </c:pt>
                <c:pt idx="150">
                  <c:v>182.2834306098506</c:v>
                </c:pt>
                <c:pt idx="151">
                  <c:v>198.41530152878121</c:v>
                </c:pt>
                <c:pt idx="152">
                  <c:v>200.47757790586036</c:v>
                </c:pt>
                <c:pt idx="153">
                  <c:v>195.0592871676312</c:v>
                </c:pt>
                <c:pt idx="154">
                  <c:v>190.93379500867579</c:v>
                </c:pt>
                <c:pt idx="155">
                  <c:v>190.8097614254697</c:v>
                </c:pt>
                <c:pt idx="156">
                  <c:v>197.90922955410863</c:v>
                </c:pt>
                <c:pt idx="157">
                  <c:v>202.93972189906972</c:v>
                </c:pt>
                <c:pt idx="158">
                  <c:v>193.34813932793986</c:v>
                </c:pt>
                <c:pt idx="159">
                  <c:v>186.21304418714439</c:v>
                </c:pt>
                <c:pt idx="160">
                  <c:v>186.9771896678499</c:v>
                </c:pt>
                <c:pt idx="161">
                  <c:v>187.68030750320827</c:v>
                </c:pt>
                <c:pt idx="162">
                  <c:v>197.72688289934695</c:v>
                </c:pt>
                <c:pt idx="163">
                  <c:v>203.13519895666147</c:v>
                </c:pt>
                <c:pt idx="164">
                  <c:v>204.57908094378479</c:v>
                </c:pt>
                <c:pt idx="165">
                  <c:v>198.4718207143699</c:v>
                </c:pt>
                <c:pt idx="166">
                  <c:v>193.29711846565252</c:v>
                </c:pt>
                <c:pt idx="167">
                  <c:v>198.69401553794657</c:v>
                </c:pt>
                <c:pt idx="168">
                  <c:v>192.55862512466061</c:v>
                </c:pt>
                <c:pt idx="169">
                  <c:v>197.19983674432987</c:v>
                </c:pt>
                <c:pt idx="170">
                  <c:v>195.72462739104716</c:v>
                </c:pt>
                <c:pt idx="171">
                  <c:v>197.38558577378544</c:v>
                </c:pt>
                <c:pt idx="172">
                  <c:v>198.88398796181852</c:v>
                </c:pt>
                <c:pt idx="173">
                  <c:v>203.82805426591074</c:v>
                </c:pt>
                <c:pt idx="174">
                  <c:v>197.94435299421605</c:v>
                </c:pt>
                <c:pt idx="175">
                  <c:v>188.33599488130918</c:v>
                </c:pt>
                <c:pt idx="176">
                  <c:v>180.4405555699648</c:v>
                </c:pt>
                <c:pt idx="177">
                  <c:v>162.03194555767689</c:v>
                </c:pt>
                <c:pt idx="178">
                  <c:v>144.72454545456537</c:v>
                </c:pt>
                <c:pt idx="179">
                  <c:v>113.88210840603496</c:v>
                </c:pt>
                <c:pt idx="180">
                  <c:v>89.152281889917006</c:v>
                </c:pt>
                <c:pt idx="181">
                  <c:v>103.4664934538982</c:v>
                </c:pt>
                <c:pt idx="182">
                  <c:v>99.583269848188763</c:v>
                </c:pt>
                <c:pt idx="183">
                  <c:v>108.12288709897796</c:v>
                </c:pt>
                <c:pt idx="184">
                  <c:v>117.67113101752541</c:v>
                </c:pt>
                <c:pt idx="185">
                  <c:v>115.33646781001198</c:v>
                </c:pt>
                <c:pt idx="186">
                  <c:v>102.54305648325641</c:v>
                </c:pt>
                <c:pt idx="187">
                  <c:v>86.137804042317953</c:v>
                </c:pt>
                <c:pt idx="188">
                  <c:v>87.045958067931565</c:v>
                </c:pt>
                <c:pt idx="189">
                  <c:v>88.288847421839208</c:v>
                </c:pt>
                <c:pt idx="190">
                  <c:v>81.061215322766728</c:v>
                </c:pt>
                <c:pt idx="191">
                  <c:v>68.602763488304262</c:v>
                </c:pt>
                <c:pt idx="192">
                  <c:v>56.045297183554908</c:v>
                </c:pt>
                <c:pt idx="193">
                  <c:v>58.315197163925603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284352"/>
        <c:axId val="83286272"/>
      </c:lineChart>
      <c:catAx>
        <c:axId val="83284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83286272"/>
        <c:crosses val="autoZero"/>
        <c:auto val="1"/>
        <c:lblAlgn val="ctr"/>
        <c:lblOffset val="100"/>
        <c:noMultiLvlLbl val="0"/>
      </c:catAx>
      <c:valAx>
        <c:axId val="83286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Price index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83284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74FB-79A4-4453-B64C-69D763B1D9CB}" type="datetimeFigureOut">
              <a:rPr lang="en-US" smtClean="0"/>
              <a:t>6/5/2016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31E1C-306C-40A8-9936-E15AA85E2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4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  <a:latin typeface="Rockwell Extra Bold" panose="020609030405050204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9E68-24A2-4E7A-B258-A1343A04DBD1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1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8057-E6E7-4ECE-A631-C4722898D734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143E-F980-4E89-AB37-0F8227D80571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3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  <a:latin typeface="Rockwell Extra Bold" panose="020609030405050204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ADC6-D962-403F-A28C-CEC0B57D9D4F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71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9859-2B98-4577-A2D3-02965A3BD8C0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79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D144-C4E2-46F9-8799-EFF1D9BC93E3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26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65DF1-75AE-4D87-9246-1AF4AA995BBA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09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E0B0-022B-4D01-A212-3F0984F9B5E5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6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2085-026D-4B64-B57D-93C7284FCDFB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9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7D742-F111-4C23-AE5D-3219C3C3B6E6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5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828-E1D3-4133-A7B5-835C95272923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0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0E2D-A40F-49BD-B09F-A7398C705311}" type="datetime1">
              <a:rPr lang="en-US" smtClean="0"/>
              <a:t>6/5/2016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39349-7C10-45E6-83EF-6877AA6A68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68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png"/><Relationship Id="rId18" Type="http://schemas.openxmlformats.org/officeDocument/2006/relationships/image" Target="../media/image16.wmf"/><Relationship Id="rId3" Type="http://schemas.openxmlformats.org/officeDocument/2006/relationships/control" Target="../activeX/activeX2.xml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17" Type="http://schemas.openxmlformats.org/officeDocument/2006/relationships/hyperlink" Target="http://web.worldbank.org/WBSITE/EXTERNAL/TOPICS/EXTPOVERTY/0,,contentMDK:22586359~pagePK:148956~piPK:216618~theSitePK:336992,00.html" TargetMode="External"/><Relationship Id="rId2" Type="http://schemas.openxmlformats.org/officeDocument/2006/relationships/control" Target="../activeX/activeX1.xml"/><Relationship Id="rId16" Type="http://schemas.openxmlformats.org/officeDocument/2006/relationships/image" Target="../media/image15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5" Type="http://schemas.openxmlformats.org/officeDocument/2006/relationships/image" Target="../media/image14.png"/><Relationship Id="rId10" Type="http://schemas.openxmlformats.org/officeDocument/2006/relationships/image" Target="../media/image9.gif"/><Relationship Id="rId19" Type="http://schemas.openxmlformats.org/officeDocument/2006/relationships/image" Target="../media/image17.wmf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8.gif"/><Relationship Id="rId1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Exploratory Study on 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 smtClean="0"/>
              <a:t>Impact </a:t>
            </a:r>
            <a:r>
              <a:rPr lang="en-US" sz="1800" b="1" dirty="0"/>
              <a:t>of Food and Fuel Prices on Poverty in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/>
              <a:t>Food Import Dependent and Oil Exporting Economies: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/>
              <a:t>The Case of Sultanate of Oman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H. B. </a:t>
            </a:r>
            <a:r>
              <a:rPr lang="en-US" sz="1600" b="1" dirty="0" err="1" smtClean="0"/>
              <a:t>Kotagama</a:t>
            </a:r>
            <a:r>
              <a:rPr lang="en-US" sz="1600" b="1" dirty="0" smtClean="0"/>
              <a:t> and </a:t>
            </a:r>
            <a:r>
              <a:rPr lang="en-US" sz="1600" b="1" dirty="0"/>
              <a:t>H. </a:t>
            </a:r>
            <a:r>
              <a:rPr lang="en-US" sz="1600" b="1" dirty="0" smtClean="0"/>
              <a:t>Boughanmi</a:t>
            </a:r>
            <a:endParaRPr lang="en-US" sz="1600" b="1" dirty="0"/>
          </a:p>
          <a:p>
            <a:endParaRPr lang="en-US" sz="1200" dirty="0" smtClean="0"/>
          </a:p>
          <a:p>
            <a:r>
              <a:rPr lang="en-US" sz="1200" dirty="0" smtClean="0">
                <a:solidFill>
                  <a:srgbClr val="00B050"/>
                </a:solidFill>
              </a:rPr>
              <a:t>Department </a:t>
            </a:r>
            <a:r>
              <a:rPr lang="en-US" sz="1200" dirty="0">
                <a:solidFill>
                  <a:srgbClr val="00B050"/>
                </a:solidFill>
              </a:rPr>
              <a:t>of Natural Resource Economics, College of Agricultural and Marine Sciences, </a:t>
            </a:r>
            <a:endParaRPr lang="en-US" sz="1200" dirty="0" smtClean="0">
              <a:solidFill>
                <a:srgbClr val="00B050"/>
              </a:solidFill>
            </a:endParaRPr>
          </a:p>
          <a:p>
            <a:r>
              <a:rPr lang="en-US" sz="1200" dirty="0" smtClean="0">
                <a:solidFill>
                  <a:srgbClr val="00B050"/>
                </a:solidFill>
              </a:rPr>
              <a:t>Sultan </a:t>
            </a:r>
            <a:r>
              <a:rPr lang="en-US" sz="1200" dirty="0" err="1">
                <a:solidFill>
                  <a:srgbClr val="00B050"/>
                </a:solidFill>
              </a:rPr>
              <a:t>Qaboos</a:t>
            </a:r>
            <a:r>
              <a:rPr lang="en-US" sz="1200" dirty="0">
                <a:solidFill>
                  <a:srgbClr val="00B050"/>
                </a:solidFill>
              </a:rPr>
              <a:t> University, Sultanate of Oman</a:t>
            </a:r>
          </a:p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1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</a:t>
            </a:r>
            <a:endParaRPr lang="en-US" dirty="0"/>
          </a:p>
        </p:txBody>
      </p:sp>
      <p:pic>
        <p:nvPicPr>
          <p:cNvPr id="4098" name="Picture 2" descr="World Bank Grou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7" y="1400046"/>
            <a:ext cx="13049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http://web.worldbank.org/shared/images/shim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http://siteresources.worldbank.org/images/plus_bullet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8572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://web.worldbank.org/shared/images/shim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3905250" cy="3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://web.worldbank.org/shared/images/shim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268663"/>
            <a:ext cx="95250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Price Shocks Toolki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013" y="1166685"/>
            <a:ext cx="533400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21"/>
          <p:cNvSpPr>
            <a:spLocks noChangeAspect="1" noChangeArrowheads="1"/>
          </p:cNvSpPr>
          <p:nvPr/>
        </p:nvSpPr>
        <p:spPr bwMode="auto">
          <a:xfrm>
            <a:off x="1570038" y="3268663"/>
            <a:ext cx="9525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22"/>
          <p:cNvSpPr>
            <a:spLocks noChangeAspect="1" noChangeArrowheads="1"/>
          </p:cNvSpPr>
          <p:nvPr/>
        </p:nvSpPr>
        <p:spPr bwMode="auto">
          <a:xfrm>
            <a:off x="1570038" y="32686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23"/>
          <p:cNvSpPr>
            <a:spLocks noChangeAspect="1" noChangeArrowheads="1"/>
          </p:cNvSpPr>
          <p:nvPr/>
        </p:nvSpPr>
        <p:spPr bwMode="auto">
          <a:xfrm>
            <a:off x="1570038" y="3268663"/>
            <a:ext cx="9525" cy="5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20" name="Picture 24" descr="http://siteresources.worldbank.org/images/globebottom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37" y="133813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3" name="Picture 27" descr="http://wbextpoverty.112.2o7.net/b/ss/wbextpoverty,wbglobalext/1/G.9p2/s8531781512829?%5bAQB%5d&amp;ndh=1&amp;t=17/2/2016%2012%3A14%3A19%204%20-240&amp;ce=UTF-8&amp;pageName=Home%20%3E%20Topics%20%3E%20Poverty%20%3E%20Simulation%20Model%20for%20Estimating%20the%20Poverty%20Impact%20of%20Changes%20in%20Food%20and%20&amp;g=http%3A//web.worldbank.org/WBSITE/EXTERNAL/TOPICS/EXTPOVERTY/0%2C%2CcontentMDK%3A22586359%7EpagePK%3A148956%7EpiPK%3A216618%7EtheSitePK%3A336992%2C00.html&amp;ch=PREM%20Poverty%20EXT&amp;server=w1es1001.worldbank.org&amp;cc=USD&amp;c1=Simulation%20Model%20for%20Estimating%20the%20Poverty%20Impact%20of%20Changes%20in%20Food%20and%20Fuel%20Prices&amp;h1=PREM%2CPREM%20POVERTY%20EXT%2CHome%20%3E&amp;c2=Not%20Available&amp;c3=2010/05/19&amp;c4=Poverty&amp;c5=Not%20Available&amp;c6=Not%20Available&amp;c7=Not%20Available&amp;c8=About&amp;c9=22586359&amp;c11=Poverty%20-%20Intranet&amp;c13=PREM&amp;c16=English&amp;c17=English&amp;c18=Not%20Available&amp;c19=Not%20Available&amp;c20=U&amp;s=1024x819&amp;c=24&amp;j=1.3&amp;v=Y&amp;k=Y&amp;bw=1024&amp;bh=677&amp;p=Shockwave%20Flash%3BSilverlight%20Plug-In%3B&amp;%5bAQE%5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488" y="29940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10</a:t>
            </a:fld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4110" y="2138995"/>
            <a:ext cx="3567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Rockwell Extra Bold" pitchFamily="18" charset="0"/>
              </a:rPr>
              <a:t>Main Components</a:t>
            </a:r>
            <a:endParaRPr lang="en-US" sz="2400" b="1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744565" y="2838956"/>
                <a:ext cx="8170835" cy="7645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𝑖𝑛𝑓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𝑐𝑝𝑖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𝑖𝑛𝑓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i="1">
                                  <a:effectLst/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𝑐𝑝𝑖</m:t>
                              </m:r>
                            </m:sup>
                          </m:sSubSup>
                        </m:e>
                      </m:nary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            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𝑖𝑛𝑓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𝑝𝑜𝑣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𝑖𝑛𝑓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i="1">
                                  <a:effectLst/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𝑝𝑜𝑣</m:t>
                              </m:r>
                            </m:sup>
                          </m:sSubSup>
                        </m:e>
                      </m:nary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        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𝑖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𝑓𝑜𝑜𝑑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,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𝑓𝑢𝑒𝑙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,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𝑜𝑡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h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𝑒𝑟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65" y="2838956"/>
                <a:ext cx="8170835" cy="7645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768841" y="3599348"/>
                <a:ext cx="8222759" cy="490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𝑖𝑛𝑓𝑙</m:t>
                          </m:r>
                        </m:e>
                        <m:sub>
                          <m:r>
                            <a:rPr lang="en-US" i="1"/>
                            <m:t>𝑛𝑓𝑛𝑒</m:t>
                          </m:r>
                        </m:sub>
                      </m:sSub>
                      <m:r>
                        <a:rPr lang="en-US" i="1"/>
                        <m:t>=</m:t>
                      </m:r>
                      <m:sSubSup>
                        <m:sSubSupPr>
                          <m:ctrlPr>
                            <a:rPr lang="en-US" i="1"/>
                          </m:ctrlPr>
                        </m:sSubSupPr>
                        <m:e>
                          <m:r>
                            <a:rPr lang="en-US" i="1"/>
                            <m:t>𝑖𝑛𝑓</m:t>
                          </m:r>
                        </m:e>
                        <m:sub>
                          <m:r>
                            <a:rPr lang="en-US" i="1"/>
                            <m:t>𝑛𝑓𝑛𝑒</m:t>
                          </m:r>
                        </m:sub>
                        <m:sup>
                          <m:r>
                            <a:rPr lang="en-US" i="1"/>
                            <m:t>𝑑𝑖𝑟𝑒𝑐𝑡</m:t>
                          </m:r>
                        </m:sup>
                      </m:sSubSup>
                      <m:r>
                        <a:rPr lang="en-US" i="1"/>
                        <m:t>+</m:t>
                      </m:r>
                      <m:sSubSup>
                        <m:sSubSupPr>
                          <m:ctrlPr>
                            <a:rPr lang="en-US" i="1"/>
                          </m:ctrlPr>
                        </m:sSubSupPr>
                        <m:e>
                          <m:r>
                            <a:rPr lang="en-US" i="1"/>
                            <m:t>𝑃𝑇</m:t>
                          </m:r>
                        </m:e>
                        <m:sub>
                          <m:r>
                            <a:rPr lang="en-US" i="1"/>
                            <m:t>𝑛𝑓𝑛𝑒</m:t>
                          </m:r>
                        </m:sub>
                        <m:sup>
                          <m:r>
                            <a:rPr lang="en-US" i="1"/>
                            <m:t>𝑓𝑢𝑒𝑙</m:t>
                          </m:r>
                        </m:sup>
                      </m:sSubSup>
                      <m:r>
                        <a:rPr lang="en-US" i="1"/>
                        <m:t>∗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𝑖𝑛𝑓</m:t>
                          </m:r>
                        </m:e>
                        <m:sub>
                          <m:r>
                            <a:rPr lang="en-US" i="1"/>
                            <m:t>𝑓𝑢𝑒𝑙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841" y="3599348"/>
                <a:ext cx="8222759" cy="490519"/>
              </a:xfrm>
              <a:prstGeom prst="rect">
                <a:avLst/>
              </a:prstGeom>
              <a:blipFill rotWithShape="1">
                <a:blip r:embed="rId12"/>
                <a:stretch>
                  <a:fillRect l="-148" b="-6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878709" y="5402992"/>
                <a:ext cx="8377181" cy="504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𝐶</m:t>
                          </m:r>
                        </m:e>
                        <m:sub>
                          <m:r>
                            <a:rPr lang="en-US" i="1"/>
                            <m:t>𝑖𝑗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𝑡</m:t>
                          </m:r>
                          <m:r>
                            <a:rPr lang="en-US" i="1"/>
                            <m:t>+</m:t>
                          </m:r>
                          <m:r>
                            <a:rPr lang="en-US" i="1"/>
                            <m:t>1</m:t>
                          </m:r>
                        </m:e>
                      </m:d>
                      <m:r>
                        <a:rPr lang="en-US" i="1"/>
                        <m:t>=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𝑐</m:t>
                          </m:r>
                        </m:e>
                        <m:sub>
                          <m:r>
                            <a:rPr lang="en-US" i="1"/>
                            <m:t>𝑖𝑗</m:t>
                          </m:r>
                        </m:sub>
                      </m:sSub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1</m:t>
                          </m:r>
                          <m:r>
                            <a:rPr lang="en-US" i="1"/>
                            <m:t>+∆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𝐺𝐷𝑃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/>
                                  </m:ctrlPr>
                                </m:sSubPr>
                                <m:e>
                                  <m:r>
                                    <a:rPr lang="en-US" i="1"/>
                                    <m:t>𝑝𝑐</m:t>
                                  </m:r>
                                </m:e>
                                <m:sub>
                                  <m:r>
                                    <a:rPr lang="en-US" i="1"/>
                                    <m:t>𝑖</m:t>
                                  </m:r>
                                </m:sub>
                              </m:sSub>
                            </m:sub>
                          </m:sSub>
                        </m:e>
                      </m:d>
                      <m:r>
                        <a:rPr lang="en-US" i="1"/>
                        <m:t>+∆</m:t>
                      </m:r>
                      <m:r>
                        <a:rPr lang="en-US" i="1"/>
                        <m:t>𝑐𝑡</m:t>
                      </m:r>
                      <m:r>
                        <a:rPr lang="en-US" i="1"/>
                        <m:t>∗</m:t>
                      </m:r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𝐼</m:t>
                          </m:r>
                        </m:e>
                        <m:sub>
                          <m:r>
                            <a:rPr lang="en-US" i="1"/>
                            <m:t>𝑐𝑡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709" y="5402992"/>
                <a:ext cx="8377181" cy="50481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95756" y="2514600"/>
            <a:ext cx="128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Inflation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1348" y="4222453"/>
            <a:ext cx="1711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Sectoral</a:t>
            </a:r>
            <a:r>
              <a:rPr lang="en-US" b="1" dirty="0" smtClean="0">
                <a:solidFill>
                  <a:srgbClr val="FF0000"/>
                </a:solidFill>
              </a:rPr>
              <a:t> GDP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1119" y="5029200"/>
            <a:ext cx="2801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Household consumption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505" y="5955268"/>
            <a:ext cx="120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Poverty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982389" y="6324600"/>
                <a:ext cx="3231975" cy="4104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ea typeface="Calibri"/>
                          <a:cs typeface="Arial"/>
                        </a:rPr>
                        <m:t>𝑃𝐿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1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+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=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𝑃𝐿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1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𝑖𝑛𝑓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Calibri"/>
                                  <a:cs typeface="Arial"/>
                                </a:rPr>
                                <m:t>𝑝𝑜𝑣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389" y="6324600"/>
                <a:ext cx="3231975" cy="410497"/>
              </a:xfrm>
              <a:prstGeom prst="rect">
                <a:avLst/>
              </a:prstGeom>
              <a:blipFill rotWithShape="1">
                <a:blip r:embed="rId14"/>
                <a:stretch>
                  <a:fillRect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5459777" y="6362484"/>
                <a:ext cx="2524473" cy="391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Calibri"/>
                              <a:cs typeface="Arial"/>
                            </a:rPr>
                            <m:t>𝑖𝑗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(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𝑡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+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1</m:t>
                      </m:r>
                      <m:r>
                        <a:rPr lang="en-US" i="1">
                          <a:effectLst/>
                          <a:latin typeface="Cambria Math"/>
                          <a:ea typeface="Calibri"/>
                          <a:cs typeface="Arial"/>
                        </a:rPr>
                        <m:t>)&lt; 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𝑃𝐿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𝑡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+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777" y="6362484"/>
                <a:ext cx="2524473" cy="391646"/>
              </a:xfrm>
              <a:prstGeom prst="rect">
                <a:avLst/>
              </a:prstGeom>
              <a:blipFill rotWithShape="1">
                <a:blip r:embed="rId15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914400" y="4595386"/>
                <a:ext cx="7696200" cy="441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/>
                          </m:ctrlPr>
                        </m:sSubSupPr>
                        <m:e>
                          <m:r>
                            <a:rPr lang="en-US" i="1"/>
                            <m:t>𝐺𝐷𝑃</m:t>
                          </m:r>
                        </m:e>
                        <m:sub>
                          <m:r>
                            <a:rPr lang="en-US" i="1"/>
                            <m:t>𝑎𝑔</m:t>
                          </m:r>
                        </m:sub>
                        <m:sup>
                          <m:r>
                            <a:rPr lang="en-US" i="1"/>
                            <m:t>𝑠</m:t>
                          </m:r>
                        </m:sup>
                      </m:sSubSup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𝑡</m:t>
                          </m:r>
                          <m:r>
                            <a:rPr lang="en-US" i="1"/>
                            <m:t>+</m:t>
                          </m:r>
                          <m:r>
                            <a:rPr lang="en-US" i="1"/>
                            <m:t>1</m:t>
                          </m:r>
                        </m:e>
                      </m:d>
                      <m:r>
                        <a:rPr lang="en-US" i="1"/>
                        <m:t>=</m:t>
                      </m:r>
                      <m:sSubSup>
                        <m:sSubSupPr>
                          <m:ctrlPr>
                            <a:rPr lang="en-US" i="1"/>
                          </m:ctrlPr>
                        </m:sSubSupPr>
                        <m:e>
                          <m:r>
                            <a:rPr lang="en-US" i="1"/>
                            <m:t>𝐺𝐷𝑃</m:t>
                          </m:r>
                        </m:e>
                        <m:sub>
                          <m:r>
                            <a:rPr lang="en-US" i="1"/>
                            <m:t>𝑎𝑔</m:t>
                          </m:r>
                        </m:sub>
                        <m:sup>
                          <m:r>
                            <a:rPr lang="en-US" i="1"/>
                            <m:t>𝑏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1</m:t>
                          </m:r>
                          <m:r>
                            <a:rPr lang="en-US" i="1"/>
                            <m:t>+</m:t>
                          </m:r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i="1"/>
                                  </m:ctrlPr>
                                </m:sSubSupPr>
                                <m:e>
                                  <m:r>
                                    <a:rPr lang="en-US" i="1"/>
                                    <m:t>𝑖𝑛𝑓</m:t>
                                  </m:r>
                                </m:e>
                                <m:sub>
                                  <m:r>
                                    <a:rPr lang="en-US" i="1"/>
                                    <m:t>𝑐𝑒𝑟</m:t>
                                  </m:r>
                                  <m:r>
                                    <a:rPr lang="en-US" i="1"/>
                                    <m:t>−</m:t>
                                  </m:r>
                                </m:sub>
                                <m:sup>
                                  <m:r>
                                    <a:rPr lang="en-US" i="1"/>
                                    <m:t>𝑠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i="1"/>
                                  </m:ctrlPr>
                                </m:sSubSupPr>
                                <m:e>
                                  <m:r>
                                    <a:rPr lang="en-US" i="1"/>
                                    <m:t>𝑖𝑛𝑓</m:t>
                                  </m:r>
                                </m:e>
                                <m:sub>
                                  <m:r>
                                    <a:rPr lang="en-US" i="1"/>
                                    <m:t>𝑐𝑒𝑟</m:t>
                                  </m:r>
                                </m:sub>
                                <m:sup>
                                  <m:r>
                                    <a:rPr lang="en-US" i="1"/>
                                    <m:t>𝑏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i="1"/>
                            <m:t>∗</m:t>
                          </m:r>
                          <m:sSubSup>
                            <m:sSubSupPr>
                              <m:ctrlPr>
                                <a:rPr lang="en-US" i="1"/>
                              </m:ctrlPr>
                            </m:sSubSupPr>
                            <m:e>
                              <m:r>
                                <a:rPr lang="en-US" i="1"/>
                                <m:t>𝐺𝐷𝑃</m:t>
                              </m:r>
                            </m:e>
                            <m:sub>
                              <m:r>
                                <a:rPr lang="en-US" i="1"/>
                                <m:t>𝑎𝑔</m:t>
                              </m:r>
                            </m:sub>
                            <m:sup>
                              <m:r>
                                <a:rPr lang="en-US" i="1"/>
                                <m:t>𝑐𝑒𝑟</m:t>
                              </m:r>
                              <m:r>
                                <a:rPr lang="en-US" i="1"/>
                                <m:t>/</m:t>
                              </m:r>
                              <m:r>
                                <a:rPr lang="en-US" i="1"/>
                                <m:t>𝑎𝑔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595386"/>
                <a:ext cx="7696200" cy="441659"/>
              </a:xfrm>
              <a:prstGeom prst="rect">
                <a:avLst/>
              </a:prstGeom>
              <a:blipFill rotWithShape="1">
                <a:blip r:embed="rId16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1007063" y="1708757"/>
            <a:ext cx="6562543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hlinkClick r:id="rId17"/>
              </a:rPr>
              <a:t>http://web.worldbank.org/WBSITE/EXTERNAL/TOPICS/EXTPOVERTY/0,,</a:t>
            </a:r>
            <a:r>
              <a:rPr lang="en-US" sz="1000" dirty="0" smtClean="0">
                <a:hlinkClick r:id="rId17"/>
              </a:rPr>
              <a:t>contentMDK:22586359~pagePK:148956~piPK:216618~theSitePK:336992,00.html</a:t>
            </a:r>
            <a:endParaRPr lang="en-US" sz="1000" dirty="0" smtClean="0"/>
          </a:p>
          <a:p>
            <a:endParaRPr lang="en-US" sz="10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10" name="DefaultOcx" r:id="rId2" imgW="1038240" imgH="228600"/>
        </mc:Choice>
        <mc:Fallback>
          <p:control name="DefaultOcx" r:id="rId2" imgW="1038240" imgH="22860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11" name="HTMLText1" r:id="rId3" imgW="914400" imgH="228600"/>
        </mc:Choice>
        <mc:Fallback>
          <p:control name="HTMLText1" r:id="rId3" imgW="914400" imgH="228600">
            <p:pic>
              <p:nvPicPr>
                <p:cNvPr id="0" name="HTMLTex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05676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8153400" cy="589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7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05799" cy="574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4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Household </a:t>
            </a:r>
            <a:r>
              <a:rPr lang="en-US" dirty="0"/>
              <a:t>Expenditure and Income Survey of the Sultanate of </a:t>
            </a:r>
            <a:r>
              <a:rPr lang="en-US" dirty="0" smtClean="0"/>
              <a:t>Oman.</a:t>
            </a:r>
          </a:p>
          <a:p>
            <a:r>
              <a:rPr lang="en-US" dirty="0" smtClean="0"/>
              <a:t>Central Bank of Oman</a:t>
            </a:r>
          </a:p>
          <a:p>
            <a:r>
              <a:rPr lang="en-US" dirty="0" smtClean="0"/>
              <a:t>National Centre for Statistics and Information, Oman</a:t>
            </a:r>
          </a:p>
          <a:p>
            <a:r>
              <a:rPr lang="en-US" dirty="0" smtClean="0"/>
              <a:t>Data bases of IMF, World Bank, FAO</a:t>
            </a:r>
          </a:p>
          <a:p>
            <a:r>
              <a:rPr lang="en-US" dirty="0" smtClean="0"/>
              <a:t>News papers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Income distribution and poverty in Oman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14</a:t>
            </a:fld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6858000" cy="449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18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Results: Base scenario</a:t>
            </a:r>
            <a:endParaRPr lang="en-US" dirty="0">
              <a:solidFill>
                <a:srgbClr val="FF0000"/>
              </a:solidFill>
              <a:latin typeface="Rockwell Extra Bold" panose="020609030405050204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scenario: No increases in food or fuel prices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output is validated with official national estimates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are most sensitive to the poverty line.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5 OR change in poverty line changes PI by about 3%.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5126335"/>
              </p:ext>
            </p:extLst>
          </p:nvPr>
        </p:nvGraphicFramePr>
        <p:xfrm>
          <a:off x="609600" y="1676400"/>
          <a:ext cx="3581400" cy="4419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0700"/>
                <a:gridCol w="1790700"/>
              </a:tblGrid>
              <a:tr h="97322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Poverty incidence (% HH)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98467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transfer/subsidy to make PI = 0% (OR/Y/HH)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98467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transfer to make PI =O% (OR Million)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20.4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4423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 transfer for food 2014 (OR Million)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3278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 transfer for food 2013 (OR Million)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27.9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05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Oman fuel price increase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16</a:t>
            </a:fld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4419600" cy="538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5320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Results: </a:t>
            </a:r>
            <a:br>
              <a:rPr lang="en-US" sz="32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</a:br>
            <a:r>
              <a:rPr lang="en-US" sz="27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Actual Scenario: 33% increase in fuel prices</a:t>
            </a:r>
            <a:endParaRPr lang="en-US" sz="2700" dirty="0">
              <a:solidFill>
                <a:srgbClr val="FF0000"/>
              </a:solidFill>
              <a:latin typeface="Rockwell Extra Bold" panose="020609030405050204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59867456"/>
              </p:ext>
            </p:extLst>
          </p:nvPr>
        </p:nvGraphicFramePr>
        <p:xfrm>
          <a:off x="457200" y="1828800"/>
          <a:ext cx="4038599" cy="39449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600"/>
                <a:gridCol w="762000"/>
                <a:gridCol w="761999"/>
              </a:tblGrid>
              <a:tr h="100742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Baseline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Simulation: 33% increase in fuel prices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5432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Poverty Incidence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13.7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10865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Incremental transfer to equate baseline PI (OR/Year/Household)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10865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Incremental total transfer required to equate baseline PI ( Million OR)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recent increase of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33%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fuel price has increased PI by about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1% HH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food prices are also increased by 30% PY increases by about 3% HH.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incremental cost to compensate the poor is around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0.82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million compared to the cost saving of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Million OR on phasing down oil subsidy (increase of 33%).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win-win policy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5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Results: </a:t>
            </a:r>
            <a:br>
              <a:rPr lang="en-US" sz="24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</a:br>
            <a:r>
              <a:rPr lang="en-US" sz="1600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Possible scenario: Equate national fuel prices to world prices</a:t>
            </a:r>
            <a:endParaRPr lang="en-US" sz="1600" dirty="0">
              <a:solidFill>
                <a:srgbClr val="FF0000"/>
              </a:solidFill>
              <a:latin typeface="Rockwell Extra Bold" panose="020609030405050204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4121542"/>
              </p:ext>
            </p:extLst>
          </p:nvPr>
        </p:nvGraphicFramePr>
        <p:xfrm>
          <a:off x="152400" y="1905000"/>
          <a:ext cx="4419600" cy="3839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/>
                <a:gridCol w="762000"/>
                <a:gridCol w="914400"/>
              </a:tblGrid>
              <a:tr h="8382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Baseline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Simulation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6003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Poverty Incidence (%)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12006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Incremental transfer to equate baseline PI (OR/Year/Household)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  <a:tr h="12006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Incremental total transfer required to equate baseline PI ( Million OR)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12.3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1" marR="9291" marT="9291" marB="0" anchor="b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petroleum price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0.414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OR/Liter and Oman petroleum price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0.120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OR/Liter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 the incremental transfer required (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Million OR) is less than cost savings of reducing the subsidy (by increasing 33%)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million OR.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7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Win-win policy</a:t>
            </a:r>
          </a:p>
          <a:p>
            <a:pPr lvl="1"/>
            <a:r>
              <a:rPr lang="en-US" dirty="0"/>
              <a:t>The poor impacted by fuel price increase can be </a:t>
            </a:r>
            <a:r>
              <a:rPr lang="en-US" dirty="0" smtClean="0"/>
              <a:t>compensated</a:t>
            </a:r>
          </a:p>
          <a:p>
            <a:pPr lvl="1"/>
            <a:r>
              <a:rPr lang="en-US" dirty="0" smtClean="0"/>
              <a:t>Fiscal saving could be used for socially worthy alternative investments</a:t>
            </a:r>
          </a:p>
          <a:p>
            <a:r>
              <a:rPr lang="en-US" dirty="0" smtClean="0"/>
              <a:t>Oman already has a targeted social security transfer mechanism.</a:t>
            </a:r>
          </a:p>
          <a:p>
            <a:r>
              <a:rPr lang="en-US" dirty="0" smtClean="0"/>
              <a:t>Hence can be done.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12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and Fuel Prices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9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Removal of fuel subsidies </a:t>
            </a:r>
            <a:r>
              <a:rPr lang="en-US" sz="3400" dirty="0" smtClean="0">
                <a:solidFill>
                  <a:srgbClr val="FF0000"/>
                </a:solidFill>
              </a:rPr>
              <a:t>may</a:t>
            </a:r>
          </a:p>
          <a:p>
            <a:pPr lvl="1"/>
            <a:r>
              <a:rPr lang="en-US" sz="3400" dirty="0" smtClean="0"/>
              <a:t>Remove </a:t>
            </a:r>
            <a:r>
              <a:rPr lang="en-US" sz="3400" dirty="0"/>
              <a:t>market distortion</a:t>
            </a:r>
          </a:p>
          <a:p>
            <a:pPr lvl="1"/>
            <a:r>
              <a:rPr lang="en-US" sz="3400" dirty="0" smtClean="0"/>
              <a:t>Reduce </a:t>
            </a:r>
            <a:r>
              <a:rPr lang="en-US" sz="3400" dirty="0"/>
              <a:t>negative environmental impacts</a:t>
            </a:r>
          </a:p>
          <a:p>
            <a:pPr lvl="1"/>
            <a:r>
              <a:rPr lang="en-US" sz="3400" smtClean="0"/>
              <a:t>Improve </a:t>
            </a:r>
            <a:r>
              <a:rPr lang="en-US" sz="3400" dirty="0"/>
              <a:t>income distribution</a:t>
            </a:r>
          </a:p>
          <a:p>
            <a:pPr lvl="1"/>
            <a:r>
              <a:rPr lang="en-US" sz="3400" b="1" dirty="0" smtClean="0">
                <a:solidFill>
                  <a:srgbClr val="00B050"/>
                </a:solidFill>
              </a:rPr>
              <a:t>Reduce fiscal constraints and release finances for socially worth expenditures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However governments have been reluctant to reduce fuel subsidies due to uncertainties of its impact on the poor.</a:t>
            </a:r>
          </a:p>
          <a:p>
            <a:r>
              <a:rPr lang="en-US" sz="3400" dirty="0" smtClean="0"/>
              <a:t>This study has shown that reduction of fuel subsidies in </a:t>
            </a:r>
            <a:r>
              <a:rPr lang="en-US" sz="3400" b="1" dirty="0" smtClean="0">
                <a:solidFill>
                  <a:srgbClr val="00B050"/>
                </a:solidFill>
              </a:rPr>
              <a:t>Oman</a:t>
            </a:r>
            <a:r>
              <a:rPr lang="en-US" sz="3400" dirty="0" smtClean="0"/>
              <a:t> </a:t>
            </a:r>
          </a:p>
          <a:p>
            <a:pPr lvl="1"/>
            <a:r>
              <a:rPr lang="en-US" sz="3400" dirty="0" smtClean="0"/>
              <a:t>whilst would </a:t>
            </a:r>
            <a:r>
              <a:rPr lang="en-US" sz="3400" b="1" dirty="0" smtClean="0">
                <a:solidFill>
                  <a:srgbClr val="00B050"/>
                </a:solidFill>
              </a:rPr>
              <a:t>reduce fiscal constraints</a:t>
            </a:r>
            <a:r>
              <a:rPr lang="en-US" sz="3400" dirty="0" smtClean="0"/>
              <a:t>, </a:t>
            </a:r>
          </a:p>
          <a:p>
            <a:pPr lvl="1"/>
            <a:r>
              <a:rPr lang="en-US" sz="3400" b="1" dirty="0" smtClean="0">
                <a:solidFill>
                  <a:srgbClr val="00B050"/>
                </a:solidFill>
              </a:rPr>
              <a:t>could also alleviate increased poverty </a:t>
            </a:r>
            <a:r>
              <a:rPr lang="en-US" sz="3400" dirty="0" smtClean="0"/>
              <a:t>due to increased fuel prices through transfers (financial or otherwise)  to those adversely impacted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Impact of increased fuel prices on Oman’s budget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3</a:t>
            </a:fld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79248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62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Budgetary response to decreased fuel prices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Austerity </a:t>
            </a:r>
            <a:r>
              <a:rPr lang="en-US" sz="4800" dirty="0"/>
              <a:t>proposals for </a:t>
            </a:r>
            <a:r>
              <a:rPr lang="en-US" sz="4800" dirty="0" smtClean="0"/>
              <a:t>2016</a:t>
            </a:r>
            <a:endParaRPr lang="en-US" sz="4800" dirty="0"/>
          </a:p>
          <a:p>
            <a:pPr lvl="1"/>
            <a:r>
              <a:rPr lang="en-US" sz="4800" dirty="0" smtClean="0"/>
              <a:t>Tax </a:t>
            </a:r>
            <a:r>
              <a:rPr lang="en-US" sz="4800" dirty="0"/>
              <a:t>increases and reform</a:t>
            </a:r>
          </a:p>
          <a:p>
            <a:pPr lvl="1"/>
            <a:r>
              <a:rPr lang="en-US" sz="4800" dirty="0"/>
              <a:t>Reduce public </a:t>
            </a:r>
            <a:r>
              <a:rPr lang="en-US" sz="4800" dirty="0" smtClean="0"/>
              <a:t>expenditure</a:t>
            </a:r>
          </a:p>
          <a:p>
            <a:pPr lvl="1"/>
            <a:r>
              <a:rPr lang="en-US" sz="4800" dirty="0"/>
              <a:t>Reduce </a:t>
            </a:r>
            <a:r>
              <a:rPr lang="en-US" sz="4800" dirty="0" smtClean="0"/>
              <a:t>subsidies</a:t>
            </a:r>
            <a:endParaRPr lang="en-US" sz="4800" dirty="0"/>
          </a:p>
          <a:p>
            <a:endParaRPr lang="en-US" sz="4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01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Rationale for phasing-out Fuel Subsidies</a:t>
            </a:r>
            <a:br>
              <a:rPr lang="en-US" sz="2400" dirty="0" smtClean="0"/>
            </a:br>
            <a:r>
              <a:rPr lang="en-US" sz="1300" dirty="0" smtClean="0">
                <a:solidFill>
                  <a:srgbClr val="00B0F0"/>
                </a:solidFill>
              </a:rPr>
              <a:t>(</a:t>
            </a:r>
            <a:r>
              <a:rPr lang="en-US" sz="1200" dirty="0" err="1" smtClean="0">
                <a:solidFill>
                  <a:srgbClr val="00B0F0"/>
                </a:solidFill>
              </a:rPr>
              <a:t>Coady</a:t>
            </a:r>
            <a:r>
              <a:rPr lang="en-US" sz="1200" dirty="0" smtClean="0">
                <a:solidFill>
                  <a:srgbClr val="00B0F0"/>
                </a:solidFill>
              </a:rPr>
              <a:t> et.al., 2015)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market distortion</a:t>
            </a:r>
          </a:p>
          <a:p>
            <a:r>
              <a:rPr lang="en-US" dirty="0" smtClean="0"/>
              <a:t>Reduce negative environmental impacts</a:t>
            </a:r>
          </a:p>
          <a:p>
            <a:r>
              <a:rPr lang="en-US" dirty="0" smtClean="0"/>
              <a:t>Improve income distribution</a:t>
            </a:r>
          </a:p>
          <a:p>
            <a:pPr lvl="1"/>
            <a:r>
              <a:rPr lang="en-US" dirty="0" smtClean="0"/>
              <a:t>Rich benefit more from fuel subsidies</a:t>
            </a:r>
          </a:p>
          <a:p>
            <a:r>
              <a:rPr lang="en-US" dirty="0" smtClean="0"/>
              <a:t>Remove fiscal constraints</a:t>
            </a:r>
          </a:p>
          <a:p>
            <a:pPr marL="742950" lvl="2" indent="-342900"/>
            <a:r>
              <a:rPr lang="en-US" dirty="0"/>
              <a:t>Crowds out public expenditure that can be used for poverty </a:t>
            </a:r>
            <a:r>
              <a:rPr lang="en-US" dirty="0" smtClean="0"/>
              <a:t>alleviation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Yet fuel subsidies remain in rich and poor countries.</a:t>
            </a:r>
          </a:p>
          <a:p>
            <a:pPr lvl="1"/>
            <a:r>
              <a:rPr lang="en-US" dirty="0" smtClean="0"/>
              <a:t>Poverty alleviation (poor countries)</a:t>
            </a:r>
          </a:p>
          <a:p>
            <a:pPr lvl="1"/>
            <a:r>
              <a:rPr lang="en-US" dirty="0" smtClean="0"/>
              <a:t>Production sustenance (oil extractors)</a:t>
            </a:r>
          </a:p>
          <a:p>
            <a:pPr lvl="1"/>
            <a:r>
              <a:rPr lang="en-US" dirty="0" smtClean="0"/>
              <a:t>Sharing national income (oil exporting countries)</a:t>
            </a:r>
          </a:p>
          <a:p>
            <a:pPr lvl="1"/>
            <a:r>
              <a:rPr lang="en-US" dirty="0" smtClean="0"/>
              <a:t>Political</a:t>
            </a:r>
          </a:p>
          <a:p>
            <a:r>
              <a:rPr lang="en-US" dirty="0" smtClean="0"/>
              <a:t>Oman </a:t>
            </a:r>
            <a:r>
              <a:rPr lang="en-US" dirty="0"/>
              <a:t>has been now been </a:t>
            </a:r>
            <a:r>
              <a:rPr lang="en-US" dirty="0">
                <a:solidFill>
                  <a:srgbClr val="FF0000"/>
                </a:solidFill>
              </a:rPr>
              <a:t>compelled</a:t>
            </a:r>
            <a:r>
              <a:rPr lang="en-US" dirty="0"/>
              <a:t> to phase-out fuel subsidies for fiscal reasons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Information on cost and benefits of fuel subsidy reform would help the government and public.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57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Fuel Subsidy reform in Oman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PAST</a:t>
            </a:r>
          </a:p>
          <a:p>
            <a:r>
              <a:rPr lang="en-US" sz="2600" dirty="0" smtClean="0"/>
              <a:t>Fuel subsidy in Oman (OECD/IEA, 2015)</a:t>
            </a:r>
          </a:p>
          <a:p>
            <a:pPr lvl="1"/>
            <a:r>
              <a:rPr lang="en-US" sz="2600" dirty="0" smtClean="0"/>
              <a:t>Subsidization rate is 63%</a:t>
            </a:r>
          </a:p>
          <a:p>
            <a:pPr lvl="1"/>
            <a:r>
              <a:rPr lang="en-US" sz="2600" dirty="0" smtClean="0"/>
              <a:t>Subsidy per capita 1775 $ (682 OR)</a:t>
            </a:r>
          </a:p>
          <a:p>
            <a:pPr lvl="1"/>
            <a:r>
              <a:rPr lang="en-US" sz="2600" dirty="0" smtClean="0"/>
              <a:t>Subsidy as % of GDP 9%</a:t>
            </a:r>
          </a:p>
          <a:p>
            <a:r>
              <a:rPr lang="en-US" sz="2600" dirty="0" smtClean="0"/>
              <a:t>Fuel subsidy (untargeted)  </a:t>
            </a:r>
            <a:r>
              <a:rPr lang="en-US" sz="2600" dirty="0"/>
              <a:t>in 2015 has been </a:t>
            </a:r>
            <a:r>
              <a:rPr lang="en-US" sz="2600" dirty="0">
                <a:solidFill>
                  <a:srgbClr val="FF0000"/>
                </a:solidFill>
              </a:rPr>
              <a:t>580</a:t>
            </a:r>
            <a:r>
              <a:rPr lang="en-US" sz="2600" dirty="0"/>
              <a:t> Million OR </a:t>
            </a:r>
          </a:p>
          <a:p>
            <a:pPr lvl="2"/>
            <a:r>
              <a:rPr lang="en-US" sz="2600" dirty="0" smtClean="0"/>
              <a:t>25</a:t>
            </a:r>
            <a:r>
              <a:rPr lang="en-US" sz="2600" dirty="0"/>
              <a:t>% of total subsidy </a:t>
            </a:r>
            <a:r>
              <a:rPr lang="en-US" sz="2600" dirty="0" smtClean="0"/>
              <a:t>expenditure </a:t>
            </a:r>
            <a:endParaRPr lang="en-US" sz="2600" dirty="0"/>
          </a:p>
          <a:p>
            <a:r>
              <a:rPr lang="en-US" sz="2600" dirty="0" smtClean="0"/>
              <a:t>Food subsidy (targeted) </a:t>
            </a:r>
            <a:r>
              <a:rPr lang="en-US" sz="2600" dirty="0"/>
              <a:t>in 2014 has been </a:t>
            </a:r>
            <a:r>
              <a:rPr lang="en-US" sz="2600" dirty="0">
                <a:solidFill>
                  <a:srgbClr val="FF0000"/>
                </a:solidFill>
              </a:rPr>
              <a:t>19.3 </a:t>
            </a:r>
            <a:r>
              <a:rPr lang="en-US" sz="2600" dirty="0"/>
              <a:t>Million </a:t>
            </a:r>
            <a:r>
              <a:rPr lang="en-US" sz="2600" dirty="0" smtClean="0"/>
              <a:t>OR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dirty="0" smtClean="0">
                <a:solidFill>
                  <a:srgbClr val="FF0000"/>
                </a:solidFill>
              </a:rPr>
              <a:t>REFORM</a:t>
            </a:r>
          </a:p>
          <a:p>
            <a:r>
              <a:rPr lang="en-US" sz="2600" dirty="0" smtClean="0"/>
              <a:t>Total </a:t>
            </a:r>
            <a:r>
              <a:rPr lang="en-US" sz="2600" dirty="0"/>
              <a:t>subsidies have been decreased by </a:t>
            </a:r>
            <a:r>
              <a:rPr lang="en-US" sz="2600" dirty="0">
                <a:solidFill>
                  <a:srgbClr val="FF0000"/>
                </a:solidFill>
              </a:rPr>
              <a:t>64%</a:t>
            </a:r>
            <a:r>
              <a:rPr lang="en-US" sz="2600" dirty="0"/>
              <a:t> from 2015 to 2016</a:t>
            </a:r>
            <a:r>
              <a:rPr lang="en-US" sz="2600" dirty="0" smtClean="0"/>
              <a:t>.</a:t>
            </a:r>
            <a:endParaRPr lang="en-US" sz="2600" dirty="0"/>
          </a:p>
          <a:p>
            <a:r>
              <a:rPr lang="en-US" sz="2600" dirty="0"/>
              <a:t>The government of Oman raised gas prices for industrial users of gas by 100% in 2015 with 3% annual increase (IEA, 2015). </a:t>
            </a:r>
            <a:endParaRPr lang="en-US" sz="2600" dirty="0" smtClean="0"/>
          </a:p>
          <a:p>
            <a:r>
              <a:rPr lang="en-US" sz="2600" dirty="0" smtClean="0"/>
              <a:t>In </a:t>
            </a:r>
            <a:r>
              <a:rPr lang="en-US" sz="2600" dirty="0"/>
              <a:t>2016 the government of Oman increased oil fuel prices by 33% with monthly adjustments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Estimated </a:t>
            </a:r>
            <a:r>
              <a:rPr lang="en-US" sz="2600" dirty="0"/>
              <a:t>savings due to increase in fuel price in January 2016  (</a:t>
            </a:r>
            <a:r>
              <a:rPr lang="en-US" sz="2600" dirty="0">
                <a:solidFill>
                  <a:srgbClr val="FF0000"/>
                </a:solidFill>
              </a:rPr>
              <a:t>33%</a:t>
            </a:r>
            <a:r>
              <a:rPr lang="en-US" sz="2600" dirty="0"/>
              <a:t>) to government </a:t>
            </a:r>
            <a:r>
              <a:rPr lang="en-US" sz="2600" dirty="0">
                <a:solidFill>
                  <a:srgbClr val="FF0000"/>
                </a:solidFill>
              </a:rPr>
              <a:t>162</a:t>
            </a:r>
            <a:r>
              <a:rPr lang="en-US" sz="2600" dirty="0"/>
              <a:t> Million OR</a:t>
            </a:r>
          </a:p>
          <a:p>
            <a:r>
              <a:rPr lang="en-US" sz="2600" dirty="0"/>
              <a:t>By June fuel prices have been increased by 50% (120 to 180 </a:t>
            </a:r>
            <a:r>
              <a:rPr lang="en-US" sz="2600" dirty="0" err="1"/>
              <a:t>baisa</a:t>
            </a:r>
            <a:r>
              <a:rPr lang="en-US" sz="2600" dirty="0"/>
              <a:t>/liter super petrol)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445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Fuel food and poverty in Oman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Nationally</a:t>
            </a:r>
            <a:r>
              <a:rPr lang="en-US" sz="1800" dirty="0" smtClean="0"/>
              <a:t> Oman </a:t>
            </a:r>
            <a:r>
              <a:rPr lang="en-US" sz="1800" dirty="0"/>
              <a:t>imported 44% of the food consumed, </a:t>
            </a:r>
            <a:r>
              <a:rPr lang="en-US" sz="1800" dirty="0">
                <a:solidFill>
                  <a:srgbClr val="FF0000"/>
                </a:solidFill>
              </a:rPr>
              <a:t>100%</a:t>
            </a:r>
            <a:r>
              <a:rPr lang="en-US" sz="1800" dirty="0"/>
              <a:t> of rice and about </a:t>
            </a:r>
            <a:r>
              <a:rPr lang="en-US" sz="1800" dirty="0">
                <a:solidFill>
                  <a:srgbClr val="FF0000"/>
                </a:solidFill>
              </a:rPr>
              <a:t>95% </a:t>
            </a:r>
            <a:r>
              <a:rPr lang="en-US" sz="1800" dirty="0"/>
              <a:t>of wheat.  </a:t>
            </a:r>
            <a:r>
              <a:rPr lang="en-US" sz="1800" dirty="0" smtClean="0">
                <a:solidFill>
                  <a:srgbClr val="FF0000"/>
                </a:solidFill>
              </a:rPr>
              <a:t>Import dependent </a:t>
            </a:r>
            <a:r>
              <a:rPr lang="en-US" sz="1800" dirty="0" smtClean="0"/>
              <a:t>for staples.</a:t>
            </a:r>
            <a:endParaRPr lang="en-US" sz="1800" dirty="0"/>
          </a:p>
          <a:p>
            <a:r>
              <a:rPr lang="en-US" sz="1800" dirty="0" smtClean="0">
                <a:solidFill>
                  <a:srgbClr val="00B050"/>
                </a:solidFill>
              </a:rPr>
              <a:t>Household</a:t>
            </a:r>
            <a:r>
              <a:rPr lang="en-US" sz="1800" dirty="0" smtClean="0"/>
              <a:t> expenditure </a:t>
            </a:r>
            <a:r>
              <a:rPr lang="en-US" sz="1800" dirty="0"/>
              <a:t>on </a:t>
            </a:r>
            <a:r>
              <a:rPr lang="en-US" sz="1800" dirty="0">
                <a:solidFill>
                  <a:srgbClr val="FF0000"/>
                </a:solidFill>
              </a:rPr>
              <a:t>food</a:t>
            </a:r>
            <a:r>
              <a:rPr lang="en-US" sz="1800" dirty="0"/>
              <a:t> is the largest percentage (</a:t>
            </a:r>
            <a:r>
              <a:rPr lang="en-US" sz="1800" dirty="0">
                <a:solidFill>
                  <a:srgbClr val="FF0000"/>
                </a:solidFill>
              </a:rPr>
              <a:t>31%</a:t>
            </a:r>
            <a:r>
              <a:rPr lang="en-US" sz="1800" dirty="0"/>
              <a:t>) of the total household income followed with </a:t>
            </a:r>
            <a:r>
              <a:rPr lang="en-US" sz="1800" dirty="0">
                <a:solidFill>
                  <a:srgbClr val="FF0000"/>
                </a:solidFill>
              </a:rPr>
              <a:t>transportation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FF0000"/>
                </a:solidFill>
              </a:rPr>
              <a:t>17%</a:t>
            </a:r>
            <a:r>
              <a:rPr lang="en-US" sz="1800" dirty="0"/>
              <a:t>) that is largely cost on </a:t>
            </a:r>
            <a:r>
              <a:rPr lang="en-US" sz="1800" dirty="0">
                <a:solidFill>
                  <a:srgbClr val="FF0000"/>
                </a:solidFill>
              </a:rPr>
              <a:t>fuel</a:t>
            </a:r>
            <a:r>
              <a:rPr lang="en-US" sz="1800" dirty="0"/>
              <a:t>. </a:t>
            </a:r>
            <a:endParaRPr lang="en-US" sz="1800" dirty="0" smtClean="0"/>
          </a:p>
          <a:p>
            <a:pPr lvl="1"/>
            <a:r>
              <a:rPr lang="en-US" sz="1800" dirty="0" smtClean="0">
                <a:solidFill>
                  <a:srgbClr val="7030A0"/>
                </a:solidFill>
              </a:rPr>
              <a:t>Thus </a:t>
            </a:r>
            <a:r>
              <a:rPr lang="en-US" sz="1800" dirty="0">
                <a:solidFill>
                  <a:srgbClr val="7030A0"/>
                </a:solidFill>
              </a:rPr>
              <a:t>changes in either, food or fuel prices, would have a significant impact on poverty. </a:t>
            </a:r>
            <a:endParaRPr lang="en-US" sz="1800" dirty="0" smtClean="0">
              <a:solidFill>
                <a:srgbClr val="7030A0"/>
              </a:solidFill>
            </a:endParaRPr>
          </a:p>
          <a:p>
            <a:r>
              <a:rPr lang="en-US" sz="1800" dirty="0" smtClean="0">
                <a:solidFill>
                  <a:srgbClr val="00B050"/>
                </a:solidFill>
              </a:rPr>
              <a:t>Poverty</a:t>
            </a:r>
            <a:r>
              <a:rPr lang="en-US" sz="1800" dirty="0" smtClean="0"/>
              <a:t>: In </a:t>
            </a:r>
            <a:r>
              <a:rPr lang="en-US" sz="1800" dirty="0"/>
              <a:t>the Sultanate of Oman a family is classified as poor if it spends more than </a:t>
            </a:r>
            <a:r>
              <a:rPr lang="en-US" sz="1800" dirty="0">
                <a:solidFill>
                  <a:srgbClr val="FF0000"/>
                </a:solidFill>
              </a:rPr>
              <a:t>60%</a:t>
            </a:r>
            <a:r>
              <a:rPr lang="en-US" sz="1800" dirty="0"/>
              <a:t> of the household expenditure on food. </a:t>
            </a:r>
            <a:endParaRPr lang="en-US" sz="1800" dirty="0" smtClean="0"/>
          </a:p>
          <a:p>
            <a:pPr lvl="1"/>
            <a:r>
              <a:rPr lang="en-US" sz="1800" dirty="0" smtClean="0"/>
              <a:t>Based </a:t>
            </a:r>
            <a:r>
              <a:rPr lang="en-US" sz="1800" dirty="0"/>
              <a:t>on this standard </a:t>
            </a:r>
            <a:r>
              <a:rPr lang="en-US" sz="1800" dirty="0">
                <a:solidFill>
                  <a:srgbClr val="FF0000"/>
                </a:solidFill>
              </a:rPr>
              <a:t>12%</a:t>
            </a:r>
            <a:r>
              <a:rPr lang="en-US" sz="1800" dirty="0"/>
              <a:t> of Omani families were classified as poor based on Household Expenditure and Income Survey conducted in 2007-2008 compared to 8% in 1999-2000. </a:t>
            </a:r>
            <a:endParaRPr lang="en-US" sz="1800" dirty="0" smtClean="0"/>
          </a:p>
          <a:p>
            <a:pPr lvl="1"/>
            <a:r>
              <a:rPr lang="en-US" sz="1800" dirty="0" smtClean="0"/>
              <a:t>Studies</a:t>
            </a:r>
            <a:r>
              <a:rPr lang="en-US" sz="1800" dirty="0"/>
              <a:t>, done post 2008 surge in global food prices, have quantified the resulting increase in food insecurity in the Sultanate of Oman, measured as percentage of households unable to access </a:t>
            </a:r>
            <a:r>
              <a:rPr lang="en-US" sz="1800" dirty="0" err="1"/>
              <a:t>Nutrionaly</a:t>
            </a:r>
            <a:r>
              <a:rPr lang="en-US" sz="1800" dirty="0"/>
              <a:t> Adequate Socially Preferred Least Cost diet as 5.3%. </a:t>
            </a:r>
            <a:endParaRPr lang="en-US" sz="1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Objective of the study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objective of this study is to estimate the </a:t>
            </a:r>
            <a:r>
              <a:rPr lang="en-US" dirty="0" smtClean="0">
                <a:solidFill>
                  <a:srgbClr val="FF0000"/>
                </a:solidFill>
              </a:rPr>
              <a:t>impact on poverty </a:t>
            </a:r>
            <a:r>
              <a:rPr lang="en-US" dirty="0" smtClean="0"/>
              <a:t>due to phasing down of </a:t>
            </a:r>
            <a:r>
              <a:rPr lang="en-US" dirty="0" smtClean="0">
                <a:solidFill>
                  <a:srgbClr val="FF0000"/>
                </a:solidFill>
              </a:rPr>
              <a:t>fuel subsidy </a:t>
            </a:r>
            <a:r>
              <a:rPr lang="en-US" dirty="0" smtClean="0"/>
              <a:t>and to estimate the required </a:t>
            </a:r>
            <a:r>
              <a:rPr lang="en-US" dirty="0" smtClean="0">
                <a:solidFill>
                  <a:srgbClr val="FF0000"/>
                </a:solidFill>
              </a:rPr>
              <a:t>public expenditure to compensate </a:t>
            </a:r>
            <a:r>
              <a:rPr lang="en-US" dirty="0" smtClean="0"/>
              <a:t>those who would be adversely effected.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39349-7C10-45E6-83EF-6877AA6A686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7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1209</Words>
  <Application>Microsoft Office PowerPoint</Application>
  <PresentationFormat>On-screen Show (4:3)</PresentationFormat>
  <Paragraphs>155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Exploratory Study on  Impact of Food and Fuel Prices on Poverty in Food Import Dependent and Oil Exporting Economies: The Case of Sultanate of Oman</vt:lpstr>
      <vt:lpstr>Food and Fuel Prices</vt:lpstr>
      <vt:lpstr>Impact of increased fuel prices on Oman’s budget</vt:lpstr>
      <vt:lpstr>Budgetary response to decreased fuel prices</vt:lpstr>
      <vt:lpstr>Rationale for phasing-out Fuel Subsidies (Coady et.al., 2015)</vt:lpstr>
      <vt:lpstr>Rationale for the study</vt:lpstr>
      <vt:lpstr>Fuel Subsidy reform in Oman</vt:lpstr>
      <vt:lpstr>Fuel food and poverty in Oman</vt:lpstr>
      <vt:lpstr>Objective of the study</vt:lpstr>
      <vt:lpstr>The Model </vt:lpstr>
      <vt:lpstr>PowerPoint Presentation</vt:lpstr>
      <vt:lpstr>PowerPoint Presentation</vt:lpstr>
      <vt:lpstr>Data</vt:lpstr>
      <vt:lpstr>Income distribution and poverty in Oman</vt:lpstr>
      <vt:lpstr>Results: Base scenario</vt:lpstr>
      <vt:lpstr>Oman fuel price increase</vt:lpstr>
      <vt:lpstr>Results:  Actual Scenario: 33% increase in fuel prices</vt:lpstr>
      <vt:lpstr>Results:  Possible scenario: Equate national fuel prices to world prices</vt:lpstr>
      <vt:lpstr>Implementation</vt:lpstr>
      <vt:lpstr>Conclusion</vt:lpstr>
    </vt:vector>
  </TitlesOfParts>
  <Company>SQU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Food and Fuel Prices on Poverty in Food Import Dependent and Oil Exporting Economies: The Case of Sultanate of Oman</dc:title>
  <dc:creator>user</dc:creator>
  <cp:lastModifiedBy>admin</cp:lastModifiedBy>
  <cp:revision>71</cp:revision>
  <dcterms:created xsi:type="dcterms:W3CDTF">2016-03-16T08:15:14Z</dcterms:created>
  <dcterms:modified xsi:type="dcterms:W3CDTF">2016-06-05T08:58:36Z</dcterms:modified>
</cp:coreProperties>
</file>