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6" r:id="rId3"/>
    <p:sldId id="257" r:id="rId4"/>
    <p:sldId id="259" r:id="rId5"/>
    <p:sldId id="261" r:id="rId6"/>
    <p:sldId id="270" r:id="rId7"/>
    <p:sldId id="281" r:id="rId8"/>
    <p:sldId id="274" r:id="rId9"/>
    <p:sldId id="271" r:id="rId10"/>
    <p:sldId id="263" r:id="rId11"/>
    <p:sldId id="264" r:id="rId12"/>
    <p:sldId id="265" r:id="rId13"/>
    <p:sldId id="277" r:id="rId14"/>
    <p:sldId id="288" r:id="rId15"/>
    <p:sldId id="266" r:id="rId16"/>
    <p:sldId id="273" r:id="rId17"/>
    <p:sldId id="278" r:id="rId18"/>
    <p:sldId id="279" r:id="rId19"/>
    <p:sldId id="282" r:id="rId20"/>
    <p:sldId id="284" r:id="rId21"/>
    <p:sldId id="285" r:id="rId22"/>
    <p:sldId id="286" r:id="rId23"/>
    <p:sldId id="287" r:id="rId24"/>
    <p:sldId id="289" r:id="rId25"/>
    <p:sldId id="29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A34C8FA-72AD-4384-AF43-76C0D66AB7B6}" type="datetimeFigureOut">
              <a:rPr lang="en-GB" smtClean="0"/>
              <a:pPr/>
              <a:t>11/05/2019</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F833121A-9766-4635-8EF2-C724759C4C90}"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34C8FA-72AD-4384-AF43-76C0D66AB7B6}" type="datetimeFigureOut">
              <a:rPr lang="en-GB" smtClean="0"/>
              <a:pPr/>
              <a:t>11/05/2019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833121A-9766-4635-8EF2-C724759C4C90}"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34C8FA-72AD-4384-AF43-76C0D66AB7B6}" type="datetimeFigureOut">
              <a:rPr lang="en-GB" smtClean="0"/>
              <a:pPr/>
              <a:t>11/05/2019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833121A-9766-4635-8EF2-C724759C4C90}"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AA34C8FA-72AD-4384-AF43-76C0D66AB7B6}" type="datetimeFigureOut">
              <a:rPr lang="en-GB" smtClean="0"/>
              <a:pPr/>
              <a:t>11/05/2019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833121A-9766-4635-8EF2-C724759C4C90}"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AA34C8FA-72AD-4384-AF43-76C0D66AB7B6}" type="datetimeFigureOut">
              <a:rPr lang="en-GB" smtClean="0"/>
              <a:pPr/>
              <a:t>11/05/2019</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F833121A-9766-4635-8EF2-C724759C4C90}"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AA34C8FA-72AD-4384-AF43-76C0D66AB7B6}" type="datetimeFigureOut">
              <a:rPr lang="en-GB" smtClean="0"/>
              <a:pPr/>
              <a:t>11/05/2019</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F833121A-9766-4635-8EF2-C724759C4C90}"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AA34C8FA-72AD-4384-AF43-76C0D66AB7B6}" type="datetimeFigureOut">
              <a:rPr lang="en-GB" smtClean="0"/>
              <a:pPr/>
              <a:t>11/05/2019</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F833121A-9766-4635-8EF2-C724759C4C9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AA34C8FA-72AD-4384-AF43-76C0D66AB7B6}" type="datetimeFigureOut">
              <a:rPr lang="en-GB" smtClean="0"/>
              <a:pPr/>
              <a:t>11/05/2019</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F833121A-9766-4635-8EF2-C724759C4C90}"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AA34C8FA-72AD-4384-AF43-76C0D66AB7B6}" type="datetimeFigureOut">
              <a:rPr lang="en-GB" smtClean="0"/>
              <a:pPr/>
              <a:t>11/05/2019</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F833121A-9766-4635-8EF2-C724759C4C90}"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AA34C8FA-72AD-4384-AF43-76C0D66AB7B6}" type="datetimeFigureOut">
              <a:rPr lang="en-GB" smtClean="0"/>
              <a:pPr/>
              <a:t>11/05/2019</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F833121A-9766-4635-8EF2-C724759C4C90}"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AA34C8FA-72AD-4384-AF43-76C0D66AB7B6}" type="datetimeFigureOut">
              <a:rPr lang="en-GB" smtClean="0"/>
              <a:pPr/>
              <a:t>11/05/2019</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F833121A-9766-4635-8EF2-C724759C4C90}"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AA34C8FA-72AD-4384-AF43-76C0D66AB7B6}" type="datetimeFigureOut">
              <a:rPr lang="en-GB" smtClean="0"/>
              <a:pPr/>
              <a:t>11/05/2019</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F833121A-9766-4635-8EF2-C724759C4C90}"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Enterprise development</a:t>
            </a:r>
          </a:p>
        </p:txBody>
      </p:sp>
      <p:sp>
        <p:nvSpPr>
          <p:cNvPr id="3" name="Subtitle 2"/>
          <p:cNvSpPr>
            <a:spLocks noGrp="1"/>
          </p:cNvSpPr>
          <p:nvPr>
            <p:ph type="subTitle" idx="1"/>
          </p:nvPr>
        </p:nvSpPr>
        <p:spPr/>
        <p:txBody>
          <a:bodyPr>
            <a:normAutofit fontScale="92500" lnSpcReduction="10000"/>
          </a:bodyPr>
          <a:lstStyle/>
          <a:p>
            <a:r>
              <a:rPr lang="en-GB" dirty="0"/>
              <a:t>SMEs and export-led growth as the main engine of economic </a:t>
            </a:r>
            <a:r>
              <a:rPr lang="en-GB" dirty="0" smtClean="0"/>
              <a:t>development</a:t>
            </a:r>
          </a:p>
          <a:p>
            <a:r>
              <a:rPr lang="en-GB" dirty="0" smtClean="0"/>
              <a:t>Dr. Joy </a:t>
            </a:r>
            <a:r>
              <a:rPr lang="en-GB" smtClean="0"/>
              <a:t>Kiiru</a:t>
            </a:r>
            <a:r>
              <a:rPr lang="en-GB" smtClean="0"/>
              <a:t> </a:t>
            </a:r>
            <a:endParaRPr lang="en-GB" dirty="0"/>
          </a:p>
          <a:p>
            <a:endParaRPr lang="en-GB" dirty="0"/>
          </a:p>
        </p:txBody>
      </p:sp>
    </p:spTree>
    <p:extLst>
      <p:ext uri="{BB962C8B-B14F-4D97-AF65-F5344CB8AC3E}">
        <p14:creationId xmlns:p14="http://schemas.microsoft.com/office/powerpoint/2010/main" xmlns="" val="6744721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Non financial support is often referred to  as business development services or </a:t>
            </a:r>
            <a:r>
              <a:rPr lang="en-GB" dirty="0"/>
              <a:t>BDS </a:t>
            </a:r>
            <a:r>
              <a:rPr lang="en-GB" dirty="0" smtClean="0"/>
              <a:t>(</a:t>
            </a:r>
            <a:r>
              <a:rPr lang="en-GB" dirty="0"/>
              <a:t>advisory services, training and information as well as business clubs and other networking </a:t>
            </a:r>
            <a:r>
              <a:rPr lang="en-GB" dirty="0" smtClean="0"/>
              <a:t>events). </a:t>
            </a:r>
          </a:p>
          <a:p>
            <a:r>
              <a:rPr lang="en-GB" dirty="0" smtClean="0"/>
              <a:t>Some commercial banks have been active in such initiatives, but very much as part of their charitable or corporate social responsibility (CSR) activities.</a:t>
            </a:r>
            <a:endParaRPr lang="en-GB" dirty="0"/>
          </a:p>
        </p:txBody>
      </p:sp>
      <p:sp>
        <p:nvSpPr>
          <p:cNvPr id="2" name="Title 1"/>
          <p:cNvSpPr>
            <a:spLocks noGrp="1"/>
          </p:cNvSpPr>
          <p:nvPr>
            <p:ph type="title"/>
          </p:nvPr>
        </p:nvSpPr>
        <p:spPr/>
        <p:txBody>
          <a:bodyPr/>
          <a:lstStyle/>
          <a:p>
            <a:r>
              <a:rPr lang="en-GB" dirty="0" smtClean="0"/>
              <a:t>Non financial support to SMEs</a:t>
            </a:r>
            <a:endParaRPr lang="en-GB" dirty="0"/>
          </a:p>
        </p:txBody>
      </p:sp>
    </p:spTree>
    <p:extLst>
      <p:ext uri="{BB962C8B-B14F-4D97-AF65-F5344CB8AC3E}">
        <p14:creationId xmlns:p14="http://schemas.microsoft.com/office/powerpoint/2010/main" xmlns="" val="480094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GB" dirty="0" smtClean="0"/>
              <a:t>KCB (Kenya Commercial Bank Limited) has set aside 60% of its Foundation’s budget to ‘promoting enterprise development’ with a focus on agribusinesses and youth enterprise. </a:t>
            </a:r>
          </a:p>
          <a:p>
            <a:r>
              <a:rPr lang="en-GB" dirty="0" smtClean="0"/>
              <a:t>Equity Bank Group’s Foundation focuses on innovation and entrepreneurship in order to “stimulate job creation and economic growth by providing micro and small entrepreneurs with advisory services, mentoring, and business development training”. </a:t>
            </a:r>
          </a:p>
          <a:p>
            <a:r>
              <a:rPr lang="en-GB" dirty="0" smtClean="0"/>
              <a:t>They</a:t>
            </a:r>
            <a:r>
              <a:rPr lang="en-GB" dirty="0"/>
              <a:t> </a:t>
            </a:r>
            <a:r>
              <a:rPr lang="en-GB" dirty="0" smtClean="0"/>
              <a:t>pay particular attention to working with young people and women</a:t>
            </a:r>
            <a:endParaRPr lang="en-GB" dirty="0"/>
          </a:p>
        </p:txBody>
      </p:sp>
      <p:sp>
        <p:nvSpPr>
          <p:cNvPr id="2" name="Title 1"/>
          <p:cNvSpPr>
            <a:spLocks noGrp="1"/>
          </p:cNvSpPr>
          <p:nvPr>
            <p:ph type="title"/>
          </p:nvPr>
        </p:nvSpPr>
        <p:spPr/>
        <p:txBody>
          <a:bodyPr/>
          <a:lstStyle/>
          <a:p>
            <a:r>
              <a:rPr lang="en-GB" dirty="0" smtClean="0"/>
              <a:t>BDS to SMES</a:t>
            </a:r>
            <a:endParaRPr lang="en-GB" dirty="0"/>
          </a:p>
        </p:txBody>
      </p:sp>
    </p:spTree>
    <p:extLst>
      <p:ext uri="{BB962C8B-B14F-4D97-AF65-F5344CB8AC3E}">
        <p14:creationId xmlns:p14="http://schemas.microsoft.com/office/powerpoint/2010/main" xmlns="" val="28488977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GB" dirty="0" smtClean="0"/>
              <a:t>The impression of Non financial services towards the micro is more ‘charitable’ </a:t>
            </a:r>
          </a:p>
          <a:p>
            <a:r>
              <a:rPr lang="en-GB" dirty="0" smtClean="0"/>
              <a:t>There is however a serious role for NFS as part of commercial bank offering to the medium and small scale enterprise sector</a:t>
            </a:r>
          </a:p>
          <a:p>
            <a:r>
              <a:rPr lang="en-GB" dirty="0" smtClean="0"/>
              <a:t>NFS are used to raise a financial institutions  profile, attract new clients, offered as ‘extras’ or ‘bonuses’ to retain existing clients and used in a developmental way to help smaller business clients grow their businesses and through this take up a wider range of the financial solutions that FIs can provide.</a:t>
            </a:r>
            <a:endParaRPr lang="en-GB" dirty="0"/>
          </a:p>
        </p:txBody>
      </p:sp>
      <p:sp>
        <p:nvSpPr>
          <p:cNvPr id="2" name="Title 1"/>
          <p:cNvSpPr>
            <a:spLocks noGrp="1"/>
          </p:cNvSpPr>
          <p:nvPr>
            <p:ph type="title"/>
          </p:nvPr>
        </p:nvSpPr>
        <p:spPr/>
        <p:txBody>
          <a:bodyPr/>
          <a:lstStyle/>
          <a:p>
            <a:r>
              <a:rPr lang="en-GB" dirty="0" smtClean="0"/>
              <a:t>BDS to SMEs</a:t>
            </a:r>
            <a:endParaRPr lang="en-GB" dirty="0"/>
          </a:p>
        </p:txBody>
      </p:sp>
    </p:spTree>
    <p:extLst>
      <p:ext uri="{BB962C8B-B14F-4D97-AF65-F5344CB8AC3E}">
        <p14:creationId xmlns:p14="http://schemas.microsoft.com/office/powerpoint/2010/main" xmlns="" val="221274431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n-GB" dirty="0" smtClean="0"/>
              <a:t>Customised approaches are offered </a:t>
            </a:r>
            <a:r>
              <a:rPr lang="en-GB" dirty="0"/>
              <a:t>to those SMEs which have grown or who can demonstrate growth potential.</a:t>
            </a:r>
          </a:p>
          <a:p>
            <a:r>
              <a:rPr lang="en-GB" dirty="0"/>
              <a:t>These services are offered </a:t>
            </a:r>
            <a:r>
              <a:rPr lang="en-GB" dirty="0" smtClean="0"/>
              <a:t>through bank relationship </a:t>
            </a:r>
            <a:r>
              <a:rPr lang="en-GB" dirty="0"/>
              <a:t>managers </a:t>
            </a:r>
            <a:endParaRPr lang="en-GB" dirty="0" smtClean="0"/>
          </a:p>
          <a:p>
            <a:r>
              <a:rPr lang="en-GB" dirty="0" smtClean="0"/>
              <a:t>They provide </a:t>
            </a:r>
            <a:r>
              <a:rPr lang="en-GB" dirty="0"/>
              <a:t>information and Knowledge, (publications, business clubs, </a:t>
            </a:r>
            <a:r>
              <a:rPr lang="en-GB" dirty="0" err="1"/>
              <a:t>sme</a:t>
            </a:r>
            <a:r>
              <a:rPr lang="en-GB" dirty="0"/>
              <a:t> related events), Training programmes, (Banks supporting training for their SME customers </a:t>
            </a:r>
            <a:r>
              <a:rPr lang="en-GB" dirty="0" smtClean="0"/>
              <a:t>do </a:t>
            </a:r>
            <a:r>
              <a:rPr lang="en-GB" dirty="0"/>
              <a:t>so by working in partnership with educational and training institutions and/ or private trainers)</a:t>
            </a:r>
          </a:p>
          <a:p>
            <a:endParaRPr lang="en-GB" dirty="0"/>
          </a:p>
        </p:txBody>
      </p:sp>
      <p:sp>
        <p:nvSpPr>
          <p:cNvPr id="2" name="Title 1"/>
          <p:cNvSpPr>
            <a:spLocks noGrp="1"/>
          </p:cNvSpPr>
          <p:nvPr>
            <p:ph type="title"/>
          </p:nvPr>
        </p:nvSpPr>
        <p:spPr/>
        <p:txBody>
          <a:bodyPr/>
          <a:lstStyle/>
          <a:p>
            <a:r>
              <a:rPr lang="en-GB" dirty="0" smtClean="0"/>
              <a:t>BDS to SMEs</a:t>
            </a:r>
            <a:endParaRPr lang="en-GB" dirty="0"/>
          </a:p>
        </p:txBody>
      </p:sp>
    </p:spTree>
    <p:extLst>
      <p:ext uri="{BB962C8B-B14F-4D97-AF65-F5344CB8AC3E}">
        <p14:creationId xmlns:p14="http://schemas.microsoft.com/office/powerpoint/2010/main" xmlns="" val="20009802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a:t>Equity Bank in Kenya </a:t>
            </a:r>
            <a:r>
              <a:rPr lang="en-GB" dirty="0" smtClean="0"/>
              <a:t>offers </a:t>
            </a:r>
            <a:r>
              <a:rPr lang="en-GB" dirty="0"/>
              <a:t>sector specialist support for their medium sized enterprise clients as well as investment readiness mentoring for those considering equity investment. </a:t>
            </a:r>
          </a:p>
          <a:p>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xmlns="" val="1218747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smtClean="0"/>
              <a:t>A 2015 on the SME banking offers of 30 banks in Kenya, found that just over a quarter (26%) of the banks said they provided NFS for their SME clients; yet there is demand for these services by SMEs</a:t>
            </a:r>
          </a:p>
          <a:p>
            <a:r>
              <a:rPr lang="en-GB" dirty="0" smtClean="0"/>
              <a:t>A 2013 report on SME development in South Africa noted a strong unmet demand for business NFS amongst SME owners. </a:t>
            </a:r>
          </a:p>
          <a:p>
            <a:r>
              <a:rPr lang="en-GB" dirty="0"/>
              <a:t>R</a:t>
            </a:r>
            <a:r>
              <a:rPr lang="en-GB" dirty="0" smtClean="0"/>
              <a:t>ecent research with growth SMEs in Kenya acknowledged the desire by entrepreneurs for similar support.</a:t>
            </a:r>
          </a:p>
        </p:txBody>
      </p:sp>
      <p:sp>
        <p:nvSpPr>
          <p:cNvPr id="2" name="Title 1"/>
          <p:cNvSpPr>
            <a:spLocks noGrp="1"/>
          </p:cNvSpPr>
          <p:nvPr>
            <p:ph type="title"/>
          </p:nvPr>
        </p:nvSpPr>
        <p:spPr/>
        <p:txBody>
          <a:bodyPr/>
          <a:lstStyle/>
          <a:p>
            <a:r>
              <a:rPr lang="en-GB" dirty="0" smtClean="0"/>
              <a:t>BDS and Commercial Banks</a:t>
            </a:r>
            <a:endParaRPr lang="en-GB" dirty="0"/>
          </a:p>
        </p:txBody>
      </p:sp>
    </p:spTree>
    <p:extLst>
      <p:ext uri="{BB962C8B-B14F-4D97-AF65-F5344CB8AC3E}">
        <p14:creationId xmlns:p14="http://schemas.microsoft.com/office/powerpoint/2010/main" xmlns="" val="30520953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In order to target growth oriented SMES there is need to go beyond the traditional provision of credit (Expensive) through traditional bank loans</a:t>
            </a:r>
          </a:p>
        </p:txBody>
      </p:sp>
      <p:sp>
        <p:nvSpPr>
          <p:cNvPr id="2" name="Title 1"/>
          <p:cNvSpPr>
            <a:spLocks noGrp="1"/>
          </p:cNvSpPr>
          <p:nvPr>
            <p:ph type="title"/>
          </p:nvPr>
        </p:nvSpPr>
        <p:spPr/>
        <p:txBody>
          <a:bodyPr/>
          <a:lstStyle/>
          <a:p>
            <a:r>
              <a:rPr lang="en-GB" dirty="0" smtClean="0"/>
              <a:t>Growth Oriented SMES</a:t>
            </a:r>
            <a:endParaRPr lang="en-GB" dirty="0"/>
          </a:p>
        </p:txBody>
      </p:sp>
    </p:spTree>
    <p:extLst>
      <p:ext uri="{BB962C8B-B14F-4D97-AF65-F5344CB8AC3E}">
        <p14:creationId xmlns:p14="http://schemas.microsoft.com/office/powerpoint/2010/main" xmlns="" val="12797437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Indeed there is evidence that SMEs </a:t>
            </a:r>
            <a:r>
              <a:rPr lang="en-GB" dirty="0"/>
              <a:t>could become more competitive by </a:t>
            </a:r>
            <a:r>
              <a:rPr lang="en-GB" dirty="0" smtClean="0"/>
              <a:t>increasing their </a:t>
            </a:r>
            <a:r>
              <a:rPr lang="en-GB" dirty="0"/>
              <a:t>involvement in foreign markets, as </a:t>
            </a:r>
            <a:r>
              <a:rPr lang="en-GB" dirty="0" smtClean="0"/>
              <a:t>internationalized enterprises </a:t>
            </a:r>
            <a:r>
              <a:rPr lang="en-GB" dirty="0"/>
              <a:t>typically report higher sales and </a:t>
            </a:r>
            <a:r>
              <a:rPr lang="en-GB" dirty="0" smtClean="0"/>
              <a:t>growth</a:t>
            </a:r>
            <a:endParaRPr lang="en-GB" dirty="0"/>
          </a:p>
          <a:p>
            <a:r>
              <a:rPr lang="en-GB" dirty="0"/>
              <a:t>Evidence suggests that SME exporters grow 4 % faster </a:t>
            </a:r>
            <a:r>
              <a:rPr lang="en-GB" dirty="0" smtClean="0"/>
              <a:t>than non-exporters</a:t>
            </a:r>
            <a:endParaRPr lang="en-GB" dirty="0"/>
          </a:p>
        </p:txBody>
      </p:sp>
      <p:sp>
        <p:nvSpPr>
          <p:cNvPr id="2" name="Title 1"/>
          <p:cNvSpPr>
            <a:spLocks noGrp="1"/>
          </p:cNvSpPr>
          <p:nvPr>
            <p:ph type="title"/>
          </p:nvPr>
        </p:nvSpPr>
        <p:spPr/>
        <p:txBody>
          <a:bodyPr/>
          <a:lstStyle/>
          <a:p>
            <a:r>
              <a:rPr lang="en-GB" dirty="0" smtClean="0"/>
              <a:t>Growth oriented SMES</a:t>
            </a:r>
            <a:endParaRPr lang="en-GB" dirty="0"/>
          </a:p>
        </p:txBody>
      </p:sp>
    </p:spTree>
    <p:extLst>
      <p:ext uri="{BB962C8B-B14F-4D97-AF65-F5344CB8AC3E}">
        <p14:creationId xmlns:p14="http://schemas.microsoft.com/office/powerpoint/2010/main" xmlns="" val="17536199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a:t>There is a ‘missing middle’ in business </a:t>
            </a:r>
            <a:r>
              <a:rPr lang="en-GB" dirty="0" smtClean="0"/>
              <a:t>financing</a:t>
            </a:r>
          </a:p>
          <a:p>
            <a:r>
              <a:rPr lang="en-GB" dirty="0" smtClean="0"/>
              <a:t>Wide </a:t>
            </a:r>
            <a:r>
              <a:rPr lang="en-GB" dirty="0"/>
              <a:t>variety </a:t>
            </a:r>
            <a:r>
              <a:rPr lang="en-GB" dirty="0" smtClean="0"/>
              <a:t>of funding </a:t>
            </a:r>
            <a:r>
              <a:rPr lang="en-GB" dirty="0"/>
              <a:t>vehicles for micro-enterprise, and </a:t>
            </a:r>
            <a:r>
              <a:rPr lang="en-GB" dirty="0" smtClean="0"/>
              <a:t>larger investments</a:t>
            </a:r>
            <a:r>
              <a:rPr lang="en-GB" dirty="0"/>
              <a:t>, there is a gap in the availability of accessible finance at a scale </a:t>
            </a:r>
            <a:r>
              <a:rPr lang="en-GB" dirty="0" smtClean="0"/>
              <a:t>of growth oriented SMEs</a:t>
            </a:r>
            <a:r>
              <a:rPr lang="en-GB" dirty="0"/>
              <a:t>. </a:t>
            </a:r>
            <a:endParaRPr lang="en-GB" dirty="0" smtClean="0"/>
          </a:p>
          <a:p>
            <a:r>
              <a:rPr lang="en-GB" dirty="0" smtClean="0"/>
              <a:t>Banks have an opportunity to  connect such SMEs to international markets through trade finance</a:t>
            </a:r>
          </a:p>
        </p:txBody>
      </p:sp>
      <p:sp>
        <p:nvSpPr>
          <p:cNvPr id="2" name="Title 1"/>
          <p:cNvSpPr>
            <a:spLocks noGrp="1"/>
          </p:cNvSpPr>
          <p:nvPr>
            <p:ph type="title"/>
          </p:nvPr>
        </p:nvSpPr>
        <p:spPr/>
        <p:txBody>
          <a:bodyPr/>
          <a:lstStyle/>
          <a:p>
            <a:r>
              <a:rPr lang="en-GB" dirty="0" smtClean="0"/>
              <a:t>Growth oriented SMEs</a:t>
            </a:r>
            <a:endParaRPr lang="en-GB" dirty="0"/>
          </a:p>
        </p:txBody>
      </p:sp>
    </p:spTree>
    <p:extLst>
      <p:ext uri="{BB962C8B-B14F-4D97-AF65-F5344CB8AC3E}">
        <p14:creationId xmlns:p14="http://schemas.microsoft.com/office/powerpoint/2010/main" xmlns="" val="170038639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Kenya’s trade pattern shows dynamic development with yearly increases. </a:t>
            </a:r>
          </a:p>
          <a:p>
            <a:r>
              <a:rPr lang="en-GB" dirty="0"/>
              <a:t>A large part of this trade is directed towards the East African Region, supported by Kenya’s membership in the East African Community (EAC) and Common Market for Eastern and Southern Africa (COMESA). </a:t>
            </a:r>
          </a:p>
          <a:p>
            <a:r>
              <a:rPr lang="en-GB" dirty="0" smtClean="0"/>
              <a:t>The </a:t>
            </a:r>
            <a:r>
              <a:rPr lang="en-GB" dirty="0"/>
              <a:t>rest of the trade is directed towards Europe (about 23%), then Asia (of growing importance for imports), the Middle East and the USA.</a:t>
            </a:r>
          </a:p>
          <a:p>
            <a:endParaRPr lang="en-GB" dirty="0"/>
          </a:p>
        </p:txBody>
      </p:sp>
      <p:sp>
        <p:nvSpPr>
          <p:cNvPr id="2" name="Title 1"/>
          <p:cNvSpPr>
            <a:spLocks noGrp="1"/>
          </p:cNvSpPr>
          <p:nvPr>
            <p:ph type="title"/>
          </p:nvPr>
        </p:nvSpPr>
        <p:spPr/>
        <p:txBody>
          <a:bodyPr/>
          <a:lstStyle/>
          <a:p>
            <a:r>
              <a:rPr lang="en-GB" dirty="0" smtClean="0"/>
              <a:t>Justification</a:t>
            </a:r>
            <a:endParaRPr lang="en-GB" dirty="0"/>
          </a:p>
        </p:txBody>
      </p:sp>
    </p:spTree>
    <p:extLst>
      <p:ext uri="{BB962C8B-B14F-4D97-AF65-F5344CB8AC3E}">
        <p14:creationId xmlns:p14="http://schemas.microsoft.com/office/powerpoint/2010/main" xmlns="" val="36558417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Enterprise development is about growing </a:t>
            </a:r>
            <a:r>
              <a:rPr lang="en-GB" dirty="0"/>
              <a:t>existing companies – rather than developing start-ups – It is enterprise development that drives productivity growth</a:t>
            </a:r>
            <a:r>
              <a:rPr lang="en-GB" dirty="0" smtClean="0"/>
              <a:t>.</a:t>
            </a:r>
          </a:p>
          <a:p>
            <a:r>
              <a:rPr lang="en-GB" dirty="0" smtClean="0"/>
              <a:t>It Involves:</a:t>
            </a:r>
          </a:p>
          <a:p>
            <a:pPr marL="0" indent="0">
              <a:buNone/>
            </a:pPr>
            <a:r>
              <a:rPr lang="en-GB" dirty="0" smtClean="0"/>
              <a:t>-Enabling </a:t>
            </a:r>
            <a:r>
              <a:rPr lang="en-GB" dirty="0"/>
              <a:t>environment for small enterprise </a:t>
            </a:r>
            <a:r>
              <a:rPr lang="en-GB" dirty="0" smtClean="0"/>
              <a:t>growth</a:t>
            </a:r>
          </a:p>
          <a:p>
            <a:pPr marL="0" indent="0">
              <a:buNone/>
            </a:pPr>
            <a:r>
              <a:rPr lang="en-GB" dirty="0" smtClean="0"/>
              <a:t>-Support services: both </a:t>
            </a:r>
            <a:r>
              <a:rPr lang="en-GB" dirty="0"/>
              <a:t>financial and non financial</a:t>
            </a:r>
          </a:p>
          <a:p>
            <a:pPr marL="571500" indent="-571500">
              <a:buAutoNum type="romanLcParenR"/>
            </a:pPr>
            <a:endParaRPr lang="en-GB" dirty="0"/>
          </a:p>
          <a:p>
            <a:pPr marL="571500" indent="-571500">
              <a:buAutoNum type="romanLcParenR"/>
            </a:pPr>
            <a:endParaRPr lang="en-GB" dirty="0"/>
          </a:p>
        </p:txBody>
      </p:sp>
      <p:sp>
        <p:nvSpPr>
          <p:cNvPr id="2" name="Title 1"/>
          <p:cNvSpPr>
            <a:spLocks noGrp="1"/>
          </p:cNvSpPr>
          <p:nvPr>
            <p:ph type="title"/>
          </p:nvPr>
        </p:nvSpPr>
        <p:spPr/>
        <p:txBody>
          <a:bodyPr/>
          <a:lstStyle/>
          <a:p>
            <a:r>
              <a:rPr lang="en-GB" dirty="0" smtClean="0"/>
              <a:t>What is it</a:t>
            </a:r>
            <a:endParaRPr lang="en-GB" dirty="0"/>
          </a:p>
        </p:txBody>
      </p:sp>
    </p:spTree>
    <p:extLst>
      <p:ext uri="{BB962C8B-B14F-4D97-AF65-F5344CB8AC3E}">
        <p14:creationId xmlns:p14="http://schemas.microsoft.com/office/powerpoint/2010/main" xmlns="" val="24758418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a:t>Trade finance represents the financial instruments and products that are used by companies to facilitate international trade and commerce. </a:t>
            </a:r>
          </a:p>
          <a:p>
            <a:r>
              <a:rPr lang="en-GB" dirty="0"/>
              <a:t>Trade finance makes it possible and easier for importers and exporters to transact business through trade. </a:t>
            </a:r>
          </a:p>
        </p:txBody>
      </p:sp>
      <p:sp>
        <p:nvSpPr>
          <p:cNvPr id="2" name="Title 1"/>
          <p:cNvSpPr>
            <a:spLocks noGrp="1"/>
          </p:cNvSpPr>
          <p:nvPr>
            <p:ph type="title"/>
          </p:nvPr>
        </p:nvSpPr>
        <p:spPr/>
        <p:txBody>
          <a:bodyPr/>
          <a:lstStyle/>
          <a:p>
            <a:r>
              <a:rPr lang="en-GB" dirty="0" smtClean="0"/>
              <a:t>Trade finance</a:t>
            </a:r>
            <a:endParaRPr lang="en-GB" dirty="0"/>
          </a:p>
        </p:txBody>
      </p:sp>
    </p:spTree>
    <p:extLst>
      <p:ext uri="{BB962C8B-B14F-4D97-AF65-F5344CB8AC3E}">
        <p14:creationId xmlns:p14="http://schemas.microsoft.com/office/powerpoint/2010/main" xmlns="" val="415953859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a:t>The function of trade finance is to introduce a third-party to transactions to remove the payment risk and the supply risk. </a:t>
            </a:r>
          </a:p>
          <a:p>
            <a:r>
              <a:rPr lang="en-GB" dirty="0"/>
              <a:t>Trade finance provides the exporter with receivables or payment according to the agreement while the importer might be extended credit to </a:t>
            </a:r>
            <a:r>
              <a:rPr lang="en-GB" dirty="0" err="1"/>
              <a:t>fulfill</a:t>
            </a:r>
            <a:r>
              <a:rPr lang="en-GB" dirty="0"/>
              <a:t> the trade order. </a:t>
            </a:r>
          </a:p>
        </p:txBody>
      </p:sp>
      <p:sp>
        <p:nvSpPr>
          <p:cNvPr id="2" name="Title 1"/>
          <p:cNvSpPr>
            <a:spLocks noGrp="1"/>
          </p:cNvSpPr>
          <p:nvPr>
            <p:ph type="title"/>
          </p:nvPr>
        </p:nvSpPr>
        <p:spPr/>
        <p:txBody>
          <a:bodyPr/>
          <a:lstStyle/>
          <a:p>
            <a:r>
              <a:rPr lang="en-GB" dirty="0" smtClean="0"/>
              <a:t>Trade finance</a:t>
            </a:r>
            <a:endParaRPr lang="en-GB" dirty="0"/>
          </a:p>
        </p:txBody>
      </p:sp>
    </p:spTree>
    <p:extLst>
      <p:ext uri="{BB962C8B-B14F-4D97-AF65-F5344CB8AC3E}">
        <p14:creationId xmlns:p14="http://schemas.microsoft.com/office/powerpoint/2010/main" xmlns="" val="223911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GB" dirty="0"/>
              <a:t>Letters of credit reduce the risk associated with global trade since the buyer's bank guarantees payment to the seller for the goods </a:t>
            </a:r>
            <a:r>
              <a:rPr lang="en-GB" dirty="0" smtClean="0"/>
              <a:t>shipped.</a:t>
            </a:r>
          </a:p>
          <a:p>
            <a:r>
              <a:rPr lang="en-GB" dirty="0" smtClean="0"/>
              <a:t>Factoring </a:t>
            </a:r>
            <a:r>
              <a:rPr lang="en-GB" dirty="0"/>
              <a:t>is when companies are paid based on a percentage of their accounts receivables.</a:t>
            </a:r>
          </a:p>
          <a:p>
            <a:r>
              <a:rPr lang="en-GB" dirty="0"/>
              <a:t>Export credit or working capital can be supplied to exporters.</a:t>
            </a:r>
          </a:p>
          <a:p>
            <a:r>
              <a:rPr lang="en-GB" dirty="0"/>
              <a:t>Insurance can be used for shipping and the delivery of goods and can also protect the exporter from non-payment by the buyer.</a:t>
            </a:r>
          </a:p>
          <a:p>
            <a:endParaRPr lang="en-GB" dirty="0"/>
          </a:p>
        </p:txBody>
      </p:sp>
      <p:sp>
        <p:nvSpPr>
          <p:cNvPr id="2" name="Title 1"/>
          <p:cNvSpPr>
            <a:spLocks noGrp="1"/>
          </p:cNvSpPr>
          <p:nvPr>
            <p:ph type="title"/>
          </p:nvPr>
        </p:nvSpPr>
        <p:spPr/>
        <p:txBody>
          <a:bodyPr/>
          <a:lstStyle/>
          <a:p>
            <a:r>
              <a:rPr lang="en-GB" dirty="0" smtClean="0"/>
              <a:t>Instruments </a:t>
            </a:r>
            <a:endParaRPr lang="en-GB" dirty="0"/>
          </a:p>
        </p:txBody>
      </p:sp>
    </p:spTree>
    <p:extLst>
      <p:ext uri="{BB962C8B-B14F-4D97-AF65-F5344CB8AC3E}">
        <p14:creationId xmlns:p14="http://schemas.microsoft.com/office/powerpoint/2010/main" xmlns="" val="108569207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Besides reducing the risk of non-payment and non-receipt of goods, trade finance has become a important tool for </a:t>
            </a:r>
            <a:r>
              <a:rPr lang="en-GB" dirty="0" smtClean="0"/>
              <a:t>growth oriented SMEs to </a:t>
            </a:r>
            <a:r>
              <a:rPr lang="en-GB" dirty="0"/>
              <a:t>improve their efficiency and boost </a:t>
            </a:r>
            <a:r>
              <a:rPr lang="en-GB" dirty="0" smtClean="0"/>
              <a:t>revenue</a:t>
            </a:r>
            <a:endParaRPr lang="en-GB" dirty="0"/>
          </a:p>
        </p:txBody>
      </p:sp>
      <p:sp>
        <p:nvSpPr>
          <p:cNvPr id="2" name="Title 1"/>
          <p:cNvSpPr>
            <a:spLocks noGrp="1"/>
          </p:cNvSpPr>
          <p:nvPr>
            <p:ph type="title"/>
          </p:nvPr>
        </p:nvSpPr>
        <p:spPr/>
        <p:txBody>
          <a:bodyPr/>
          <a:lstStyle/>
          <a:p>
            <a:r>
              <a:rPr lang="en-GB" smtClean="0"/>
              <a:t>Trade finance</a:t>
            </a:r>
            <a:endParaRPr lang="en-GB"/>
          </a:p>
        </p:txBody>
      </p:sp>
    </p:spTree>
    <p:extLst>
      <p:ext uri="{BB962C8B-B14F-4D97-AF65-F5344CB8AC3E}">
        <p14:creationId xmlns:p14="http://schemas.microsoft.com/office/powerpoint/2010/main" xmlns="" val="40268487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dirty="0" smtClean="0"/>
              <a:t>Need for further research in trade finance:</a:t>
            </a: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xmlns="" val="20565596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mtClean="0"/>
              <a:t>Thank You</a:t>
            </a:r>
            <a:endParaRPr lang="en-GB"/>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xmlns="" val="13779732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Critical economic role. </a:t>
            </a:r>
          </a:p>
          <a:p>
            <a:r>
              <a:rPr lang="en-GB" dirty="0" smtClean="0"/>
              <a:t>They account for about half of global gross domestic product ( GDP ) and create  60 %–70 % of employment. </a:t>
            </a:r>
          </a:p>
          <a:p>
            <a:r>
              <a:rPr lang="en-GB" dirty="0" smtClean="0"/>
              <a:t>In the OECD area, SMEs employ more than half of the labour force in the private sector. </a:t>
            </a:r>
          </a:p>
          <a:p>
            <a:r>
              <a:rPr lang="en-GB" dirty="0" smtClean="0"/>
              <a:t>In the European Union, they account for over 99 % of all enterprises. Furthermore, 91 % of these enterprises are micro-firms with less than 10 workers</a:t>
            </a:r>
          </a:p>
          <a:p>
            <a:endParaRPr lang="en-GB" dirty="0"/>
          </a:p>
        </p:txBody>
      </p:sp>
      <p:sp>
        <p:nvSpPr>
          <p:cNvPr id="2" name="Title 1"/>
          <p:cNvSpPr>
            <a:spLocks noGrp="1"/>
          </p:cNvSpPr>
          <p:nvPr>
            <p:ph type="title"/>
          </p:nvPr>
        </p:nvSpPr>
        <p:spPr/>
        <p:txBody>
          <a:bodyPr/>
          <a:lstStyle/>
          <a:p>
            <a:r>
              <a:rPr lang="en-GB" dirty="0" smtClean="0"/>
              <a:t>Role of SMEs</a:t>
            </a:r>
            <a:endParaRPr lang="en-GB" dirty="0"/>
          </a:p>
        </p:txBody>
      </p:sp>
    </p:spTree>
    <p:extLst>
      <p:ext uri="{BB962C8B-B14F-4D97-AF65-F5344CB8AC3E}">
        <p14:creationId xmlns:p14="http://schemas.microsoft.com/office/powerpoint/2010/main" xmlns="" val="4047643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In Africa they represent more than 90 % of businesses and employ about 60 % of workers, many of whom are women</a:t>
            </a:r>
          </a:p>
          <a:p>
            <a:r>
              <a:rPr lang="en-GB" dirty="0" smtClean="0"/>
              <a:t>The informal sector generates about 55 % of sub-Saharan Africa’s GDP and employs around 80 % of the labour force.</a:t>
            </a:r>
          </a:p>
        </p:txBody>
      </p:sp>
      <p:sp>
        <p:nvSpPr>
          <p:cNvPr id="2" name="Title 1"/>
          <p:cNvSpPr>
            <a:spLocks noGrp="1"/>
          </p:cNvSpPr>
          <p:nvPr>
            <p:ph type="title"/>
          </p:nvPr>
        </p:nvSpPr>
        <p:spPr/>
        <p:txBody>
          <a:bodyPr/>
          <a:lstStyle/>
          <a:p>
            <a:r>
              <a:rPr lang="en-GB" dirty="0" smtClean="0"/>
              <a:t>Role</a:t>
            </a:r>
            <a:endParaRPr lang="en-GB" dirty="0"/>
          </a:p>
        </p:txBody>
      </p:sp>
    </p:spTree>
    <p:extLst>
      <p:ext uri="{BB962C8B-B14F-4D97-AF65-F5344CB8AC3E}">
        <p14:creationId xmlns:p14="http://schemas.microsoft.com/office/powerpoint/2010/main" xmlns="" val="1681685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83% (2017) of total labour force (13.3 million)  is employed in the informal sector through SMEs. </a:t>
            </a:r>
          </a:p>
          <a:p>
            <a:r>
              <a:rPr lang="en-GB" dirty="0" smtClean="0"/>
              <a:t>Accounts for 30% of GDP</a:t>
            </a:r>
          </a:p>
          <a:p>
            <a:r>
              <a:rPr lang="en-GB" dirty="0" smtClean="0"/>
              <a:t>Popularly </a:t>
            </a:r>
            <a:r>
              <a:rPr lang="en-GB" dirty="0"/>
              <a:t>known as the </a:t>
            </a:r>
            <a:r>
              <a:rPr lang="en-GB" dirty="0" err="1"/>
              <a:t>Jua</a:t>
            </a:r>
            <a:r>
              <a:rPr lang="en-GB" dirty="0"/>
              <a:t> Kali Sector, </a:t>
            </a:r>
            <a:r>
              <a:rPr lang="en-GB" dirty="0" smtClean="0"/>
              <a:t>small-scale </a:t>
            </a:r>
            <a:r>
              <a:rPr lang="en-GB" dirty="0"/>
              <a:t>activities that are semi-organised, </a:t>
            </a:r>
            <a:r>
              <a:rPr lang="en-GB" dirty="0" smtClean="0"/>
              <a:t>unregulated</a:t>
            </a:r>
          </a:p>
        </p:txBody>
      </p:sp>
      <p:sp>
        <p:nvSpPr>
          <p:cNvPr id="2" name="Title 1"/>
          <p:cNvSpPr>
            <a:spLocks noGrp="1"/>
          </p:cNvSpPr>
          <p:nvPr>
            <p:ph type="title"/>
          </p:nvPr>
        </p:nvSpPr>
        <p:spPr/>
        <p:txBody>
          <a:bodyPr/>
          <a:lstStyle/>
          <a:p>
            <a:r>
              <a:rPr lang="en-GB" dirty="0" smtClean="0"/>
              <a:t>SMES in Kenya</a:t>
            </a:r>
            <a:endParaRPr lang="en-GB" dirty="0"/>
          </a:p>
        </p:txBody>
      </p:sp>
    </p:spTree>
    <p:extLst>
      <p:ext uri="{BB962C8B-B14F-4D97-AF65-F5344CB8AC3E}">
        <p14:creationId xmlns:p14="http://schemas.microsoft.com/office/powerpoint/2010/main" xmlns="" val="29337409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There are both internal and external factors that constrain SMES. </a:t>
            </a:r>
          </a:p>
          <a:p>
            <a:r>
              <a:rPr lang="en-GB" dirty="0" smtClean="0"/>
              <a:t>Internal: innovation, rapid changes in technology, managerial skills and human capital</a:t>
            </a:r>
          </a:p>
          <a:p>
            <a:r>
              <a:rPr lang="en-GB" dirty="0"/>
              <a:t>E</a:t>
            </a:r>
            <a:r>
              <a:rPr lang="en-GB" dirty="0" smtClean="0"/>
              <a:t>xternal factors: Access to finance, information, infrastructural development (connectivity), limited market access</a:t>
            </a:r>
          </a:p>
        </p:txBody>
      </p:sp>
      <p:sp>
        <p:nvSpPr>
          <p:cNvPr id="2" name="Title 1"/>
          <p:cNvSpPr>
            <a:spLocks noGrp="1"/>
          </p:cNvSpPr>
          <p:nvPr>
            <p:ph type="title"/>
          </p:nvPr>
        </p:nvSpPr>
        <p:spPr/>
        <p:txBody>
          <a:bodyPr>
            <a:normAutofit fontScale="90000"/>
          </a:bodyPr>
          <a:lstStyle/>
          <a:p>
            <a:r>
              <a:rPr lang="en-GB" dirty="0" smtClean="0"/>
              <a:t>Challenges facing the SME sector </a:t>
            </a:r>
            <a:endParaRPr lang="en-GB" dirty="0"/>
          </a:p>
        </p:txBody>
      </p:sp>
    </p:spTree>
    <p:extLst>
      <p:ext uri="{BB962C8B-B14F-4D97-AF65-F5344CB8AC3E}">
        <p14:creationId xmlns:p14="http://schemas.microsoft.com/office/powerpoint/2010/main" xmlns="" val="29242339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a:t>Access to finance is rated higher </a:t>
            </a:r>
            <a:endParaRPr lang="en-GB" dirty="0" smtClean="0"/>
          </a:p>
          <a:p>
            <a:r>
              <a:rPr lang="en-GB" dirty="0" smtClean="0"/>
              <a:t>financial </a:t>
            </a:r>
            <a:r>
              <a:rPr lang="en-GB" dirty="0"/>
              <a:t>capability of a firm plays a big role in addressing even the more paramount internal challenges </a:t>
            </a:r>
            <a:endParaRPr lang="en-GB" dirty="0" smtClean="0"/>
          </a:p>
          <a:p>
            <a:r>
              <a:rPr lang="en-GB" dirty="0" smtClean="0"/>
              <a:t>For </a:t>
            </a:r>
            <a:r>
              <a:rPr lang="en-GB" dirty="0"/>
              <a:t>example, to innovate or to acquire human capital or technology a firm requires financial resources. </a:t>
            </a:r>
          </a:p>
          <a:p>
            <a:endParaRPr lang="en-GB" dirty="0"/>
          </a:p>
        </p:txBody>
      </p:sp>
      <p:sp>
        <p:nvSpPr>
          <p:cNvPr id="2" name="Title 1"/>
          <p:cNvSpPr>
            <a:spLocks noGrp="1"/>
          </p:cNvSpPr>
          <p:nvPr>
            <p:ph type="title"/>
          </p:nvPr>
        </p:nvSpPr>
        <p:spPr/>
        <p:txBody>
          <a:bodyPr/>
          <a:lstStyle/>
          <a:p>
            <a:r>
              <a:rPr lang="en-GB" dirty="0" smtClean="0"/>
              <a:t>Challenges</a:t>
            </a:r>
            <a:endParaRPr lang="en-GB" dirty="0"/>
          </a:p>
        </p:txBody>
      </p:sp>
    </p:spTree>
    <p:extLst>
      <p:ext uri="{BB962C8B-B14F-4D97-AF65-F5344CB8AC3E}">
        <p14:creationId xmlns:p14="http://schemas.microsoft.com/office/powerpoint/2010/main" xmlns="" val="3583980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Government (Kenya) attempts </a:t>
            </a:r>
            <a:r>
              <a:rPr lang="en-GB" dirty="0"/>
              <a:t>to address these </a:t>
            </a:r>
            <a:r>
              <a:rPr lang="en-GB" dirty="0" smtClean="0"/>
              <a:t>challenges include: </a:t>
            </a:r>
          </a:p>
          <a:p>
            <a:pPr marL="0" indent="0">
              <a:buNone/>
            </a:pPr>
            <a:r>
              <a:rPr lang="en-GB" dirty="0" smtClean="0"/>
              <a:t>-Local content Policy  </a:t>
            </a:r>
            <a:r>
              <a:rPr lang="en-GB" dirty="0"/>
              <a:t>for public projects, </a:t>
            </a:r>
            <a:r>
              <a:rPr lang="en-GB" dirty="0" smtClean="0"/>
              <a:t>‘</a:t>
            </a:r>
            <a:r>
              <a:rPr lang="en-GB" dirty="0"/>
              <a:t>Buy Kenya, Build Kenya’ policies in public procurement, </a:t>
            </a:r>
            <a:endParaRPr lang="en-GB" dirty="0" smtClean="0"/>
          </a:p>
          <a:p>
            <a:pPr marL="0" indent="0">
              <a:buNone/>
            </a:pPr>
            <a:r>
              <a:rPr lang="en-GB" dirty="0" smtClean="0"/>
              <a:t>-Research </a:t>
            </a:r>
            <a:r>
              <a:rPr lang="en-GB" dirty="0"/>
              <a:t>and development support </a:t>
            </a:r>
            <a:endParaRPr lang="en-GB" dirty="0" smtClean="0"/>
          </a:p>
          <a:p>
            <a:pPr marL="0" indent="0">
              <a:buNone/>
            </a:pPr>
            <a:r>
              <a:rPr lang="en-GB" dirty="0" smtClean="0"/>
              <a:t>-Increased </a:t>
            </a:r>
            <a:r>
              <a:rPr lang="en-GB" dirty="0"/>
              <a:t>contributions to funds such as the </a:t>
            </a:r>
            <a:r>
              <a:rPr lang="en-GB" dirty="0" err="1"/>
              <a:t>Uwezo</a:t>
            </a:r>
            <a:r>
              <a:rPr lang="en-GB" dirty="0"/>
              <a:t> fund that </a:t>
            </a:r>
            <a:r>
              <a:rPr lang="en-GB" dirty="0" smtClean="0"/>
              <a:t>aims </a:t>
            </a:r>
            <a:r>
              <a:rPr lang="en-GB" dirty="0"/>
              <a:t>to expand access to finances and promote women, youth and persons living with a disability. </a:t>
            </a:r>
            <a:r>
              <a:rPr lang="en-GB" dirty="0" smtClean="0"/>
              <a:t> Youth Fund</a:t>
            </a:r>
          </a:p>
          <a:p>
            <a:pPr marL="0" indent="0">
              <a:buNone/>
            </a:pPr>
            <a:endParaRPr lang="en-GB" dirty="0"/>
          </a:p>
          <a:p>
            <a:pPr marL="0" indent="0">
              <a:buNone/>
            </a:pPr>
            <a:endParaRPr lang="en-GB" dirty="0"/>
          </a:p>
        </p:txBody>
      </p:sp>
      <p:sp>
        <p:nvSpPr>
          <p:cNvPr id="2" name="Title 1"/>
          <p:cNvSpPr>
            <a:spLocks noGrp="1"/>
          </p:cNvSpPr>
          <p:nvPr>
            <p:ph type="title"/>
          </p:nvPr>
        </p:nvSpPr>
        <p:spPr/>
        <p:txBody>
          <a:bodyPr/>
          <a:lstStyle/>
          <a:p>
            <a:r>
              <a:rPr lang="en-GB" dirty="0" smtClean="0"/>
              <a:t>Addressing Challenges </a:t>
            </a:r>
            <a:endParaRPr lang="en-GB" dirty="0"/>
          </a:p>
        </p:txBody>
      </p:sp>
    </p:spTree>
    <p:extLst>
      <p:ext uri="{BB962C8B-B14F-4D97-AF65-F5344CB8AC3E}">
        <p14:creationId xmlns:p14="http://schemas.microsoft.com/office/powerpoint/2010/main" xmlns="" val="33279757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GB" dirty="0" smtClean="0"/>
              <a:t>A study to build capacity within Kenya’s financial services sector to SMEs (2016), showed banks were not serving SMEs effectively.</a:t>
            </a:r>
          </a:p>
          <a:p>
            <a:r>
              <a:rPr lang="en-GB" dirty="0" smtClean="0"/>
              <a:t>There is demand for both financial and non financial services by SMES in Kenya </a:t>
            </a:r>
          </a:p>
        </p:txBody>
      </p:sp>
      <p:sp>
        <p:nvSpPr>
          <p:cNvPr id="2" name="Title 1"/>
          <p:cNvSpPr>
            <a:spLocks noGrp="1"/>
          </p:cNvSpPr>
          <p:nvPr>
            <p:ph type="title"/>
          </p:nvPr>
        </p:nvSpPr>
        <p:spPr/>
        <p:txBody>
          <a:bodyPr/>
          <a:lstStyle/>
          <a:p>
            <a:r>
              <a:rPr lang="en-GB" dirty="0" smtClean="0"/>
              <a:t>Support to SMEs</a:t>
            </a:r>
            <a:endParaRPr lang="en-GB" dirty="0"/>
          </a:p>
        </p:txBody>
      </p:sp>
    </p:spTree>
    <p:extLst>
      <p:ext uri="{BB962C8B-B14F-4D97-AF65-F5344CB8AC3E}">
        <p14:creationId xmlns:p14="http://schemas.microsoft.com/office/powerpoint/2010/main" xmlns="" val="4753344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1812</TotalTime>
  <Words>1256</Words>
  <Application>Microsoft Office PowerPoint</Application>
  <PresentationFormat>On-screen Show (4:3)</PresentationFormat>
  <Paragraphs>84</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Concourse</vt:lpstr>
      <vt:lpstr>Enterprise development</vt:lpstr>
      <vt:lpstr>What is it</vt:lpstr>
      <vt:lpstr>Role of SMEs</vt:lpstr>
      <vt:lpstr>Role</vt:lpstr>
      <vt:lpstr>SMES in Kenya</vt:lpstr>
      <vt:lpstr>Challenges facing the SME sector </vt:lpstr>
      <vt:lpstr>Challenges</vt:lpstr>
      <vt:lpstr>Addressing Challenges </vt:lpstr>
      <vt:lpstr>Support to SMEs</vt:lpstr>
      <vt:lpstr>Non financial support to SMEs</vt:lpstr>
      <vt:lpstr>BDS to SMES</vt:lpstr>
      <vt:lpstr>BDS to SMEs</vt:lpstr>
      <vt:lpstr>BDS to SMEs</vt:lpstr>
      <vt:lpstr>Slide 14</vt:lpstr>
      <vt:lpstr>BDS and Commercial Banks</vt:lpstr>
      <vt:lpstr>Growth Oriented SMES</vt:lpstr>
      <vt:lpstr>Growth oriented SMES</vt:lpstr>
      <vt:lpstr>Growth oriented SMEs</vt:lpstr>
      <vt:lpstr>Justification</vt:lpstr>
      <vt:lpstr>Trade finance</vt:lpstr>
      <vt:lpstr>Trade finance</vt:lpstr>
      <vt:lpstr>Instruments </vt:lpstr>
      <vt:lpstr>Trade finance</vt:lpstr>
      <vt:lpstr>Slide 24</vt:lpstr>
      <vt:lpstr>Slide 25</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joy</dc:creator>
  <cp:lastModifiedBy>TABITHAKNGANGA</cp:lastModifiedBy>
  <cp:revision>42</cp:revision>
  <dcterms:created xsi:type="dcterms:W3CDTF">2019-03-27T06:29:54Z</dcterms:created>
  <dcterms:modified xsi:type="dcterms:W3CDTF">2019-05-11T12:46:11Z</dcterms:modified>
</cp:coreProperties>
</file>