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739" r:id="rId3"/>
    <p:sldId id="257" r:id="rId4"/>
    <p:sldId id="4740" r:id="rId5"/>
    <p:sldId id="4760" r:id="rId6"/>
    <p:sldId id="4759" r:id="rId7"/>
    <p:sldId id="4761" r:id="rId8"/>
    <p:sldId id="3965" r:id="rId9"/>
    <p:sldId id="4741" r:id="rId10"/>
    <p:sldId id="4762" r:id="rId11"/>
    <p:sldId id="4763" r:id="rId12"/>
    <p:sldId id="4764" r:id="rId13"/>
    <p:sldId id="4765" r:id="rId14"/>
    <p:sldId id="4766" r:id="rId15"/>
    <p:sldId id="444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7E7"/>
    <a:srgbClr val="FDEFE6"/>
    <a:srgbClr val="FBE5D6"/>
    <a:srgbClr val="CFE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9" d="100"/>
          <a:sy n="79" d="100"/>
        </p:scale>
        <p:origin x="1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D129B-B3A0-40D3-922E-B62D5F1107E9}"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235DB-6474-4965-AB82-7954854CC869}" type="slidenum">
              <a:rPr lang="en-US" smtClean="0"/>
              <a:t>‹#›</a:t>
            </a:fld>
            <a:endParaRPr lang="en-US"/>
          </a:p>
        </p:txBody>
      </p:sp>
    </p:spTree>
    <p:extLst>
      <p:ext uri="{BB962C8B-B14F-4D97-AF65-F5344CB8AC3E}">
        <p14:creationId xmlns:p14="http://schemas.microsoft.com/office/powerpoint/2010/main" val="296923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1072866" rtl="0" eaLnBrk="1" fontAlgn="auto" latinLnBrk="0" hangingPunct="1">
              <a:lnSpc>
                <a:spcPct val="100000"/>
              </a:lnSpc>
              <a:spcBef>
                <a:spcPts val="0"/>
              </a:spcBef>
              <a:spcAft>
                <a:spcPts val="0"/>
              </a:spcAft>
              <a:buClrTx/>
              <a:buSzTx/>
              <a:buFontTx/>
              <a:buNone/>
              <a:tabLst/>
              <a:defRPr/>
            </a:pPr>
            <a:fld id="{25D28593-68A0-4B9C-B297-0A4C245441A3}" type="slidenum">
              <a:rPr kumimoji="0" lang="fr-FR"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82412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8294-6B4A-4251-B75C-08D611CD9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F03CDD-1388-4365-856D-350EAC3B4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7AA96-363D-4C80-85B0-AC76712CE01C}"/>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5" name="Footer Placeholder 4">
            <a:extLst>
              <a:ext uri="{FF2B5EF4-FFF2-40B4-BE49-F238E27FC236}">
                <a16:creationId xmlns:a16="http://schemas.microsoft.com/office/drawing/2014/main" id="{9485FB20-3DAC-4E14-A792-D14CAF675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6DF56-4AAD-4DFF-A547-2E689D64F2D5}"/>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134988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642C-1B71-496C-9432-B8974F6E9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36A15-D54B-427F-8698-FEF6AE9DC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BA781-79BC-4C2F-B1E7-581A0E165DA8}"/>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5" name="Footer Placeholder 4">
            <a:extLst>
              <a:ext uri="{FF2B5EF4-FFF2-40B4-BE49-F238E27FC236}">
                <a16:creationId xmlns:a16="http://schemas.microsoft.com/office/drawing/2014/main" id="{A48CA4E0-9FE2-4952-B4B9-8DBF97E44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DF7BB-88B1-4B5F-BA38-DB9EA447A156}"/>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382659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10E14-87A5-4DD6-8BD5-EE489F5E52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2A6CCF-B8F3-4D4D-A714-008C4724E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7E982-BDBC-412F-943A-2A93B267AC89}"/>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5" name="Footer Placeholder 4">
            <a:extLst>
              <a:ext uri="{FF2B5EF4-FFF2-40B4-BE49-F238E27FC236}">
                <a16:creationId xmlns:a16="http://schemas.microsoft.com/office/drawing/2014/main" id="{7BA3F2B0-0259-419E-B5CB-F78F1B5A2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D9018-9020-46D7-84E5-A9A6B558F5F9}"/>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59697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45151004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0"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fr-FR" sz="2600" b="0" i="0" kern="1200" baseline="0" dirty="0">
              <a:solidFill>
                <a:schemeClr val="tx1"/>
              </a:solidFill>
              <a:latin typeface="Lato" panose="020F0502020204030203" pitchFamily="34" charset="0"/>
              <a:ea typeface="+mj-ea"/>
              <a:cs typeface="Arial" panose="020B0604020202020204" pitchFamily="34" charset="0"/>
              <a:sym typeface="Lato" panose="020F0502020204030203" pitchFamily="34" charset="0"/>
            </a:endParaRPr>
          </a:p>
        </p:txBody>
      </p:sp>
      <p:sp>
        <p:nvSpPr>
          <p:cNvPr id="11" name="Title 1"/>
          <p:cNvSpPr>
            <a:spLocks noGrp="1"/>
          </p:cNvSpPr>
          <p:nvPr>
            <p:ph type="title" hasCustomPrompt="1"/>
          </p:nvPr>
        </p:nvSpPr>
        <p:spPr>
          <a:xfrm>
            <a:off x="943688" y="85808"/>
            <a:ext cx="10621127" cy="812530"/>
          </a:xfrm>
        </p:spPr>
        <p:txBody>
          <a:bodyPr wrap="square" anchor="ctr">
            <a:spAutoFit/>
          </a:bodyPr>
          <a:lstStyle>
            <a:lvl1pPr>
              <a:defRPr sz="2600" baseline="0">
                <a:solidFill>
                  <a:schemeClr val="accent1"/>
                </a:solidFill>
                <a:latin typeface="+mj-lt"/>
              </a:defRPr>
            </a:lvl1pPr>
          </a:lstStyle>
          <a:p>
            <a:r>
              <a:rPr lang="fr-FR"/>
              <a:t>Title of the slide in Lato 26 points.</a:t>
            </a:r>
            <a:br>
              <a:rPr lang="fr-FR"/>
            </a:br>
            <a:r>
              <a:rPr lang="fr-FR"/>
              <a:t>Max 2 lines</a:t>
            </a:r>
          </a:p>
        </p:txBody>
      </p:sp>
      <p:sp>
        <p:nvSpPr>
          <p:cNvPr id="18" name="Text Placeholder 2"/>
          <p:cNvSpPr>
            <a:spLocks noGrp="1"/>
          </p:cNvSpPr>
          <p:nvPr>
            <p:ph idx="1" hasCustomPrompt="1"/>
          </p:nvPr>
        </p:nvSpPr>
        <p:spPr bwMode="gray">
          <a:xfrm>
            <a:off x="943689" y="1257300"/>
            <a:ext cx="10621127" cy="5067300"/>
          </a:xfrm>
          <a:prstGeom prst="rect">
            <a:avLst/>
          </a:prstGeom>
        </p:spPr>
        <p:txBody>
          <a:bodyPr vert="horz" wrap="square" lIns="0" tIns="0" rIns="0" bIns="0" rtlCol="0">
            <a:noAutofit/>
          </a:bodyPr>
          <a:lstStyle>
            <a:lvl1pPr>
              <a:defRPr>
                <a:solidFill>
                  <a:srgbClr val="606060"/>
                </a:solidFill>
              </a:defRPr>
            </a:lvl1pPr>
            <a:lvl2pPr>
              <a:defRPr>
                <a:solidFill>
                  <a:srgbClr val="606060"/>
                </a:solidFill>
              </a:defRPr>
            </a:lvl2pPr>
            <a:lvl3pPr>
              <a:defRPr>
                <a:solidFill>
                  <a:srgbClr val="606060"/>
                </a:solidFill>
              </a:defRPr>
            </a:lvl3pPr>
            <a:lvl4pPr>
              <a:defRPr>
                <a:solidFill>
                  <a:srgbClr val="606060"/>
                </a:solidFill>
              </a:defRPr>
            </a:lvl4pPr>
            <a:lvl5pPr>
              <a:defRPr>
                <a:solidFill>
                  <a:srgbClr val="606060"/>
                </a:solidFill>
              </a:defRPr>
            </a:lvl5pPr>
          </a:lstStyle>
          <a:p>
            <a:pPr lvl="0"/>
            <a:r>
              <a:rPr lang="fr-FR"/>
              <a:t>Edit Master text styles</a:t>
            </a:r>
          </a:p>
          <a:p>
            <a:pPr lvl="1"/>
            <a:r>
              <a:rPr lang="fr-FR"/>
              <a:t>Second level</a:t>
            </a:r>
          </a:p>
          <a:p>
            <a:pPr lvl="2"/>
            <a:r>
              <a:rPr lang="fr-FR"/>
              <a:t>Third level</a:t>
            </a:r>
          </a:p>
          <a:p>
            <a:pPr lvl="3"/>
            <a:r>
              <a:rPr lang="fr-FR"/>
              <a:t>Fourth level</a:t>
            </a:r>
          </a:p>
          <a:p>
            <a:pPr lvl="4"/>
            <a:r>
              <a:rPr lang="fr-FR"/>
              <a:t>Fifth level</a:t>
            </a:r>
          </a:p>
        </p:txBody>
      </p:sp>
      <p:pic>
        <p:nvPicPr>
          <p:cNvPr id="21" name="Picture 20"/>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9658005" y="6481275"/>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943689" y="6316151"/>
            <a:ext cx="8059634" cy="369332"/>
          </a:xfrm>
        </p:spPr>
        <p:txBody>
          <a:bodyPr wrap="square" anchor="b">
            <a:spAutoFit/>
          </a:bodyPr>
          <a:lstStyle>
            <a:lvl1pPr marL="0" indent="0">
              <a:buNone/>
              <a:defRPr sz="1000" baseline="0">
                <a:solidFill>
                  <a:srgbClr val="606060"/>
                </a:solidFill>
              </a:defRPr>
            </a:lvl1pPr>
          </a:lstStyle>
          <a:p>
            <a:pPr lvl="0"/>
            <a:r>
              <a:rPr lang="fr-FR"/>
              <a:t>This space is reserved for footnotes and sources only, and cannot be expanded beyond its current size.                                        Source: [Author/Publisher Name], [Report Name], [Year]</a:t>
            </a:r>
          </a:p>
        </p:txBody>
      </p:sp>
      <p:sp>
        <p:nvSpPr>
          <p:cNvPr id="20" name="Text Placeholder 6">
            <a:extLst>
              <a:ext uri="{FF2B5EF4-FFF2-40B4-BE49-F238E27FC236}">
                <a16:creationId xmlns:a16="http://schemas.microsoft.com/office/drawing/2014/main" id="{12FB7793-89EE-4C02-98F1-096468043838}"/>
              </a:ext>
            </a:extLst>
          </p:cNvPr>
          <p:cNvSpPr>
            <a:spLocks noGrp="1"/>
          </p:cNvSpPr>
          <p:nvPr>
            <p:ph type="body" sz="quarter" idx="17" hasCustomPrompt="1"/>
          </p:nvPr>
        </p:nvSpPr>
        <p:spPr>
          <a:xfrm>
            <a:off x="80276" y="362805"/>
            <a:ext cx="468922" cy="258532"/>
          </a:xfrm>
        </p:spPr>
        <p:txBody>
          <a:bodyPr wrap="square" anchor="ctr">
            <a:spAutoFit/>
          </a:bodyPr>
          <a:lstStyle>
            <a:lvl1pPr marL="0" indent="0" algn="ctr">
              <a:spcAft>
                <a:spcPts val="1200"/>
              </a:spcAft>
              <a:buNone/>
              <a:defRPr sz="1200">
                <a:solidFill>
                  <a:schemeClr val="bg1"/>
                </a:solidFill>
              </a:defRPr>
            </a:lvl1pPr>
            <a:lvl2pPr>
              <a:defRPr sz="1600"/>
            </a:lvl2pPr>
            <a:lvl3pPr>
              <a:defRPr sz="1600"/>
            </a:lvl3pPr>
            <a:lvl4pPr>
              <a:defRPr sz="1600"/>
            </a:lvl4pPr>
            <a:lvl5pPr>
              <a:defRPr sz="1600" baseline="0"/>
            </a:lvl5pPr>
            <a:lvl6pPr>
              <a:defRPr sz="1600" baseline="0"/>
            </a:lvl6pPr>
            <a:lvl7pPr>
              <a:defRPr sz="1600" baseline="0"/>
            </a:lvl7pPr>
            <a:lvl8pPr>
              <a:defRPr sz="1600"/>
            </a:lvl8pPr>
            <a:lvl9pPr>
              <a:defRPr sz="1600"/>
            </a:lvl9pPr>
          </a:lstStyle>
          <a:p>
            <a:pPr lvl="0"/>
            <a:r>
              <a:rPr lang="fr-FR"/>
              <a:t>Text</a:t>
            </a:r>
          </a:p>
        </p:txBody>
      </p:sp>
      <p:sp>
        <p:nvSpPr>
          <p:cNvPr id="22" name="Slide Number Placeholder 5">
            <a:extLst>
              <a:ext uri="{FF2B5EF4-FFF2-40B4-BE49-F238E27FC236}">
                <a16:creationId xmlns:a16="http://schemas.microsoft.com/office/drawing/2014/main" id="{63C9505D-B686-4DE6-95DF-7AD3105F898F}"/>
              </a:ext>
            </a:extLst>
          </p:cNvPr>
          <p:cNvSpPr>
            <a:spLocks noGrp="1"/>
          </p:cNvSpPr>
          <p:nvPr>
            <p:ph type="sldNum" sz="quarter" idx="4"/>
          </p:nvPr>
        </p:nvSpPr>
        <p:spPr bwMode="gray">
          <a:xfrm>
            <a:off x="11743978" y="6529864"/>
            <a:ext cx="280034" cy="153888"/>
          </a:xfrm>
          <a:prstGeom prst="rect">
            <a:avLst/>
          </a:prstGeom>
          <a:noFill/>
        </p:spPr>
        <p:txBody>
          <a:bodyPr vert="horz" wrap="square" lIns="0" tIns="0" rIns="0" bIns="0" rtlCol="0" anchor="ctr">
            <a:spAutoFit/>
          </a:bodyPr>
          <a:lstStyle>
            <a:lvl1pPr algn="ctr">
              <a:defRPr sz="1000">
                <a:solidFill>
                  <a:schemeClr val="tx1"/>
                </a:solidFill>
                <a:latin typeface="Lato" panose="020F0502020204030203" pitchFamily="34" charset="0"/>
                <a:cs typeface="Arial" pitchFamily="34" charset="0"/>
              </a:defRPr>
            </a:lvl1pPr>
          </a:lstStyle>
          <a:p>
            <a:fld id="{A90607E6-BCED-4FC1-A345-AB2A307AB80F}" type="slidenum">
              <a:rPr lang="fr-FR" smtClean="0"/>
              <a:pPr/>
              <a:t>‹#›</a:t>
            </a:fld>
            <a:endParaRPr lang="fr-FR" dirty="0"/>
          </a:p>
        </p:txBody>
      </p:sp>
    </p:spTree>
    <p:extLst>
      <p:ext uri="{BB962C8B-B14F-4D97-AF65-F5344CB8AC3E}">
        <p14:creationId xmlns:p14="http://schemas.microsoft.com/office/powerpoint/2010/main" val="215618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1EFB-7269-4282-8BCE-341261449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76B6B-CE59-471E-9841-32ACCC74A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1B584-AB2D-4F72-80BB-E054EF135B6F}"/>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5" name="Footer Placeholder 4">
            <a:extLst>
              <a:ext uri="{FF2B5EF4-FFF2-40B4-BE49-F238E27FC236}">
                <a16:creationId xmlns:a16="http://schemas.microsoft.com/office/drawing/2014/main" id="{24FA46E9-DA36-4278-9777-8B05F09E3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E28BE-3282-451C-AADC-BFBBCAB31712}"/>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304273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5287-08C7-4BBB-B16A-7D5F1D0171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674B07-45B5-4281-A217-7D1646F6B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3964F-36D3-4375-8686-CF419825EAE1}"/>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5" name="Footer Placeholder 4">
            <a:extLst>
              <a:ext uri="{FF2B5EF4-FFF2-40B4-BE49-F238E27FC236}">
                <a16:creationId xmlns:a16="http://schemas.microsoft.com/office/drawing/2014/main" id="{5A581B1B-978D-4979-89CF-78B5D505C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58755-777C-43DC-93D6-6091E7F06169}"/>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58573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F3B2-43A7-4A24-B167-6CB34673A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D0C64-C161-46B4-9F73-F84C2EDE7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11380-8A33-4AC3-9B8A-4A0D4C761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6D490B-F6E3-462C-9CBC-0240D2639D39}"/>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6" name="Footer Placeholder 5">
            <a:extLst>
              <a:ext uri="{FF2B5EF4-FFF2-40B4-BE49-F238E27FC236}">
                <a16:creationId xmlns:a16="http://schemas.microsoft.com/office/drawing/2014/main" id="{2FB35406-A282-455F-9F52-14D3BC745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7BFF7-BE79-4644-A08A-391A16822DAB}"/>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347410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972D-74B2-4943-AD32-0ED35F41B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9405C-7E9C-45DE-A380-ACC2A745A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FE4D9-AE12-4251-BA3D-2105E2EB9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0FDDA-4DD8-4CF7-ABD0-6F3C015A1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2D1ED-D4B8-4F1B-86CC-4F62B66253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207FF-63B8-49DB-B797-9AC2FE4404C6}"/>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8" name="Footer Placeholder 7">
            <a:extLst>
              <a:ext uri="{FF2B5EF4-FFF2-40B4-BE49-F238E27FC236}">
                <a16:creationId xmlns:a16="http://schemas.microsoft.com/office/drawing/2014/main" id="{B0942F3E-C69F-4707-BC4D-0E8E176001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101F27-E92E-4195-8EA5-C7BBA661EF4D}"/>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138771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396E-7E2B-4AB3-AF00-420E38AB15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895D39-B5F7-4923-B48A-AE309E619350}"/>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4" name="Footer Placeholder 3">
            <a:extLst>
              <a:ext uri="{FF2B5EF4-FFF2-40B4-BE49-F238E27FC236}">
                <a16:creationId xmlns:a16="http://schemas.microsoft.com/office/drawing/2014/main" id="{C424D27B-93DF-449E-AC97-49D740A1B1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5F8DC0-6A12-4A72-BB13-DDF9016FC424}"/>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321599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BB184-FBBB-46BC-BF1E-CB44166D0597}"/>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3" name="Footer Placeholder 2">
            <a:extLst>
              <a:ext uri="{FF2B5EF4-FFF2-40B4-BE49-F238E27FC236}">
                <a16:creationId xmlns:a16="http://schemas.microsoft.com/office/drawing/2014/main" id="{7EEC619C-34EB-4B3A-838D-DAC021C84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94C0ED-FA20-4B88-9CD4-E4BF6937EE3C}"/>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74311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198B-8C99-4AC2-B4D7-0A03F8531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AD0AF-A94B-4A4A-BD66-11B27878B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BD472C-999B-4C51-BFAA-D778EDF76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2EC03-2945-4E27-BD98-BEA3B0910F88}"/>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6" name="Footer Placeholder 5">
            <a:extLst>
              <a:ext uri="{FF2B5EF4-FFF2-40B4-BE49-F238E27FC236}">
                <a16:creationId xmlns:a16="http://schemas.microsoft.com/office/drawing/2014/main" id="{84DF88F7-08F5-4E81-AA6F-632300FBE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3F310-927A-423F-9E30-26BFA1A17482}"/>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389117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B7E2-19FF-4974-BE7C-D86F1AED1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3D2CE5-56EC-4C27-A059-BDB8098C0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2CF20-33C8-4E5D-AE47-034633814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B0816-1FFF-41DB-813A-D99444CE3AC3}"/>
              </a:ext>
            </a:extLst>
          </p:cNvPr>
          <p:cNvSpPr>
            <a:spLocks noGrp="1"/>
          </p:cNvSpPr>
          <p:nvPr>
            <p:ph type="dt" sz="half" idx="10"/>
          </p:nvPr>
        </p:nvSpPr>
        <p:spPr/>
        <p:txBody>
          <a:bodyPr/>
          <a:lstStyle/>
          <a:p>
            <a:fld id="{1AEAAD98-BBCA-4A5C-B848-54CFD568AE3D}" type="datetimeFigureOut">
              <a:rPr lang="en-US" smtClean="0"/>
              <a:t>7/5/2021</a:t>
            </a:fld>
            <a:endParaRPr lang="en-US"/>
          </a:p>
        </p:txBody>
      </p:sp>
      <p:sp>
        <p:nvSpPr>
          <p:cNvPr id="6" name="Footer Placeholder 5">
            <a:extLst>
              <a:ext uri="{FF2B5EF4-FFF2-40B4-BE49-F238E27FC236}">
                <a16:creationId xmlns:a16="http://schemas.microsoft.com/office/drawing/2014/main" id="{CA89FB73-5FD6-4765-9E9C-2636AA693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2CA7B-F83A-4296-B7A8-6F490AD23DAF}"/>
              </a:ext>
            </a:extLst>
          </p:cNvPr>
          <p:cNvSpPr>
            <a:spLocks noGrp="1"/>
          </p:cNvSpPr>
          <p:nvPr>
            <p:ph type="sldNum" sz="quarter" idx="12"/>
          </p:nvPr>
        </p:nvSpPr>
        <p:spPr/>
        <p:txBody>
          <a:bodyPr/>
          <a:lstStyle/>
          <a:p>
            <a:fld id="{44BB7F66-473C-4D01-9295-D0B90835A67D}" type="slidenum">
              <a:rPr lang="en-US" smtClean="0"/>
              <a:t>‹#›</a:t>
            </a:fld>
            <a:endParaRPr lang="en-US"/>
          </a:p>
        </p:txBody>
      </p:sp>
    </p:spTree>
    <p:extLst>
      <p:ext uri="{BB962C8B-B14F-4D97-AF65-F5344CB8AC3E}">
        <p14:creationId xmlns:p14="http://schemas.microsoft.com/office/powerpoint/2010/main" val="395898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5DE4A63-FFC7-4979-9527-EDB6D2959747}"/>
              </a:ext>
            </a:extLst>
          </p:cNvPr>
          <p:cNvGraphicFramePr>
            <a:graphicFrameLocks noChangeAspect="1"/>
          </p:cNvGraphicFramePr>
          <p:nvPr userDrawn="1">
            <p:custDataLst>
              <p:tags r:id="rId14"/>
            </p:custDataLst>
            <p:extLst>
              <p:ext uri="{D42A27DB-BD31-4B8C-83A1-F6EECF244321}">
                <p14:modId xmlns:p14="http://schemas.microsoft.com/office/powerpoint/2010/main" val="2877622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25" imgH="424" progId="TCLayout.ActiveDocument.1">
                  <p:embed/>
                </p:oleObj>
              </mc:Choice>
              <mc:Fallback>
                <p:oleObj name="think-cell Slide" r:id="rId15" imgW="425" imgH="42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D4DF1C6-51D6-48B1-9276-855A8D923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DF1A8F-EC32-44F0-BB5A-5E338103F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D3F21-7250-44DF-A6F9-9D1E6044F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AAD98-BBCA-4A5C-B848-54CFD568AE3D}" type="datetimeFigureOut">
              <a:rPr lang="en-US" smtClean="0"/>
              <a:t>7/5/2021</a:t>
            </a:fld>
            <a:endParaRPr lang="en-US"/>
          </a:p>
        </p:txBody>
      </p:sp>
      <p:sp>
        <p:nvSpPr>
          <p:cNvPr id="5" name="Footer Placeholder 4">
            <a:extLst>
              <a:ext uri="{FF2B5EF4-FFF2-40B4-BE49-F238E27FC236}">
                <a16:creationId xmlns:a16="http://schemas.microsoft.com/office/drawing/2014/main" id="{6EA7BDEB-6163-4545-B657-AC562B3A2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75C9AC-6A1A-4529-AD8A-33ADD8CC0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B7F66-473C-4D01-9295-D0B90835A67D}" type="slidenum">
              <a:rPr lang="en-US" smtClean="0"/>
              <a:t>‹#›</a:t>
            </a:fld>
            <a:endParaRPr lang="en-US"/>
          </a:p>
        </p:txBody>
      </p:sp>
    </p:spTree>
    <p:extLst>
      <p:ext uri="{BB962C8B-B14F-4D97-AF65-F5344CB8AC3E}">
        <p14:creationId xmlns:p14="http://schemas.microsoft.com/office/powerpoint/2010/main" val="224009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oleObject" Target="../embeddings/oleObject3.bin"/><Relationship Id="rId7" Type="http://schemas.openxmlformats.org/officeDocument/2006/relationships/hyperlink" Target="https://www.google.sn/imgres?imgurl=http://bouba.mondoblog.org/files/2014/11/bouba.mondoblog.org_.png&amp;imgrefurl=http://bouba.mondoblog.org/2014/11/25/universite-abomey-calavi/&amp;docid=tcAuSmr0ZG2UEM&amp;tbnid=V8jFvf8rfAkQVM:&amp;vet=10ahUKEwjs547_0IPfAhUaSxUIHVfLBJ0QMwg0KAAwAA..i&amp;w=451&amp;h=488&amp;bih=633&amp;biw=1440&amp;q=universit%C3%A9%20Abomey%20calavi&amp;ved=0ahUKEwjs547_0IPfAhUaSxUIHVfLBJ0QMwg0KAAwAA&amp;iact=mrc&amp;uact=8" TargetMode="Externa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http://www.wto.org/images/img_train/chairs_prog_logo_e.jpg" TargetMode="External"/><Relationship Id="rId4" Type="http://schemas.openxmlformats.org/officeDocument/2006/relationships/image" Target="../media/image1.e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1.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5.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slideLayout" Target="../slideLayouts/slideLayout12.xml"/><Relationship Id="rId3" Type="http://schemas.openxmlformats.org/officeDocument/2006/relationships/tags" Target="../tags/tag17.xml"/><Relationship Id="rId21" Type="http://schemas.openxmlformats.org/officeDocument/2006/relationships/image" Target="../media/image16.emf"/><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oleObject" Target="../embeddings/oleObject10.bin"/><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19" Type="http://schemas.openxmlformats.org/officeDocument/2006/relationships/notesSlide" Target="../notesSlides/notesSlide1.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808D35-42AA-4BC2-B771-EB787FA80A6B}"/>
              </a:ext>
            </a:extLst>
          </p:cNvPr>
          <p:cNvGraphicFramePr>
            <a:graphicFrameLocks noChangeAspect="1"/>
          </p:cNvGraphicFramePr>
          <p:nvPr>
            <p:custDataLst>
              <p:tags r:id="rId1"/>
            </p:custDataLst>
            <p:extLst>
              <p:ext uri="{D42A27DB-BD31-4B8C-83A1-F6EECF244321}">
                <p14:modId xmlns:p14="http://schemas.microsoft.com/office/powerpoint/2010/main" val="3230218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915F1EF-021B-47AF-8CEE-BE6028BA2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5822302"/>
          </a:xfrm>
          <a:prstGeom prst="rect">
            <a:avLst/>
          </a:prstGeom>
        </p:spPr>
      </p:pic>
      <p:sp>
        <p:nvSpPr>
          <p:cNvPr id="5" name="Rectangle 4">
            <a:extLst>
              <a:ext uri="{FF2B5EF4-FFF2-40B4-BE49-F238E27FC236}">
                <a16:creationId xmlns:a16="http://schemas.microsoft.com/office/drawing/2014/main" id="{97CB9828-7CF2-45A5-A223-F896B6029398}"/>
              </a:ext>
            </a:extLst>
          </p:cNvPr>
          <p:cNvSpPr/>
          <p:nvPr/>
        </p:nvSpPr>
        <p:spPr>
          <a:xfrm>
            <a:off x="0" y="0"/>
            <a:ext cx="12192000" cy="5822302"/>
          </a:xfrm>
          <a:prstGeom prst="rect">
            <a:avLst/>
          </a:prstGeom>
          <a:gradFill>
            <a:gsLst>
              <a:gs pos="51000">
                <a:srgbClr val="00B050">
                  <a:alpha val="85000"/>
                </a:srgbClr>
              </a:gs>
              <a:gs pos="13000">
                <a:srgbClr val="FF0000">
                  <a:alpha val="50000"/>
                </a:srgbClr>
              </a:gs>
              <a:gs pos="92000">
                <a:srgbClr val="0070C0">
                  <a:alpha val="84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515B62F-F562-4FB8-8BFA-A9698D34DA32}"/>
              </a:ext>
            </a:extLst>
          </p:cNvPr>
          <p:cNvPicPr>
            <a:picLocks noChangeAspect="1"/>
          </p:cNvPicPr>
          <p:nvPr/>
        </p:nvPicPr>
        <p:blipFill>
          <a:blip r:embed="rId6"/>
          <a:stretch>
            <a:fillRect/>
          </a:stretch>
        </p:blipFill>
        <p:spPr>
          <a:xfrm>
            <a:off x="142383" y="5998907"/>
            <a:ext cx="621846" cy="621846"/>
          </a:xfrm>
          <a:prstGeom prst="rect">
            <a:avLst/>
          </a:prstGeom>
        </p:spPr>
      </p:pic>
      <p:sp>
        <p:nvSpPr>
          <p:cNvPr id="9" name="Rectangle 8">
            <a:extLst>
              <a:ext uri="{FF2B5EF4-FFF2-40B4-BE49-F238E27FC236}">
                <a16:creationId xmlns:a16="http://schemas.microsoft.com/office/drawing/2014/main" id="{3B1BE5D8-6CBA-4E8B-82AE-634BE8158672}"/>
              </a:ext>
            </a:extLst>
          </p:cNvPr>
          <p:cNvSpPr/>
          <p:nvPr/>
        </p:nvSpPr>
        <p:spPr>
          <a:xfrm>
            <a:off x="819150" y="6181725"/>
            <a:ext cx="3190875" cy="307777"/>
          </a:xfrm>
          <a:prstGeom prst="rect">
            <a:avLst/>
          </a:prstGeom>
        </p:spPr>
        <p:txBody>
          <a:bodyPr wrap="square">
            <a:spAutoFit/>
          </a:bodyPr>
          <a:lstStyle/>
          <a:p>
            <a:pPr defTabSz="1072866">
              <a:defRPr/>
            </a:pPr>
            <a:r>
              <a:rPr lang="fr-FR" sz="1400" dirty="0">
                <a:solidFill>
                  <a:schemeClr val="bg1">
                    <a:lumMod val="50000"/>
                  </a:schemeClr>
                </a:solidFill>
                <a:latin typeface="Lato" panose="020F0502020204030203" pitchFamily="34" charset="0"/>
              </a:rPr>
              <a:t>Université Cheikh Anta Diop de Dakar</a:t>
            </a:r>
          </a:p>
        </p:txBody>
      </p:sp>
      <p:sp>
        <p:nvSpPr>
          <p:cNvPr id="11" name="Rectangle 10">
            <a:extLst>
              <a:ext uri="{FF2B5EF4-FFF2-40B4-BE49-F238E27FC236}">
                <a16:creationId xmlns:a16="http://schemas.microsoft.com/office/drawing/2014/main" id="{CE4ACC8A-0498-4407-9DB5-8F75A6345662}"/>
              </a:ext>
            </a:extLst>
          </p:cNvPr>
          <p:cNvSpPr/>
          <p:nvPr/>
        </p:nvSpPr>
        <p:spPr>
          <a:xfrm>
            <a:off x="9096285" y="6181724"/>
            <a:ext cx="3095714" cy="307777"/>
          </a:xfrm>
          <a:prstGeom prst="rect">
            <a:avLst/>
          </a:prstGeom>
        </p:spPr>
        <p:txBody>
          <a:bodyPr wrap="square">
            <a:spAutoFit/>
          </a:bodyPr>
          <a:lstStyle/>
          <a:p>
            <a:pPr defTabSz="1072866">
              <a:defRPr/>
            </a:pPr>
            <a:r>
              <a:rPr lang="fr-FR" sz="1400" dirty="0">
                <a:solidFill>
                  <a:schemeClr val="bg1">
                    <a:lumMod val="50000"/>
                  </a:schemeClr>
                </a:solidFill>
                <a:latin typeface="Lato" panose="020F0502020204030203" pitchFamily="34" charset="0"/>
              </a:rPr>
              <a:t>Organisation Mondiale du Commerce</a:t>
            </a:r>
          </a:p>
        </p:txBody>
      </p:sp>
      <p:sp>
        <p:nvSpPr>
          <p:cNvPr id="12" name="Rectangle 11">
            <a:extLst>
              <a:ext uri="{FF2B5EF4-FFF2-40B4-BE49-F238E27FC236}">
                <a16:creationId xmlns:a16="http://schemas.microsoft.com/office/drawing/2014/main" id="{4B70C213-3036-4946-8E0C-DF97814EA074}"/>
              </a:ext>
            </a:extLst>
          </p:cNvPr>
          <p:cNvSpPr/>
          <p:nvPr/>
        </p:nvSpPr>
        <p:spPr>
          <a:xfrm>
            <a:off x="1240971" y="606490"/>
            <a:ext cx="7772399" cy="429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949E89-ED3D-4892-8758-F5C0FF1E9C1B}"/>
              </a:ext>
            </a:extLst>
          </p:cNvPr>
          <p:cNvSpPr/>
          <p:nvPr/>
        </p:nvSpPr>
        <p:spPr>
          <a:xfrm>
            <a:off x="1240971" y="3949925"/>
            <a:ext cx="5253135" cy="429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13FCE94-D632-45C6-BC8C-037AF13D575F}"/>
              </a:ext>
            </a:extLst>
          </p:cNvPr>
          <p:cNvSpPr txBox="1"/>
          <p:nvPr/>
        </p:nvSpPr>
        <p:spPr>
          <a:xfrm>
            <a:off x="1192181" y="1110719"/>
            <a:ext cx="9758849" cy="1323439"/>
          </a:xfrm>
          <a:prstGeom prst="rect">
            <a:avLst/>
          </a:prstGeom>
          <a:noFill/>
        </p:spPr>
        <p:txBody>
          <a:bodyPr wrap="square" rtlCol="0">
            <a:spAutoFit/>
          </a:bodyPr>
          <a:lstStyle/>
          <a:p>
            <a:r>
              <a:rPr lang="fr-FR" sz="4000" b="1" dirty="0">
                <a:solidFill>
                  <a:schemeClr val="bg1"/>
                </a:solidFill>
                <a:effectLst/>
                <a:latin typeface="Lato" panose="020F0502020204030203" pitchFamily="34" charset="0"/>
                <a:ea typeface="Calibri" panose="020F0502020204030204" pitchFamily="34" charset="0"/>
                <a:cs typeface="Times New Roman" panose="02020603050405020304" pitchFamily="18" charset="0"/>
              </a:rPr>
              <a:t>Programme commun d’activités 2021 des Chaires du Sénégal et du Bénin</a:t>
            </a:r>
            <a:endParaRPr lang="en-US" dirty="0"/>
          </a:p>
        </p:txBody>
      </p:sp>
      <p:sp>
        <p:nvSpPr>
          <p:cNvPr id="15" name="TextBox 14">
            <a:extLst>
              <a:ext uri="{FF2B5EF4-FFF2-40B4-BE49-F238E27FC236}">
                <a16:creationId xmlns:a16="http://schemas.microsoft.com/office/drawing/2014/main" id="{FB38E928-2C92-4209-ACC9-61C1712EE393}"/>
              </a:ext>
            </a:extLst>
          </p:cNvPr>
          <p:cNvSpPr txBox="1"/>
          <p:nvPr/>
        </p:nvSpPr>
        <p:spPr>
          <a:xfrm>
            <a:off x="1177211" y="2365161"/>
            <a:ext cx="10394303" cy="1454950"/>
          </a:xfrm>
          <a:prstGeom prst="rect">
            <a:avLst/>
          </a:prstGeom>
          <a:noFill/>
        </p:spPr>
        <p:txBody>
          <a:bodyPr wrap="square" rtlCol="0">
            <a:spAutoFit/>
          </a:bodyPr>
          <a:lstStyle/>
          <a:p>
            <a:pPr algn="just">
              <a:lnSpc>
                <a:spcPct val="107000"/>
              </a:lnSpc>
              <a:spcAft>
                <a:spcPts val="800"/>
              </a:spcAft>
            </a:pPr>
            <a:r>
              <a:rPr lang="fr-FR"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Utiliser les Chaines de valeurs régionales comme stratégie de diversification des exportations dans un contexte post-COVID 19 : Cas des pays de l’UEMOA</a:t>
            </a:r>
            <a:endParaRPr lang="en-US"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C122D041-91C5-4934-8CC7-14D25A011F84}"/>
              </a:ext>
            </a:extLst>
          </p:cNvPr>
          <p:cNvSpPr/>
          <p:nvPr/>
        </p:nvSpPr>
        <p:spPr>
          <a:xfrm>
            <a:off x="10605795" y="4548170"/>
            <a:ext cx="1099457" cy="1107621"/>
          </a:xfrm>
          <a:prstGeom prst="rect">
            <a:avLst/>
          </a:prstGeom>
          <a:noFill/>
          <a:ln w="92075">
            <a:solidFill>
              <a:schemeClr val="bg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rPr>
              <a:t>June 2021</a:t>
            </a:r>
          </a:p>
        </p:txBody>
      </p:sp>
      <p:sp>
        <p:nvSpPr>
          <p:cNvPr id="17" name="Rectangle 2">
            <a:extLst>
              <a:ext uri="{FF2B5EF4-FFF2-40B4-BE49-F238E27FC236}">
                <a16:creationId xmlns:a16="http://schemas.microsoft.com/office/drawing/2014/main" id="{1DDFF469-B99E-4BAA-852C-D6A7940623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Image 5">
            <a:hlinkClick r:id="rId7"/>
            <a:extLst>
              <a:ext uri="{FF2B5EF4-FFF2-40B4-BE49-F238E27FC236}">
                <a16:creationId xmlns:a16="http://schemas.microsoft.com/office/drawing/2014/main" id="{4A553642-33EB-41DA-ACBC-79E66E673E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107">
            <a:off x="4552296" y="5949291"/>
            <a:ext cx="694366" cy="7765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6" descr="http://www.wto.org/images/img_train/chairs_prog_logo_e.jpg">
            <a:extLst>
              <a:ext uri="{FF2B5EF4-FFF2-40B4-BE49-F238E27FC236}">
                <a16:creationId xmlns:a16="http://schemas.microsoft.com/office/drawing/2014/main" id="{B983744A-8AA4-49A8-A347-B3D9A36A0E22}"/>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l="-237" t="-504" r="-237" b="-504"/>
          <a:stretch>
            <a:fillRect/>
          </a:stretch>
        </p:blipFill>
        <p:spPr bwMode="auto">
          <a:xfrm>
            <a:off x="8251571" y="5950388"/>
            <a:ext cx="804384" cy="78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F4CF01B9-BE65-415C-B80D-87E3E9945B54}"/>
              </a:ext>
            </a:extLst>
          </p:cNvPr>
          <p:cNvSpPr/>
          <p:nvPr/>
        </p:nvSpPr>
        <p:spPr>
          <a:xfrm>
            <a:off x="5312794" y="6181724"/>
            <a:ext cx="3340969" cy="307777"/>
          </a:xfrm>
          <a:prstGeom prst="rect">
            <a:avLst/>
          </a:prstGeom>
        </p:spPr>
        <p:txBody>
          <a:bodyPr wrap="square">
            <a:spAutoFit/>
          </a:bodyPr>
          <a:lstStyle/>
          <a:p>
            <a:pPr defTabSz="1072866">
              <a:defRPr/>
            </a:pPr>
            <a:r>
              <a:rPr lang="fr-FR" sz="1400" dirty="0">
                <a:solidFill>
                  <a:schemeClr val="bg1">
                    <a:lumMod val="50000"/>
                  </a:schemeClr>
                </a:solidFill>
                <a:latin typeface="Lato" panose="020F0502020204030203" pitchFamily="34" charset="0"/>
              </a:rPr>
              <a:t>Université d’Abomey-Calavi</a:t>
            </a:r>
          </a:p>
        </p:txBody>
      </p:sp>
    </p:spTree>
    <p:extLst>
      <p:ext uri="{BB962C8B-B14F-4D97-AF65-F5344CB8AC3E}">
        <p14:creationId xmlns:p14="http://schemas.microsoft.com/office/powerpoint/2010/main" val="90963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F767670-62FC-4FA5-A15E-8F51E3CADB1A}"/>
              </a:ext>
            </a:extLst>
          </p:cNvPr>
          <p:cNvGraphicFramePr>
            <a:graphicFrameLocks noChangeAspect="1"/>
          </p:cNvGraphicFramePr>
          <p:nvPr>
            <p:custDataLst>
              <p:tags r:id="rId1"/>
            </p:custDataLst>
            <p:extLst>
              <p:ext uri="{D42A27DB-BD31-4B8C-83A1-F6EECF244321}">
                <p14:modId xmlns:p14="http://schemas.microsoft.com/office/powerpoint/2010/main" val="223447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re 1">
            <a:extLst>
              <a:ext uri="{FF2B5EF4-FFF2-40B4-BE49-F238E27FC236}">
                <a16:creationId xmlns:a16="http://schemas.microsoft.com/office/drawing/2014/main" id="{60221DB1-F539-481A-A0F3-A0B052F60970}"/>
              </a:ext>
            </a:extLst>
          </p:cNvPr>
          <p:cNvSpPr txBox="1">
            <a:spLocks/>
          </p:cNvSpPr>
          <p:nvPr/>
        </p:nvSpPr>
        <p:spPr>
          <a:xfrm>
            <a:off x="378984" y="165370"/>
            <a:ext cx="8629666" cy="678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881946"/>
                </a:solidFill>
                <a:latin typeface="Lato" panose="020F0502020204030203" pitchFamily="34" charset="0"/>
              </a:rPr>
              <a:t>Présentation de la démarche méthodologie</a:t>
            </a:r>
            <a:endParaRPr lang="fr-FR" sz="2400" dirty="0">
              <a:solidFill>
                <a:srgbClr val="881946"/>
              </a:solidFill>
              <a:latin typeface="Lato" panose="020F0502020204030203" pitchFamily="34" charset="0"/>
            </a:endParaRPr>
          </a:p>
        </p:txBody>
      </p:sp>
      <p:sp>
        <p:nvSpPr>
          <p:cNvPr id="11" name="Rounded Rectangle 6">
            <a:extLst>
              <a:ext uri="{FF2B5EF4-FFF2-40B4-BE49-F238E27FC236}">
                <a16:creationId xmlns:a16="http://schemas.microsoft.com/office/drawing/2014/main" id="{D00093CA-964B-4423-9557-C8E332E7E28F}"/>
              </a:ext>
            </a:extLst>
          </p:cNvPr>
          <p:cNvSpPr/>
          <p:nvPr/>
        </p:nvSpPr>
        <p:spPr bwMode="auto">
          <a:xfrm>
            <a:off x="378984" y="2556887"/>
            <a:ext cx="2493201" cy="659077"/>
          </a:xfrm>
          <a:prstGeom prst="roundRect">
            <a:avLst/>
          </a:prstGeom>
          <a:solidFill>
            <a:srgbClr val="118AAA"/>
          </a:solidFill>
          <a:ln w="12700" cap="flat" cmpd="sng" algn="ctr">
            <a:noFill/>
            <a:prstDash val="solid"/>
            <a:round/>
            <a:headEnd type="none" w="lg" len="lg"/>
            <a:tailEnd type="none" w="lg" len="lg"/>
          </a:ln>
          <a:effectLst/>
        </p:spPr>
        <p:txBody>
          <a:bodyPr vert="horz" wrap="square" lIns="0" tIns="0" rIns="0" bIns="0" numCol="1" rtlCol="0" anchor="ctr" anchorCtr="0" compatLnSpc="1">
            <a:prstTxWarp prst="textNoShape">
              <a:avLst/>
            </a:prstTxWarp>
          </a:bodyPr>
          <a:lstStyle/>
          <a:p>
            <a:pPr marL="0" marR="0" lvl="0" indent="0" algn="ctr" defTabSz="69379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Lato"/>
                <a:cs typeface="Calibri" panose="020F0502020204030204" pitchFamily="34" charset="0"/>
              </a:rPr>
              <a:t>Avantages comparatifs révélés (ACR)</a:t>
            </a:r>
          </a:p>
        </p:txBody>
      </p:sp>
      <p:sp>
        <p:nvSpPr>
          <p:cNvPr id="12" name="Rectangle 11">
            <a:extLst>
              <a:ext uri="{FF2B5EF4-FFF2-40B4-BE49-F238E27FC236}">
                <a16:creationId xmlns:a16="http://schemas.microsoft.com/office/drawing/2014/main" id="{29B24513-CC0D-4852-A2BC-81ABCB260CDA}"/>
              </a:ext>
            </a:extLst>
          </p:cNvPr>
          <p:cNvSpPr/>
          <p:nvPr/>
        </p:nvSpPr>
        <p:spPr>
          <a:xfrm>
            <a:off x="378984" y="3475607"/>
            <a:ext cx="2493201" cy="2400657"/>
          </a:xfrm>
          <a:prstGeom prst="rect">
            <a:avLst/>
          </a:prstGeom>
        </p:spPr>
        <p:txBody>
          <a:bodyPr wrap="square">
            <a:spAutoFit/>
          </a:bodyPr>
          <a:lstStyle/>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Un pays possède un avantage comparatif révélé (ACR) pour un produit si le poids de ce produit dans ses exportations est supérieur au poids de ce produit dans les exportations mondiales </a:t>
            </a:r>
          </a:p>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Dans la suite, nous définissions le panier de produits d’exportation d’un pays comme étant l’ensemble des produits pour lesquels il possède un avantage comparatif.</a:t>
            </a:r>
          </a:p>
        </p:txBody>
      </p:sp>
      <p:sp>
        <p:nvSpPr>
          <p:cNvPr id="17" name="Rounded Rectangle 6">
            <a:extLst>
              <a:ext uri="{FF2B5EF4-FFF2-40B4-BE49-F238E27FC236}">
                <a16:creationId xmlns:a16="http://schemas.microsoft.com/office/drawing/2014/main" id="{E26EF873-6F47-4D04-BF96-06FF2ACE66C7}"/>
              </a:ext>
            </a:extLst>
          </p:cNvPr>
          <p:cNvSpPr/>
          <p:nvPr/>
        </p:nvSpPr>
        <p:spPr bwMode="auto">
          <a:xfrm>
            <a:off x="7490299" y="1233740"/>
            <a:ext cx="4416356" cy="1542185"/>
          </a:xfrm>
          <a:prstGeom prst="roundRect">
            <a:avLst/>
          </a:prstGeom>
          <a:solidFill>
            <a:srgbClr val="118AAA"/>
          </a:solidFill>
          <a:ln w="12700" cap="flat" cmpd="sng" algn="ctr">
            <a:noFill/>
            <a:prstDash val="solid"/>
            <a:round/>
            <a:headEnd type="none" w="lg" len="lg"/>
            <a:tailEnd type="none" w="lg" len="lg"/>
          </a:ln>
          <a:effectLst/>
        </p:spPr>
        <p:txBody>
          <a:bodyPr vert="horz" wrap="square" lIns="0" tIns="0" rIns="0" bIns="69381" numCol="1" rtlCol="0" anchor="t" anchorCtr="0" compatLnSpc="1">
            <a:prstTxWarp prst="textNoShape">
              <a:avLst/>
            </a:prstTxWarp>
          </a:bodyPr>
          <a:lstStyle/>
          <a:p>
            <a:pPr marL="0" marR="0" lvl="0" indent="0" algn="ctr" defTabSz="693790" eaLnBrk="1" fontAlgn="base" latinLnBrk="0" hangingPunct="1">
              <a:lnSpc>
                <a:spcPct val="100000"/>
              </a:lnSpc>
              <a:spcBef>
                <a:spcPct val="0"/>
              </a:spcBef>
              <a:spcAft>
                <a:spcPct val="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Lato"/>
              <a:cs typeface="Calibri" panose="020F0502020204030204" pitchFamily="34" charset="0"/>
            </a:endParaRPr>
          </a:p>
          <a:p>
            <a:pPr marL="0" marR="0" lvl="0" indent="0" algn="ctr" defTabSz="693790" eaLnBrk="1" fontAlgn="base" latinLnBrk="0" hangingPunct="1">
              <a:lnSpc>
                <a:spcPct val="100000"/>
              </a:lnSpc>
              <a:spcBef>
                <a:spcPct val="0"/>
              </a:spcBef>
              <a:spcAft>
                <a:spcPct val="0"/>
              </a:spcAft>
              <a:buClrTx/>
              <a:buSzTx/>
              <a:buFontTx/>
              <a:buNone/>
              <a:tabLst/>
              <a:defRPr/>
            </a:pPr>
            <a:endParaRPr lang="fr-FR" sz="1400" b="1" kern="0" dirty="0">
              <a:solidFill>
                <a:prstClr val="white"/>
              </a:solidFill>
              <a:latin typeface="Lato"/>
              <a:cs typeface="Calibri" panose="020F0502020204030204" pitchFamily="34" charset="0"/>
            </a:endParaRPr>
          </a:p>
          <a:p>
            <a:pPr marL="0" marR="0" lvl="0" indent="0" algn="ctr" defTabSz="69379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Lato"/>
                <a:cs typeface="Calibri" panose="020F0502020204030204" pitchFamily="34" charset="0"/>
              </a:rPr>
              <a:t>Méthodologie de l’analyse des CVR dans les CVM : implications de la Covid-19</a:t>
            </a:r>
          </a:p>
        </p:txBody>
      </p:sp>
      <p:sp>
        <p:nvSpPr>
          <p:cNvPr id="22" name="Rounded Rectangle 6">
            <a:extLst>
              <a:ext uri="{FF2B5EF4-FFF2-40B4-BE49-F238E27FC236}">
                <a16:creationId xmlns:a16="http://schemas.microsoft.com/office/drawing/2014/main" id="{F9FD149A-3C74-4A05-9A14-90A17307B0D8}"/>
              </a:ext>
            </a:extLst>
          </p:cNvPr>
          <p:cNvSpPr/>
          <p:nvPr/>
        </p:nvSpPr>
        <p:spPr bwMode="auto">
          <a:xfrm>
            <a:off x="3528592" y="2556888"/>
            <a:ext cx="2794582" cy="659077"/>
          </a:xfrm>
          <a:prstGeom prst="roundRect">
            <a:avLst/>
          </a:prstGeom>
          <a:solidFill>
            <a:srgbClr val="118AAA"/>
          </a:solidFill>
          <a:ln w="12700" cap="flat" cmpd="sng" algn="ctr">
            <a:noFill/>
            <a:prstDash val="solid"/>
            <a:round/>
            <a:headEnd type="none" w="lg" len="lg"/>
            <a:tailEnd type="none" w="lg" len="lg"/>
          </a:ln>
          <a:effectLst/>
        </p:spPr>
        <p:txBody>
          <a:bodyPr vert="horz" wrap="square" lIns="0" tIns="0" rIns="0" bIns="69381" numCol="1" rtlCol="0" anchor="t" anchorCtr="0" compatLnSpc="1">
            <a:prstTxWarp prst="textNoShape">
              <a:avLst/>
            </a:prstTxWarp>
          </a:bodyPr>
          <a:lstStyle/>
          <a:p>
            <a:pPr marL="0" marR="0" lvl="0" indent="0" algn="ctr" defTabSz="69379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Lato"/>
                <a:cs typeface="Calibri" panose="020F0502020204030204" pitchFamily="34" charset="0"/>
              </a:rPr>
              <a:t>Espace des produits et avantages comparatifs révélés/latents</a:t>
            </a:r>
            <a:endParaRPr kumimoji="0" lang="fr-FR" sz="1400" b="0" i="1" u="none" strike="noStrike" kern="0" cap="none" spc="0" normalizeH="0" baseline="0" noProof="0" dirty="0">
              <a:ln>
                <a:noFill/>
              </a:ln>
              <a:solidFill>
                <a:prstClr val="white"/>
              </a:solidFill>
              <a:effectLst/>
              <a:uLnTx/>
              <a:uFillTx/>
              <a:latin typeface="Lato"/>
            </a:endParaRPr>
          </a:p>
        </p:txBody>
      </p:sp>
      <p:sp>
        <p:nvSpPr>
          <p:cNvPr id="29" name="Rectangle 28">
            <a:extLst>
              <a:ext uri="{FF2B5EF4-FFF2-40B4-BE49-F238E27FC236}">
                <a16:creationId xmlns:a16="http://schemas.microsoft.com/office/drawing/2014/main" id="{33F46072-6575-4A3F-8BF4-2F8640088E4C}"/>
              </a:ext>
            </a:extLst>
          </p:cNvPr>
          <p:cNvSpPr/>
          <p:nvPr/>
        </p:nvSpPr>
        <p:spPr>
          <a:xfrm>
            <a:off x="3528592" y="3429000"/>
            <a:ext cx="2794583" cy="2785378"/>
          </a:xfrm>
          <a:prstGeom prst="rect">
            <a:avLst/>
          </a:prstGeom>
        </p:spPr>
        <p:txBody>
          <a:bodyPr wrap="square">
            <a:spAutoFit/>
          </a:bodyPr>
          <a:lstStyle/>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L’espace des produits peut être vu comme une forêt dans laquelle chaque produit représente un arbre</a:t>
            </a:r>
          </a:p>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La distance entre deux arbres dans cette forêt reflète le degré de similitude des produits correspondants en termes de dosage des facteurs de production</a:t>
            </a:r>
          </a:p>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Ainsi, lorsque deux produits sont proches dans l’espace des produits, cela signifie qu’un pays produisant déjà l’un des deux produits peut facilement se lancer dans la production du second</a:t>
            </a:r>
          </a:p>
        </p:txBody>
      </p:sp>
      <p:sp>
        <p:nvSpPr>
          <p:cNvPr id="30" name="Rectangle 29">
            <a:extLst>
              <a:ext uri="{FF2B5EF4-FFF2-40B4-BE49-F238E27FC236}">
                <a16:creationId xmlns:a16="http://schemas.microsoft.com/office/drawing/2014/main" id="{E8024246-97E4-4886-AC11-3AAA78B66B47}"/>
              </a:ext>
            </a:extLst>
          </p:cNvPr>
          <p:cNvSpPr/>
          <p:nvPr/>
        </p:nvSpPr>
        <p:spPr>
          <a:xfrm>
            <a:off x="7393021" y="2945450"/>
            <a:ext cx="4513634" cy="3362459"/>
          </a:xfrm>
          <a:prstGeom prst="rect">
            <a:avLst/>
          </a:prstGeom>
        </p:spPr>
        <p:txBody>
          <a:bodyPr wrap="square">
            <a:spAutoFit/>
          </a:bodyPr>
          <a:lstStyle/>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Pour atteindre ces objectifs, les données primaires seront collectées auprès des acteurs de la chaîne de valeur principalement les entreprises de tout secteur de production afin d’apprécier l’empreinte Covid-19 et les canaux de transmission des chocs qui y sont liés. Des acteurs directs de la chaîne de valeur comme les agriculteurs, les transformateurs, les distributeurs et les fournisseurs d’intrants seront sélectionnés au hasard et interrogés</a:t>
            </a:r>
          </a:p>
          <a:p>
            <a:pPr marL="171450" indent="-171450" defTabSz="693790" fontAlgn="base">
              <a:spcBef>
                <a:spcPct val="0"/>
              </a:spcBef>
              <a:spcAft>
                <a:spcPct val="0"/>
              </a:spcAft>
              <a:buFont typeface="Arial" panose="020B0604020202020204" pitchFamily="34" charset="0"/>
              <a:buChar char="•"/>
            </a:pPr>
            <a:r>
              <a:rPr lang="fr-FR" sz="1250" i="1" dirty="0">
                <a:solidFill>
                  <a:srgbClr val="606060"/>
                </a:solidFill>
                <a:latin typeface="Lato"/>
              </a:rPr>
              <a:t>Nous allons utiliser deux outils principaux pour collecter les données : (1) un guide d’entretien pour collecter des informations sur le dynamisme de la chaîne de valeur auprès des institutions faitières et (2) des questionnaires semi-directifs détaillés pour capturer des informations sur la cartographie des principaux acteurs de la chaîne de valeur, les coûts, les quantités et la distribution des revenus, les caractéristiques des acteurs, les principales contraintes et opportunités, l’accès aux crédits, et les effets dus au choc de la COVID 19 </a:t>
            </a:r>
            <a:r>
              <a:rPr lang="fr-FR" sz="1250" i="1" dirty="0" err="1">
                <a:solidFill>
                  <a:srgbClr val="606060"/>
                </a:solidFill>
                <a:latin typeface="Lato"/>
              </a:rPr>
              <a:t>etc</a:t>
            </a:r>
            <a:endParaRPr lang="fr-FR" sz="1250" i="1" dirty="0">
              <a:solidFill>
                <a:srgbClr val="606060"/>
              </a:solidFill>
              <a:latin typeface="Lato"/>
            </a:endParaRPr>
          </a:p>
        </p:txBody>
      </p:sp>
      <p:sp>
        <p:nvSpPr>
          <p:cNvPr id="33" name="Rounded Rectangle 6">
            <a:extLst>
              <a:ext uri="{FF2B5EF4-FFF2-40B4-BE49-F238E27FC236}">
                <a16:creationId xmlns:a16="http://schemas.microsoft.com/office/drawing/2014/main" id="{FF10936E-9D21-44CF-B593-2EA9F1B0DC0D}"/>
              </a:ext>
            </a:extLst>
          </p:cNvPr>
          <p:cNvSpPr/>
          <p:nvPr/>
        </p:nvSpPr>
        <p:spPr bwMode="auto">
          <a:xfrm>
            <a:off x="1144819" y="1233740"/>
            <a:ext cx="4416356" cy="1193327"/>
          </a:xfrm>
          <a:prstGeom prst="roundRect">
            <a:avLst/>
          </a:prstGeom>
          <a:solidFill>
            <a:srgbClr val="118AAA"/>
          </a:solidFill>
          <a:ln w="12700" cap="flat" cmpd="sng" algn="ctr">
            <a:noFill/>
            <a:prstDash val="solid"/>
            <a:round/>
            <a:headEnd type="none" w="lg" len="lg"/>
            <a:tailEnd type="none" w="lg" len="lg"/>
          </a:ln>
          <a:effectLst/>
        </p:spPr>
        <p:txBody>
          <a:bodyPr vert="horz" wrap="square" lIns="0" tIns="0" rIns="0" bIns="69381" numCol="1" rtlCol="0" anchor="t" anchorCtr="0" compatLnSpc="1">
            <a:prstTxWarp prst="textNoShape">
              <a:avLst/>
            </a:prstTxWarp>
          </a:bodyPr>
          <a:lstStyle/>
          <a:p>
            <a:pPr marL="0" marR="0" lvl="0" indent="0" algn="ctr" defTabSz="693790" eaLnBrk="1" fontAlgn="base" latinLnBrk="0" hangingPunct="1">
              <a:lnSpc>
                <a:spcPct val="100000"/>
              </a:lnSpc>
              <a:spcBef>
                <a:spcPct val="0"/>
              </a:spcBef>
              <a:spcAft>
                <a:spcPct val="0"/>
              </a:spcAft>
              <a:buClrTx/>
              <a:buSzTx/>
              <a:buFontTx/>
              <a:buNone/>
              <a:tabLst/>
              <a:defRPr/>
            </a:pPr>
            <a:endParaRPr lang="fr-FR" sz="1400" b="1" kern="0" dirty="0">
              <a:solidFill>
                <a:prstClr val="white"/>
              </a:solidFill>
              <a:latin typeface="Lato"/>
              <a:cs typeface="Calibri" panose="020F0502020204030204" pitchFamily="34" charset="0"/>
            </a:endParaRPr>
          </a:p>
          <a:p>
            <a:pPr marL="0" marR="0" lvl="0" indent="0" algn="ctr" defTabSz="69379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Lato"/>
                <a:cs typeface="Calibri" panose="020F0502020204030204" pitchFamily="34" charset="0"/>
              </a:rPr>
              <a:t>Méthodologie de l’analyse de l'espace des produits pour identifier les avantages comparatifs réels et potentiels à l’échelle régionale</a:t>
            </a:r>
          </a:p>
        </p:txBody>
      </p:sp>
      <p:sp>
        <p:nvSpPr>
          <p:cNvPr id="34" name="Rectangle 33">
            <a:extLst>
              <a:ext uri="{FF2B5EF4-FFF2-40B4-BE49-F238E27FC236}">
                <a16:creationId xmlns:a16="http://schemas.microsoft.com/office/drawing/2014/main" id="{8462C831-2A19-40D2-8AE0-03DC0B5B4B79}"/>
              </a:ext>
            </a:extLst>
          </p:cNvPr>
          <p:cNvSpPr/>
          <p:nvPr/>
        </p:nvSpPr>
        <p:spPr>
          <a:xfrm>
            <a:off x="285345" y="1233740"/>
            <a:ext cx="474153" cy="513234"/>
          </a:xfrm>
          <a:prstGeom prst="rect">
            <a:avLst/>
          </a:prstGeom>
          <a:solidFill>
            <a:srgbClr val="CFE8EE"/>
          </a:solidFill>
          <a:ln w="92075">
            <a:solidFill>
              <a:schemeClr val="bg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rPr>
              <a:t>1</a:t>
            </a:r>
          </a:p>
        </p:txBody>
      </p:sp>
      <p:sp>
        <p:nvSpPr>
          <p:cNvPr id="35" name="Rectangle 34">
            <a:extLst>
              <a:ext uri="{FF2B5EF4-FFF2-40B4-BE49-F238E27FC236}">
                <a16:creationId xmlns:a16="http://schemas.microsoft.com/office/drawing/2014/main" id="{3AD45931-71AC-4C5F-9B01-5903CB19C5BA}"/>
              </a:ext>
            </a:extLst>
          </p:cNvPr>
          <p:cNvSpPr/>
          <p:nvPr/>
        </p:nvSpPr>
        <p:spPr>
          <a:xfrm>
            <a:off x="6828817" y="1233740"/>
            <a:ext cx="474153" cy="513234"/>
          </a:xfrm>
          <a:prstGeom prst="rect">
            <a:avLst/>
          </a:prstGeom>
          <a:solidFill>
            <a:srgbClr val="CFE8EE"/>
          </a:solidFill>
          <a:ln w="92075">
            <a:solidFill>
              <a:schemeClr val="bg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rPr>
              <a:t>2</a:t>
            </a:r>
          </a:p>
        </p:txBody>
      </p:sp>
    </p:spTree>
    <p:extLst>
      <p:ext uri="{BB962C8B-B14F-4D97-AF65-F5344CB8AC3E}">
        <p14:creationId xmlns:p14="http://schemas.microsoft.com/office/powerpoint/2010/main" val="104566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666339-29F8-4D2A-AF21-CAC3B70DBF0C}"/>
              </a:ext>
            </a:extLst>
          </p:cNvPr>
          <p:cNvGraphicFramePr>
            <a:graphicFrameLocks noChangeAspect="1"/>
          </p:cNvGraphicFramePr>
          <p:nvPr>
            <p:custDataLst>
              <p:tags r:id="rId1"/>
            </p:custDataLst>
            <p:extLst>
              <p:ext uri="{D42A27DB-BD31-4B8C-83A1-F6EECF244321}">
                <p14:modId xmlns:p14="http://schemas.microsoft.com/office/powerpoint/2010/main" val="2410373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F7FB357-7B12-48B9-B079-6A761F0F40CD}"/>
              </a:ext>
            </a:extLst>
          </p:cNvPr>
          <p:cNvSpPr/>
          <p:nvPr/>
        </p:nvSpPr>
        <p:spPr>
          <a:xfrm>
            <a:off x="771110" y="2188041"/>
            <a:ext cx="10575984" cy="567592"/>
          </a:xfrm>
          <a:prstGeom prst="rect">
            <a:avLst/>
          </a:prstGeom>
          <a:solidFill>
            <a:schemeClr val="accent2">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r>
              <a:rPr lang="fr-FR" sz="1600" dirty="0">
                <a:cs typeface="Arial" pitchFamily="34" charset="0"/>
              </a:rPr>
              <a:t>Pour l’analyse de l’espace des produits, nous utilisons la base de données WITS de la Banque mondiale, constituée des exportations annuelles de chaque pays désagrégées par produit</a:t>
            </a:r>
          </a:p>
        </p:txBody>
      </p:sp>
      <p:grpSp>
        <p:nvGrpSpPr>
          <p:cNvPr id="6" name="Groupe 2">
            <a:extLst>
              <a:ext uri="{FF2B5EF4-FFF2-40B4-BE49-F238E27FC236}">
                <a16:creationId xmlns:a16="http://schemas.microsoft.com/office/drawing/2014/main" id="{EBBC879F-6C6A-498B-A901-940A97C347C5}"/>
              </a:ext>
            </a:extLst>
          </p:cNvPr>
          <p:cNvGrpSpPr/>
          <p:nvPr/>
        </p:nvGrpSpPr>
        <p:grpSpPr>
          <a:xfrm>
            <a:off x="766467" y="973332"/>
            <a:ext cx="8629945" cy="5200491"/>
            <a:chOff x="579033" y="973332"/>
            <a:chExt cx="8818164" cy="5200491"/>
          </a:xfrm>
          <a:noFill/>
        </p:grpSpPr>
        <p:sp>
          <p:nvSpPr>
            <p:cNvPr id="7" name="Rectangle 6">
              <a:extLst>
                <a:ext uri="{FF2B5EF4-FFF2-40B4-BE49-F238E27FC236}">
                  <a16:creationId xmlns:a16="http://schemas.microsoft.com/office/drawing/2014/main" id="{36F85F73-DBAB-4013-875F-42CB30474AE9}"/>
                </a:ext>
              </a:extLst>
            </p:cNvPr>
            <p:cNvSpPr/>
            <p:nvPr/>
          </p:nvSpPr>
          <p:spPr>
            <a:xfrm>
              <a:off x="579033" y="973332"/>
              <a:ext cx="4373968" cy="5200491"/>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dirty="0">
                <a:solidFill>
                  <a:schemeClr val="bg1"/>
                </a:solidFill>
                <a:ea typeface="+mn-ea"/>
                <a:cs typeface="Arial" pitchFamily="34" charset="0"/>
              </a:endParaRPr>
            </a:p>
          </p:txBody>
        </p:sp>
        <p:sp>
          <p:nvSpPr>
            <p:cNvPr id="8" name="Rectangle 7">
              <a:extLst>
                <a:ext uri="{FF2B5EF4-FFF2-40B4-BE49-F238E27FC236}">
                  <a16:creationId xmlns:a16="http://schemas.microsoft.com/office/drawing/2014/main" id="{CEF182BE-D80D-4D46-9AEB-D17B47036458}"/>
                </a:ext>
              </a:extLst>
            </p:cNvPr>
            <p:cNvSpPr/>
            <p:nvPr/>
          </p:nvSpPr>
          <p:spPr>
            <a:xfrm>
              <a:off x="5023229" y="973332"/>
              <a:ext cx="4373968" cy="5200491"/>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dirty="0">
                <a:solidFill>
                  <a:schemeClr val="bg1"/>
                </a:solidFill>
                <a:ea typeface="+mn-ea"/>
                <a:cs typeface="Arial" pitchFamily="34" charset="0"/>
              </a:endParaRPr>
            </a:p>
          </p:txBody>
        </p:sp>
      </p:grpSp>
      <p:sp>
        <p:nvSpPr>
          <p:cNvPr id="12" name="Ellipse 18">
            <a:extLst>
              <a:ext uri="{FF2B5EF4-FFF2-40B4-BE49-F238E27FC236}">
                <a16:creationId xmlns:a16="http://schemas.microsoft.com/office/drawing/2014/main" id="{5C515F3E-ACBC-4ED1-A78C-E91EF70CDB55}"/>
              </a:ext>
            </a:extLst>
          </p:cNvPr>
          <p:cNvSpPr/>
          <p:nvPr/>
        </p:nvSpPr>
        <p:spPr>
          <a:xfrm>
            <a:off x="4755441" y="973332"/>
            <a:ext cx="1080000" cy="1080000"/>
          </a:xfrm>
          <a:prstGeom prst="ellips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fr-FR" sz="1600" kern="1200" dirty="0">
              <a:ln w="0"/>
              <a:solidFill>
                <a:schemeClr val="accent1"/>
              </a:solidFill>
              <a:effectLst>
                <a:outerShdw blurRad="38100" dist="25400" dir="5400000" algn="ctr" rotWithShape="0">
                  <a:srgbClr val="6E747A">
                    <a:alpha val="43000"/>
                  </a:srgbClr>
                </a:outerShdw>
              </a:effectLst>
              <a:ea typeface="+mn-ea"/>
              <a:cs typeface="Arial" pitchFamily="34" charset="0"/>
            </a:endParaRPr>
          </a:p>
        </p:txBody>
      </p:sp>
      <p:sp>
        <p:nvSpPr>
          <p:cNvPr id="13" name="ZoneTexte 30">
            <a:extLst>
              <a:ext uri="{FF2B5EF4-FFF2-40B4-BE49-F238E27FC236}">
                <a16:creationId xmlns:a16="http://schemas.microsoft.com/office/drawing/2014/main" id="{624B49FA-8533-42CD-B74A-FE8A942AF27A}"/>
              </a:ext>
            </a:extLst>
          </p:cNvPr>
          <p:cNvSpPr txBox="1"/>
          <p:nvPr/>
        </p:nvSpPr>
        <p:spPr bwMode="gray">
          <a:xfrm>
            <a:off x="5115804" y="1169876"/>
            <a:ext cx="2703876" cy="924201"/>
          </a:xfrm>
          <a:prstGeom prst="rect">
            <a:avLst/>
          </a:prstGeom>
        </p:spPr>
        <p:txBody>
          <a:bodyPr vert="horz" wrap="square" lIns="0" tIns="0" rIns="0" bIns="0" rtlCol="0" anchor="t">
            <a:noAutofit/>
          </a:bodyPr>
          <a:lstStyle/>
          <a:p>
            <a:pPr algn="ctr">
              <a:spcBef>
                <a:spcPts val="600"/>
              </a:spcBef>
            </a:pPr>
            <a:endParaRPr lang="fr-FR" sz="1600" b="1" dirty="0"/>
          </a:p>
          <a:p>
            <a:pPr algn="ctr">
              <a:spcBef>
                <a:spcPts val="600"/>
              </a:spcBef>
            </a:pPr>
            <a:r>
              <a:rPr lang="fr-FR" sz="1600" b="1" dirty="0"/>
              <a:t>Données</a:t>
            </a:r>
          </a:p>
        </p:txBody>
      </p:sp>
      <p:sp>
        <p:nvSpPr>
          <p:cNvPr id="22" name="Rectangle 21">
            <a:extLst>
              <a:ext uri="{FF2B5EF4-FFF2-40B4-BE49-F238E27FC236}">
                <a16:creationId xmlns:a16="http://schemas.microsoft.com/office/drawing/2014/main" id="{676C63DE-8C34-40CD-B9FE-532A4AE9B0DB}"/>
              </a:ext>
            </a:extLst>
          </p:cNvPr>
          <p:cNvSpPr/>
          <p:nvPr/>
        </p:nvSpPr>
        <p:spPr>
          <a:xfrm>
            <a:off x="754320" y="3266050"/>
            <a:ext cx="10575984" cy="570168"/>
          </a:xfrm>
          <a:prstGeom prst="rect">
            <a:avLst/>
          </a:prstGeom>
          <a:solidFill>
            <a:schemeClr val="accent2">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r>
              <a:rPr lang="fr-FR" sz="1600" dirty="0">
                <a:cs typeface="Arial" pitchFamily="34" charset="0"/>
              </a:rPr>
              <a:t>A cause des erreurs d’enregistrement, nous corrigeront les limitations des données en recoupant les chiffres d’importations avec ceux des exportations</a:t>
            </a:r>
          </a:p>
        </p:txBody>
      </p:sp>
      <p:sp>
        <p:nvSpPr>
          <p:cNvPr id="23" name="Rectangle 22">
            <a:extLst>
              <a:ext uri="{FF2B5EF4-FFF2-40B4-BE49-F238E27FC236}">
                <a16:creationId xmlns:a16="http://schemas.microsoft.com/office/drawing/2014/main" id="{D583DC79-0391-4BC2-96A7-B094D9815370}"/>
              </a:ext>
            </a:extLst>
          </p:cNvPr>
          <p:cNvSpPr/>
          <p:nvPr/>
        </p:nvSpPr>
        <p:spPr>
          <a:xfrm>
            <a:off x="766467" y="2823095"/>
            <a:ext cx="10575984" cy="375493"/>
          </a:xfrm>
          <a:prstGeom prst="rect">
            <a:avLst/>
          </a:prstGeom>
          <a:solidFill>
            <a:schemeClr val="accent1">
              <a:lumMod val="40000"/>
              <a:lumOff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r>
              <a:rPr lang="fr-FR" sz="1600" dirty="0">
                <a:cs typeface="Arial" pitchFamily="34" charset="0"/>
              </a:rPr>
              <a:t>Les données utilisées couvrent l’ensemble des pays de l’UEMOA pour les cinq dernières années, la période 2016-2020</a:t>
            </a:r>
          </a:p>
          <a:p>
            <a:pPr marL="285750" indent="-285750" defTabSz="914400">
              <a:buFont typeface="Arial" panose="020B0604020202020204" pitchFamily="34" charset="0"/>
              <a:buChar char="•"/>
            </a:pPr>
            <a:endParaRPr lang="fr-FR" sz="1600" dirty="0">
              <a:cs typeface="Arial" pitchFamily="34" charset="0"/>
            </a:endParaRPr>
          </a:p>
        </p:txBody>
      </p:sp>
      <p:sp>
        <p:nvSpPr>
          <p:cNvPr id="24" name="Rectangle 23">
            <a:extLst>
              <a:ext uri="{FF2B5EF4-FFF2-40B4-BE49-F238E27FC236}">
                <a16:creationId xmlns:a16="http://schemas.microsoft.com/office/drawing/2014/main" id="{A7368F7A-E866-45EB-B74B-D7DF54629C28}"/>
              </a:ext>
            </a:extLst>
          </p:cNvPr>
          <p:cNvSpPr/>
          <p:nvPr/>
        </p:nvSpPr>
        <p:spPr>
          <a:xfrm>
            <a:off x="760393" y="3903095"/>
            <a:ext cx="10563837" cy="428139"/>
          </a:xfrm>
          <a:prstGeom prst="rect">
            <a:avLst/>
          </a:prstGeom>
          <a:solidFill>
            <a:schemeClr val="tx1">
              <a:lumMod val="60000"/>
              <a:lumOff val="40000"/>
              <a:alpha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lnSpc>
                <a:spcPct val="100000"/>
              </a:lnSpc>
              <a:spcBef>
                <a:spcPts val="0"/>
              </a:spcBef>
            </a:pPr>
            <a:r>
              <a:rPr lang="fr-FR" sz="1600" dirty="0">
                <a:cs typeface="Arial" pitchFamily="34" charset="0"/>
              </a:rPr>
              <a:t>Des enquêteurs seront recrutés pour collecter les données primaires pour l’analyse des implications de la Covid-19</a:t>
            </a:r>
          </a:p>
        </p:txBody>
      </p:sp>
      <p:sp>
        <p:nvSpPr>
          <p:cNvPr id="37" name="Titre 1">
            <a:extLst>
              <a:ext uri="{FF2B5EF4-FFF2-40B4-BE49-F238E27FC236}">
                <a16:creationId xmlns:a16="http://schemas.microsoft.com/office/drawing/2014/main" id="{33E4A5A8-8E7C-4EF0-9FEB-BB3A3CCC1C2F}"/>
              </a:ext>
            </a:extLst>
          </p:cNvPr>
          <p:cNvSpPr txBox="1">
            <a:spLocks/>
          </p:cNvSpPr>
          <p:nvPr/>
        </p:nvSpPr>
        <p:spPr>
          <a:xfrm>
            <a:off x="378984" y="165370"/>
            <a:ext cx="8629666" cy="678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881946"/>
                </a:solidFill>
                <a:latin typeface="Lato" panose="020F0502020204030203" pitchFamily="34" charset="0"/>
              </a:rPr>
              <a:t>Présentation de la démarche méthodologie</a:t>
            </a:r>
            <a:endParaRPr lang="fr-FR" sz="2400" dirty="0">
              <a:solidFill>
                <a:srgbClr val="881946"/>
              </a:solidFill>
              <a:latin typeface="Lato" panose="020F0502020204030203" pitchFamily="34" charset="0"/>
            </a:endParaRPr>
          </a:p>
        </p:txBody>
      </p:sp>
      <p:sp>
        <p:nvSpPr>
          <p:cNvPr id="39" name="Rectangle 38">
            <a:extLst>
              <a:ext uri="{FF2B5EF4-FFF2-40B4-BE49-F238E27FC236}">
                <a16:creationId xmlns:a16="http://schemas.microsoft.com/office/drawing/2014/main" id="{A708F545-369D-4268-B2C0-99A974CEBC8C}"/>
              </a:ext>
            </a:extLst>
          </p:cNvPr>
          <p:cNvSpPr/>
          <p:nvPr/>
        </p:nvSpPr>
        <p:spPr>
          <a:xfrm>
            <a:off x="754319" y="4398111"/>
            <a:ext cx="10575984" cy="636935"/>
          </a:xfrm>
          <a:prstGeom prst="rect">
            <a:avLst/>
          </a:prstGeom>
          <a:solidFill>
            <a:schemeClr val="accent1">
              <a:lumMod val="40000"/>
              <a:lumOff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r>
              <a:rPr lang="fr-FR" sz="1600" dirty="0">
                <a:cs typeface="Arial" pitchFamily="34" charset="0"/>
              </a:rPr>
              <a:t>Ils seront formés et vont participer au pré-test et à la validation des questionnaires. Un facilitateur local sera recruté dans chaque pays pour superviser, surveiller la collecte et la saisie des données</a:t>
            </a:r>
          </a:p>
          <a:p>
            <a:pPr marL="285750" indent="-285750" defTabSz="914400">
              <a:buFont typeface="Arial" panose="020B0604020202020204" pitchFamily="34" charset="0"/>
              <a:buChar char="•"/>
            </a:pPr>
            <a:endParaRPr lang="fr-FR" sz="1600" dirty="0">
              <a:cs typeface="Arial" pitchFamily="34" charset="0"/>
            </a:endParaRPr>
          </a:p>
        </p:txBody>
      </p:sp>
      <p:sp>
        <p:nvSpPr>
          <p:cNvPr id="40" name="Rectangle 39">
            <a:extLst>
              <a:ext uri="{FF2B5EF4-FFF2-40B4-BE49-F238E27FC236}">
                <a16:creationId xmlns:a16="http://schemas.microsoft.com/office/drawing/2014/main" id="{D43ECAC7-C6A0-4E31-A12B-76CC1051B5D1}"/>
              </a:ext>
            </a:extLst>
          </p:cNvPr>
          <p:cNvSpPr/>
          <p:nvPr/>
        </p:nvSpPr>
        <p:spPr>
          <a:xfrm>
            <a:off x="766467" y="5101923"/>
            <a:ext cx="10575984" cy="1165864"/>
          </a:xfrm>
          <a:prstGeom prst="rect">
            <a:avLst/>
          </a:prstGeom>
          <a:solidFill>
            <a:srgbClr val="FBE5D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r>
              <a:rPr lang="fr-FR" sz="1600" dirty="0">
                <a:cs typeface="Arial" pitchFamily="34" charset="0"/>
              </a:rPr>
              <a:t>Les critères suivants vont guider la sélection des sites : </a:t>
            </a:r>
          </a:p>
          <a:p>
            <a:pPr marL="285750" indent="-285750" defTabSz="914400">
              <a:buFont typeface="Arial" panose="020B0604020202020204" pitchFamily="34" charset="0"/>
              <a:buChar char="•"/>
            </a:pPr>
            <a:r>
              <a:rPr lang="fr-FR" sz="1600" dirty="0">
                <a:cs typeface="Arial" pitchFamily="34" charset="0"/>
              </a:rPr>
              <a:t>aspects du commerce transfrontalier, potentiel national de production et facteurs </a:t>
            </a:r>
            <a:r>
              <a:rPr lang="fr-FR" sz="1600" dirty="0" err="1">
                <a:cs typeface="Arial" pitchFamily="34" charset="0"/>
              </a:rPr>
              <a:t>agro-écologiques</a:t>
            </a:r>
            <a:endParaRPr lang="fr-FR" sz="1600" dirty="0">
              <a:cs typeface="Arial" pitchFamily="34" charset="0"/>
            </a:endParaRPr>
          </a:p>
          <a:p>
            <a:pPr marL="285750" indent="-285750" defTabSz="914400">
              <a:buFont typeface="Arial" panose="020B0604020202020204" pitchFamily="34" charset="0"/>
              <a:buChar char="•"/>
            </a:pPr>
            <a:r>
              <a:rPr lang="fr-FR" sz="1600" dirty="0">
                <a:cs typeface="Arial" pitchFamily="34" charset="0"/>
              </a:rPr>
              <a:t>Dans chaque pays, les principales zones économiques seront sélectionnées sur la base de leurs caractéristiques rurales et urbaines qui prennent en compte la variabilité de l’accès aux marchés ruraux et urbains </a:t>
            </a:r>
          </a:p>
        </p:txBody>
      </p:sp>
      <p:pic>
        <p:nvPicPr>
          <p:cNvPr id="45" name="Graphic 44" descr="Presentation with bar chart RTL">
            <a:extLst>
              <a:ext uri="{FF2B5EF4-FFF2-40B4-BE49-F238E27FC236}">
                <a16:creationId xmlns:a16="http://schemas.microsoft.com/office/drawing/2014/main" id="{DDD69928-3490-43B6-9F38-2334C8EEB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8241" y="1081081"/>
            <a:ext cx="914400" cy="919264"/>
          </a:xfrm>
          <a:prstGeom prst="rect">
            <a:avLst/>
          </a:prstGeom>
        </p:spPr>
      </p:pic>
    </p:spTree>
    <p:extLst>
      <p:ext uri="{BB962C8B-B14F-4D97-AF65-F5344CB8AC3E}">
        <p14:creationId xmlns:p14="http://schemas.microsoft.com/office/powerpoint/2010/main" val="249039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4C79B68-9A3B-4589-9E0F-B21BB7E800C8}"/>
              </a:ext>
            </a:extLst>
          </p:cNvPr>
          <p:cNvGraphicFramePr>
            <a:graphicFrameLocks noChangeAspect="1"/>
          </p:cNvGraphicFramePr>
          <p:nvPr>
            <p:custDataLst>
              <p:tags r:id="rId1"/>
            </p:custDataLst>
            <p:extLst>
              <p:ext uri="{D42A27DB-BD31-4B8C-83A1-F6EECF244321}">
                <p14:modId xmlns:p14="http://schemas.microsoft.com/office/powerpoint/2010/main" val="440175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Ellipse 35">
            <a:extLst>
              <a:ext uri="{FF2B5EF4-FFF2-40B4-BE49-F238E27FC236}">
                <a16:creationId xmlns:a16="http://schemas.microsoft.com/office/drawing/2014/main" id="{C9AEB456-2891-429F-B0B0-E0F7383C32DC}"/>
              </a:ext>
            </a:extLst>
          </p:cNvPr>
          <p:cNvSpPr/>
          <p:nvPr/>
        </p:nvSpPr>
        <p:spPr>
          <a:xfrm>
            <a:off x="6517532" y="580477"/>
            <a:ext cx="1080000" cy="1080000"/>
          </a:xfrm>
          <a:prstGeom prst="ellips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fr-FR" sz="1600" kern="1200" dirty="0">
              <a:ln w="0"/>
              <a:solidFill>
                <a:schemeClr val="accent1"/>
              </a:solidFill>
              <a:effectLst>
                <a:outerShdw blurRad="38100" dist="25400" dir="5400000" algn="ctr" rotWithShape="0">
                  <a:srgbClr val="6E747A">
                    <a:alpha val="43000"/>
                  </a:srgbClr>
                </a:outerShdw>
              </a:effectLst>
              <a:ea typeface="+mn-ea"/>
              <a:cs typeface="Arial" pitchFamily="34" charset="0"/>
            </a:endParaRPr>
          </a:p>
        </p:txBody>
      </p:sp>
      <p:sp>
        <p:nvSpPr>
          <p:cNvPr id="6" name="ZoneTexte 36">
            <a:extLst>
              <a:ext uri="{FF2B5EF4-FFF2-40B4-BE49-F238E27FC236}">
                <a16:creationId xmlns:a16="http://schemas.microsoft.com/office/drawing/2014/main" id="{BA2D3959-36DC-4E56-85DA-BA9E61AE17D9}"/>
              </a:ext>
            </a:extLst>
          </p:cNvPr>
          <p:cNvSpPr txBox="1"/>
          <p:nvPr/>
        </p:nvSpPr>
        <p:spPr bwMode="gray">
          <a:xfrm>
            <a:off x="7597531" y="905922"/>
            <a:ext cx="2659265" cy="632298"/>
          </a:xfrm>
          <a:prstGeom prst="rect">
            <a:avLst/>
          </a:prstGeom>
        </p:spPr>
        <p:txBody>
          <a:bodyPr vert="horz" wrap="square" lIns="0" tIns="0" rIns="0" bIns="0" rtlCol="0" anchor="t">
            <a:noAutofit/>
          </a:bodyPr>
          <a:lstStyle/>
          <a:p>
            <a:pPr algn="ctr">
              <a:spcBef>
                <a:spcPts val="600"/>
              </a:spcBef>
            </a:pPr>
            <a:r>
              <a:rPr lang="fr-FR" sz="1600" b="1" dirty="0"/>
              <a:t>Base de sondage et échantillonnage (Bénin)</a:t>
            </a:r>
          </a:p>
        </p:txBody>
      </p:sp>
      <p:grpSp>
        <p:nvGrpSpPr>
          <p:cNvPr id="7" name="Groupe 6">
            <a:extLst>
              <a:ext uri="{FF2B5EF4-FFF2-40B4-BE49-F238E27FC236}">
                <a16:creationId xmlns:a16="http://schemas.microsoft.com/office/drawing/2014/main" id="{46523177-D5D3-47F6-8E61-C1C3306A6586}"/>
              </a:ext>
            </a:extLst>
          </p:cNvPr>
          <p:cNvGrpSpPr/>
          <p:nvPr/>
        </p:nvGrpSpPr>
        <p:grpSpPr>
          <a:xfrm>
            <a:off x="6517761" y="1728054"/>
            <a:ext cx="5535038" cy="4345477"/>
            <a:chOff x="5081299" y="2260616"/>
            <a:chExt cx="4280400" cy="3657309"/>
          </a:xfrm>
        </p:grpSpPr>
        <p:sp>
          <p:nvSpPr>
            <p:cNvPr id="8" name="Rectangle 7">
              <a:extLst>
                <a:ext uri="{FF2B5EF4-FFF2-40B4-BE49-F238E27FC236}">
                  <a16:creationId xmlns:a16="http://schemas.microsoft.com/office/drawing/2014/main" id="{3A558BC4-F92C-4682-9EB2-28B907C6D257}"/>
                </a:ext>
              </a:extLst>
            </p:cNvPr>
            <p:cNvSpPr/>
            <p:nvPr/>
          </p:nvSpPr>
          <p:spPr>
            <a:xfrm>
              <a:off x="5081299" y="2843761"/>
              <a:ext cx="4280400" cy="740826"/>
            </a:xfrm>
            <a:prstGeom prst="rect">
              <a:avLst/>
            </a:prstGeom>
            <a:solidFill>
              <a:schemeClr val="accent1">
                <a:lumMod val="40000"/>
                <a:lumOff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Les unités de production artisanales et commerciales sont les plus prépondérantes avec respectivement 49% et 43%  des établissements recensés</a:t>
              </a:r>
            </a:p>
          </p:txBody>
        </p:sp>
        <p:sp>
          <p:nvSpPr>
            <p:cNvPr id="9" name="Rectangle 8">
              <a:extLst>
                <a:ext uri="{FF2B5EF4-FFF2-40B4-BE49-F238E27FC236}">
                  <a16:creationId xmlns:a16="http://schemas.microsoft.com/office/drawing/2014/main" id="{CD759862-74E0-42A1-BB3E-3794516B0828}"/>
                </a:ext>
              </a:extLst>
            </p:cNvPr>
            <p:cNvSpPr/>
            <p:nvPr/>
          </p:nvSpPr>
          <p:spPr>
            <a:xfrm>
              <a:off x="5081299" y="2260616"/>
              <a:ext cx="4280400" cy="532165"/>
            </a:xfrm>
            <a:prstGeom prst="rect">
              <a:avLst/>
            </a:prstGeom>
            <a:solidFill>
              <a:schemeClr val="accent1">
                <a:lumMod val="40000"/>
                <a:lumOff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Le Recensement Général des Entreprises de 2010 (RGE2) value le nombre total d’entreprises au Bénin à 145078</a:t>
              </a:r>
            </a:p>
          </p:txBody>
        </p:sp>
        <p:sp>
          <p:nvSpPr>
            <p:cNvPr id="10" name="Rectangle 9">
              <a:extLst>
                <a:ext uri="{FF2B5EF4-FFF2-40B4-BE49-F238E27FC236}">
                  <a16:creationId xmlns:a16="http://schemas.microsoft.com/office/drawing/2014/main" id="{77DA5A26-7416-4F04-A5D6-C4C32D2A6CFE}"/>
                </a:ext>
              </a:extLst>
            </p:cNvPr>
            <p:cNvSpPr/>
            <p:nvPr/>
          </p:nvSpPr>
          <p:spPr>
            <a:xfrm>
              <a:off x="5081299" y="3631337"/>
              <a:ext cx="4280400" cy="469041"/>
            </a:xfrm>
            <a:prstGeom prst="rect">
              <a:avLst/>
            </a:prstGeom>
            <a:solidFill>
              <a:schemeClr val="accent2">
                <a:lumMod val="20000"/>
                <a:lumOff val="80000"/>
                <a:alpha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Les unités agricoles et celles spécialisées dans le transport sont les moins fréquentes avec respectivement 0,03% et 0,06%</a:t>
              </a:r>
              <a:endParaRPr lang="fr-FR" sz="1600" b="1" dirty="0">
                <a:cs typeface="Arial" pitchFamily="34" charset="0"/>
              </a:endParaRPr>
            </a:p>
          </p:txBody>
        </p:sp>
        <p:sp>
          <p:nvSpPr>
            <p:cNvPr id="20" name="Rectangle 19">
              <a:extLst>
                <a:ext uri="{FF2B5EF4-FFF2-40B4-BE49-F238E27FC236}">
                  <a16:creationId xmlns:a16="http://schemas.microsoft.com/office/drawing/2014/main" id="{CC090441-69B2-4FF0-9CAD-4E0BE3946AEC}"/>
                </a:ext>
              </a:extLst>
            </p:cNvPr>
            <p:cNvSpPr/>
            <p:nvPr/>
          </p:nvSpPr>
          <p:spPr>
            <a:xfrm>
              <a:off x="5081299" y="4145995"/>
              <a:ext cx="4280400" cy="649146"/>
            </a:xfrm>
            <a:prstGeom prst="rect">
              <a:avLst/>
            </a:prstGeom>
            <a:solidFill>
              <a:schemeClr val="accent2">
                <a:lumMod val="20000"/>
                <a:lumOff val="80000"/>
                <a:alpha val="6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La quasi-totalité des unités est concentrée dans le Littoral à l’exception des unités agricoles qui se développent dans l’Ouémé (qui abrite à lui seul 46% des unités agricoles)</a:t>
              </a:r>
            </a:p>
          </p:txBody>
        </p:sp>
        <p:sp>
          <p:nvSpPr>
            <p:cNvPr id="21" name="Rectangle 20">
              <a:extLst>
                <a:ext uri="{FF2B5EF4-FFF2-40B4-BE49-F238E27FC236}">
                  <a16:creationId xmlns:a16="http://schemas.microsoft.com/office/drawing/2014/main" id="{B85656AE-058F-4AE1-A348-4450C857BDEF}"/>
                </a:ext>
              </a:extLst>
            </p:cNvPr>
            <p:cNvSpPr/>
            <p:nvPr/>
          </p:nvSpPr>
          <p:spPr>
            <a:xfrm>
              <a:off x="5081299" y="4840757"/>
              <a:ext cx="4280400" cy="1077168"/>
            </a:xfrm>
            <a:prstGeom prst="rect">
              <a:avLst/>
            </a:prstGeom>
            <a:solidFill>
              <a:schemeClr val="bg1">
                <a:lumMod val="85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En vue de disposer de données représentatives, la formule d’échantillonnage à utiliser est celle de Rea et al. (1997) en prenant en compte le taux de non réponses éventuel de 4%, nous obtenons un effectif total de 222 entreprises à enquêter la ville de Cotonou </a:t>
              </a:r>
            </a:p>
          </p:txBody>
        </p:sp>
      </p:grpSp>
      <p:sp>
        <p:nvSpPr>
          <p:cNvPr id="12" name="Titre 1">
            <a:extLst>
              <a:ext uri="{FF2B5EF4-FFF2-40B4-BE49-F238E27FC236}">
                <a16:creationId xmlns:a16="http://schemas.microsoft.com/office/drawing/2014/main" id="{9202C1E5-2134-42F2-B3A1-C10BA410FA91}"/>
              </a:ext>
            </a:extLst>
          </p:cNvPr>
          <p:cNvSpPr txBox="1">
            <a:spLocks/>
          </p:cNvSpPr>
          <p:nvPr/>
        </p:nvSpPr>
        <p:spPr>
          <a:xfrm>
            <a:off x="378981" y="-54585"/>
            <a:ext cx="8629666" cy="678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881946"/>
                </a:solidFill>
                <a:latin typeface="Lato" panose="020F0502020204030203" pitchFamily="34" charset="0"/>
              </a:rPr>
              <a:t>Présentation de la démarche méthodologie</a:t>
            </a:r>
            <a:endParaRPr lang="fr-FR" sz="2400" dirty="0">
              <a:solidFill>
                <a:srgbClr val="881946"/>
              </a:solidFill>
              <a:latin typeface="Lato" panose="020F0502020204030203" pitchFamily="34" charset="0"/>
            </a:endParaRPr>
          </a:p>
        </p:txBody>
      </p:sp>
      <p:sp>
        <p:nvSpPr>
          <p:cNvPr id="13" name="Ellipse 35">
            <a:extLst>
              <a:ext uri="{FF2B5EF4-FFF2-40B4-BE49-F238E27FC236}">
                <a16:creationId xmlns:a16="http://schemas.microsoft.com/office/drawing/2014/main" id="{BFA5F588-D1D4-41A7-80A6-3BB4C2CD4090}"/>
              </a:ext>
            </a:extLst>
          </p:cNvPr>
          <p:cNvSpPr/>
          <p:nvPr/>
        </p:nvSpPr>
        <p:spPr>
          <a:xfrm>
            <a:off x="378981" y="580477"/>
            <a:ext cx="1080000" cy="1080000"/>
          </a:xfrm>
          <a:prstGeom prst="ellips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fr-FR" sz="1600" kern="1200" dirty="0">
              <a:ln w="0"/>
              <a:solidFill>
                <a:schemeClr val="accent1"/>
              </a:solidFill>
              <a:effectLst>
                <a:outerShdw blurRad="38100" dist="25400" dir="5400000" algn="ctr" rotWithShape="0">
                  <a:srgbClr val="6E747A">
                    <a:alpha val="43000"/>
                  </a:srgbClr>
                </a:outerShdw>
              </a:effectLst>
              <a:ea typeface="+mn-ea"/>
              <a:cs typeface="Arial" pitchFamily="34" charset="0"/>
            </a:endParaRPr>
          </a:p>
        </p:txBody>
      </p:sp>
      <p:sp>
        <p:nvSpPr>
          <p:cNvPr id="14" name="ZoneTexte 36">
            <a:extLst>
              <a:ext uri="{FF2B5EF4-FFF2-40B4-BE49-F238E27FC236}">
                <a16:creationId xmlns:a16="http://schemas.microsoft.com/office/drawing/2014/main" id="{9DFF2F95-8418-451D-A4D3-7096A7E6517D}"/>
              </a:ext>
            </a:extLst>
          </p:cNvPr>
          <p:cNvSpPr txBox="1"/>
          <p:nvPr/>
        </p:nvSpPr>
        <p:spPr bwMode="gray">
          <a:xfrm>
            <a:off x="1458980" y="905922"/>
            <a:ext cx="2659265" cy="632298"/>
          </a:xfrm>
          <a:prstGeom prst="rect">
            <a:avLst/>
          </a:prstGeom>
        </p:spPr>
        <p:txBody>
          <a:bodyPr vert="horz" wrap="square" lIns="0" tIns="0" rIns="0" bIns="0" rtlCol="0" anchor="t">
            <a:noAutofit/>
          </a:bodyPr>
          <a:lstStyle/>
          <a:p>
            <a:pPr algn="ctr">
              <a:spcBef>
                <a:spcPts val="600"/>
              </a:spcBef>
            </a:pPr>
            <a:r>
              <a:rPr lang="fr-FR" sz="1600" b="1" dirty="0"/>
              <a:t>Base de sondage et échantillonnage (Sénégal)</a:t>
            </a:r>
          </a:p>
        </p:txBody>
      </p:sp>
      <p:grpSp>
        <p:nvGrpSpPr>
          <p:cNvPr id="15" name="Groupe 6">
            <a:extLst>
              <a:ext uri="{FF2B5EF4-FFF2-40B4-BE49-F238E27FC236}">
                <a16:creationId xmlns:a16="http://schemas.microsoft.com/office/drawing/2014/main" id="{6F8BCCDA-F7AD-46CD-A003-0FC399BE3A3B}"/>
              </a:ext>
            </a:extLst>
          </p:cNvPr>
          <p:cNvGrpSpPr/>
          <p:nvPr/>
        </p:nvGrpSpPr>
        <p:grpSpPr>
          <a:xfrm>
            <a:off x="378981" y="1728054"/>
            <a:ext cx="5875905" cy="5115355"/>
            <a:chOff x="5081297" y="2260617"/>
            <a:chExt cx="4280402" cy="4189472"/>
          </a:xfrm>
        </p:grpSpPr>
        <p:sp>
          <p:nvSpPr>
            <p:cNvPr id="16" name="Rectangle 15">
              <a:extLst>
                <a:ext uri="{FF2B5EF4-FFF2-40B4-BE49-F238E27FC236}">
                  <a16:creationId xmlns:a16="http://schemas.microsoft.com/office/drawing/2014/main" id="{2DC01A49-04EF-4257-9B63-930E4AD4A572}"/>
                </a:ext>
              </a:extLst>
            </p:cNvPr>
            <p:cNvSpPr/>
            <p:nvPr/>
          </p:nvSpPr>
          <p:spPr>
            <a:xfrm>
              <a:off x="5081297" y="3130639"/>
              <a:ext cx="4280400" cy="701240"/>
            </a:xfrm>
            <a:prstGeom prst="rect">
              <a:avLst/>
            </a:prstGeom>
            <a:solidFill>
              <a:srgbClr val="FDEFE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Il concerne toutes les unités économiques des secteurs formels et informels et disposant d’un locale aménagé. plusieurs volets dont le volet commerce internationale</a:t>
              </a:r>
            </a:p>
          </p:txBody>
        </p:sp>
        <p:sp>
          <p:nvSpPr>
            <p:cNvPr id="17" name="Rectangle 16">
              <a:extLst>
                <a:ext uri="{FF2B5EF4-FFF2-40B4-BE49-F238E27FC236}">
                  <a16:creationId xmlns:a16="http://schemas.microsoft.com/office/drawing/2014/main" id="{6FF6D67D-900B-4954-B770-8F98A414144D}"/>
                </a:ext>
              </a:extLst>
            </p:cNvPr>
            <p:cNvSpPr/>
            <p:nvPr/>
          </p:nvSpPr>
          <p:spPr>
            <a:xfrm>
              <a:off x="5081299" y="2260617"/>
              <a:ext cx="4280400" cy="844848"/>
            </a:xfrm>
            <a:prstGeom prst="rect">
              <a:avLst/>
            </a:prstGeom>
            <a:solidFill>
              <a:schemeClr val="bg1">
                <a:lumMod val="85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L’échantillon est tiré de la base de sondage de l’Agence Nationale de la Statistique et de la Démographie (ANSD) qui a été constituée à partir du Recensement Général des Entreprises (RGE) en 2016 avec407 882 unités économiques. </a:t>
              </a:r>
            </a:p>
          </p:txBody>
        </p:sp>
        <p:sp>
          <p:nvSpPr>
            <p:cNvPr id="18" name="Rectangle 17">
              <a:extLst>
                <a:ext uri="{FF2B5EF4-FFF2-40B4-BE49-F238E27FC236}">
                  <a16:creationId xmlns:a16="http://schemas.microsoft.com/office/drawing/2014/main" id="{42CA6D38-8FCE-47B6-BB54-7A66B15EB004}"/>
                </a:ext>
              </a:extLst>
            </p:cNvPr>
            <p:cNvSpPr/>
            <p:nvPr/>
          </p:nvSpPr>
          <p:spPr>
            <a:xfrm>
              <a:off x="5081297" y="4581131"/>
              <a:ext cx="4280400" cy="701239"/>
            </a:xfrm>
            <a:prstGeom prst="rect">
              <a:avLst/>
            </a:prstGeom>
            <a:solidFill>
              <a:srgbClr val="B4C7E7"/>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Notre zone de prédilection, la région de Dakar, concentre le tiers des unités, à savoir 160 963 unités. Note champ d’analyse portera sur les entreprises exportatrices et/ou importatrices de produits agricoles</a:t>
              </a:r>
              <a:endParaRPr lang="fr-FR" sz="1600" b="1" dirty="0">
                <a:cs typeface="Arial" pitchFamily="34" charset="0"/>
              </a:endParaRPr>
            </a:p>
          </p:txBody>
        </p:sp>
        <p:sp>
          <p:nvSpPr>
            <p:cNvPr id="22" name="Rectangle 21">
              <a:extLst>
                <a:ext uri="{FF2B5EF4-FFF2-40B4-BE49-F238E27FC236}">
                  <a16:creationId xmlns:a16="http://schemas.microsoft.com/office/drawing/2014/main" id="{25172FC7-3CC0-499E-A02C-0548ADFF0527}"/>
                </a:ext>
              </a:extLst>
            </p:cNvPr>
            <p:cNvSpPr/>
            <p:nvPr/>
          </p:nvSpPr>
          <p:spPr>
            <a:xfrm>
              <a:off x="5081297" y="3855885"/>
              <a:ext cx="4280400" cy="701239"/>
            </a:xfrm>
            <a:prstGeom prst="rect">
              <a:avLst/>
            </a:prstGeom>
            <a:solidFill>
              <a:srgbClr val="FDEFE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Parmi les champs concernés se trouve le champ des exploitations agricoles qui prend en charge aussi la pêche artisanale, notamment les pêcheurs immatriculés</a:t>
              </a:r>
            </a:p>
          </p:txBody>
        </p:sp>
        <p:sp>
          <p:nvSpPr>
            <p:cNvPr id="23" name="Rectangle 22">
              <a:extLst>
                <a:ext uri="{FF2B5EF4-FFF2-40B4-BE49-F238E27FC236}">
                  <a16:creationId xmlns:a16="http://schemas.microsoft.com/office/drawing/2014/main" id="{31FE2624-B1BF-418D-850F-435C0BF2EA8D}"/>
                </a:ext>
              </a:extLst>
            </p:cNvPr>
            <p:cNvSpPr/>
            <p:nvPr/>
          </p:nvSpPr>
          <p:spPr>
            <a:xfrm>
              <a:off x="5081297" y="5301710"/>
              <a:ext cx="4280400" cy="1148379"/>
            </a:xfrm>
            <a:prstGeom prst="rect">
              <a:avLst/>
            </a:prstGeom>
            <a:solidFill>
              <a:srgbClr val="B4C7E7"/>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fr-FR" sz="1600" dirty="0">
                  <a:cs typeface="Arial" pitchFamily="34" charset="0"/>
                </a:rPr>
                <a:t>L’échantillon comportera ainsi 150 entreprises exportatrices et/ou importatrices de produits agricoles, situées à Dakar. Le choix des entreprises se fera selon leur niveau de participation dans la formation du PIB. Les différents produits concernés sont tous les produits agricoles importés ou exportés par le Sénégal, y compris les produits de la pêche</a:t>
              </a:r>
              <a:endParaRPr lang="fr-FR" sz="1600" b="1" dirty="0">
                <a:cs typeface="Arial" pitchFamily="34" charset="0"/>
              </a:endParaRPr>
            </a:p>
          </p:txBody>
        </p:sp>
      </p:grpSp>
      <p:pic>
        <p:nvPicPr>
          <p:cNvPr id="26" name="Graphic 25" descr="Database">
            <a:extLst>
              <a:ext uri="{FF2B5EF4-FFF2-40B4-BE49-F238E27FC236}">
                <a16:creationId xmlns:a16="http://schemas.microsoft.com/office/drawing/2014/main" id="{CBC8F1B2-E31D-4261-9B1D-212DE50BC1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781" y="647190"/>
            <a:ext cx="914400" cy="914400"/>
          </a:xfrm>
          <a:prstGeom prst="rect">
            <a:avLst/>
          </a:prstGeom>
        </p:spPr>
      </p:pic>
      <p:pic>
        <p:nvPicPr>
          <p:cNvPr id="27" name="Graphic 26" descr="Database">
            <a:extLst>
              <a:ext uri="{FF2B5EF4-FFF2-40B4-BE49-F238E27FC236}">
                <a16:creationId xmlns:a16="http://schemas.microsoft.com/office/drawing/2014/main" id="{E3889F50-8DA4-4EB9-9B3F-9E818C2D69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0332" y="677774"/>
            <a:ext cx="914400" cy="914400"/>
          </a:xfrm>
          <a:prstGeom prst="rect">
            <a:avLst/>
          </a:prstGeom>
        </p:spPr>
      </p:pic>
    </p:spTree>
    <p:extLst>
      <p:ext uri="{BB962C8B-B14F-4D97-AF65-F5344CB8AC3E}">
        <p14:creationId xmlns:p14="http://schemas.microsoft.com/office/powerpoint/2010/main" val="341319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827C89-02A2-4CFD-912E-8C6FE023E81F}"/>
              </a:ext>
            </a:extLst>
          </p:cNvPr>
          <p:cNvGraphicFramePr>
            <a:graphicFrameLocks noChangeAspect="1"/>
          </p:cNvGraphicFramePr>
          <p:nvPr>
            <p:custDataLst>
              <p:tags r:id="rId1"/>
            </p:custDataLst>
            <p:extLst>
              <p:ext uri="{D42A27DB-BD31-4B8C-83A1-F6EECF244321}">
                <p14:modId xmlns:p14="http://schemas.microsoft.com/office/powerpoint/2010/main" val="3456905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4DFA5F63-F4E0-4F31-AD71-02616FE2F387}"/>
              </a:ext>
            </a:extLst>
          </p:cNvPr>
          <p:cNvSpPr txBox="1">
            <a:spLocks/>
          </p:cNvSpPr>
          <p:nvPr/>
        </p:nvSpPr>
        <p:spPr>
          <a:xfrm>
            <a:off x="693252" y="567985"/>
            <a:ext cx="8629666" cy="678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881946"/>
                </a:solidFill>
                <a:latin typeface="Lato" panose="020F0502020204030203" pitchFamily="34" charset="0"/>
              </a:rPr>
              <a:t>Présentation de la démarche méthodologie</a:t>
            </a:r>
            <a:endParaRPr lang="fr-FR" sz="2400" dirty="0">
              <a:solidFill>
                <a:srgbClr val="881946"/>
              </a:solidFill>
              <a:latin typeface="Lato" panose="020F0502020204030203" pitchFamily="34" charset="0"/>
            </a:endParaRPr>
          </a:p>
        </p:txBody>
      </p:sp>
      <p:sp>
        <p:nvSpPr>
          <p:cNvPr id="6" name="TextBox 5">
            <a:extLst>
              <a:ext uri="{FF2B5EF4-FFF2-40B4-BE49-F238E27FC236}">
                <a16:creationId xmlns:a16="http://schemas.microsoft.com/office/drawing/2014/main" id="{93486B8A-E8A2-4388-BAEC-3EC387F04477}"/>
              </a:ext>
            </a:extLst>
          </p:cNvPr>
          <p:cNvSpPr txBox="1"/>
          <p:nvPr/>
        </p:nvSpPr>
        <p:spPr>
          <a:xfrm>
            <a:off x="693252" y="1731522"/>
            <a:ext cx="9036996" cy="3693319"/>
          </a:xfrm>
          <a:prstGeom prst="rect">
            <a:avLst/>
          </a:prstGeom>
          <a:noFill/>
        </p:spPr>
        <p:txBody>
          <a:bodyPr wrap="square" rtlCol="0">
            <a:spAutoFit/>
          </a:bodyPr>
          <a:lstStyle/>
          <a:p>
            <a:pPr marL="285750" indent="-285750" algn="just">
              <a:buFont typeface="Arial" panose="020B0604020202020204" pitchFamily="34" charset="0"/>
              <a:buChar char="•"/>
            </a:pPr>
            <a:r>
              <a:rPr lang="fr-FR" dirty="0">
                <a:latin typeface="Lato" panose="020F0502020204030203" pitchFamily="34" charset="0"/>
                <a:ea typeface="Calibri" panose="020F0502020204030204" pitchFamily="34" charset="0"/>
              </a:rPr>
              <a:t>L’échantillon sera calculé, une fois les bases de sondages seront rendues disponibles au niveau de chaque pays</a:t>
            </a:r>
          </a:p>
          <a:p>
            <a:pPr marL="285750" indent="-285750" algn="just">
              <a:buFont typeface="Arial" panose="020B0604020202020204" pitchFamily="34" charset="0"/>
              <a:buChar char="•"/>
            </a:pPr>
            <a:endParaRPr lang="fr-FR" sz="1800" dirty="0">
              <a:effectLst/>
              <a:latin typeface="Lato" panose="020F0502020204030203" pitchFamily="34" charset="0"/>
              <a:ea typeface="Calibri" panose="020F0502020204030204" pitchFamily="34" charset="0"/>
            </a:endParaRPr>
          </a:p>
          <a:p>
            <a:pPr marL="285750" indent="-285750" algn="just">
              <a:buFont typeface="Arial" panose="020B0604020202020204" pitchFamily="34" charset="0"/>
              <a:buChar char="•"/>
            </a:pPr>
            <a:r>
              <a:rPr lang="fr-FR" sz="1800" dirty="0">
                <a:effectLst/>
                <a:latin typeface="Lato" panose="020F0502020204030203" pitchFamily="34" charset="0"/>
                <a:ea typeface="Calibri" panose="020F0502020204030204" pitchFamily="34" charset="0"/>
              </a:rPr>
              <a:t>Sinon, il sera déterminé par la formule de détermination de la taille optimale des échantillons</a:t>
            </a:r>
          </a:p>
          <a:p>
            <a:pPr marL="285750" indent="-285750" algn="just">
              <a:buFont typeface="Arial" panose="020B0604020202020204" pitchFamily="34" charset="0"/>
              <a:buChar char="•"/>
            </a:pPr>
            <a:endParaRPr lang="fr-FR" dirty="0">
              <a:latin typeface="Lato" panose="020F0502020204030203" pitchFamily="34" charset="0"/>
              <a:ea typeface="Calibri" panose="020F0502020204030204" pitchFamily="34" charset="0"/>
            </a:endParaRPr>
          </a:p>
          <a:p>
            <a:pPr marL="285750" indent="-285750" algn="just">
              <a:buFont typeface="Arial" panose="020B0604020202020204" pitchFamily="34" charset="0"/>
              <a:buChar char="•"/>
            </a:pPr>
            <a:r>
              <a:rPr lang="fr-FR" sz="1800" dirty="0">
                <a:effectLst/>
                <a:latin typeface="Lato" panose="020F0502020204030203" pitchFamily="34" charset="0"/>
                <a:ea typeface="Calibri" panose="020F0502020204030204" pitchFamily="34" charset="0"/>
              </a:rPr>
              <a:t>Ces données pourraient être complétées par la collecte des données secondaires.</a:t>
            </a:r>
          </a:p>
          <a:p>
            <a:pPr marL="285750" indent="-285750" algn="just">
              <a:buFont typeface="Arial" panose="020B0604020202020204" pitchFamily="34" charset="0"/>
              <a:buChar char="•"/>
            </a:pPr>
            <a:endParaRPr lang="fr-FR" dirty="0">
              <a:latin typeface="Lato" panose="020F0502020204030203" pitchFamily="34" charset="0"/>
              <a:ea typeface="Calibri" panose="020F0502020204030204" pitchFamily="34" charset="0"/>
            </a:endParaRPr>
          </a:p>
          <a:p>
            <a:pPr marL="285750" indent="-285750" algn="just">
              <a:buFont typeface="Arial" panose="020B0604020202020204" pitchFamily="34" charset="0"/>
              <a:buChar char="•"/>
            </a:pPr>
            <a:r>
              <a:rPr lang="fr-FR" sz="1800" dirty="0">
                <a:effectLst/>
                <a:latin typeface="Lato" panose="020F0502020204030203" pitchFamily="34" charset="0"/>
                <a:ea typeface="Calibri" panose="020F0502020204030204" pitchFamily="34" charset="0"/>
              </a:rPr>
              <a:t> Les données seront collectées à l’aide d’une recherche documentaire incluant la macro-économie et les caractéristiques des politiques commerciales, les rapports existants sur l’analyse de la chaîne de valeur régionale, les matériaux déjà produits par les bailleurs de fonds partenaires, les institutions nationales de recherche qui travaillent sur les CVR dans les pays de l’Afrique de l’Ouest</a:t>
            </a:r>
          </a:p>
        </p:txBody>
      </p:sp>
    </p:spTree>
    <p:extLst>
      <p:ext uri="{BB962C8B-B14F-4D97-AF65-F5344CB8AC3E}">
        <p14:creationId xmlns:p14="http://schemas.microsoft.com/office/powerpoint/2010/main" val="280777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4F4E5A7-184F-4658-B9F6-12C12A149876}"/>
              </a:ext>
            </a:extLst>
          </p:cNvPr>
          <p:cNvGraphicFramePr>
            <a:graphicFrameLocks noChangeAspect="1"/>
          </p:cNvGraphicFramePr>
          <p:nvPr>
            <p:custDataLst>
              <p:tags r:id="rId1"/>
            </p:custDataLst>
            <p:extLst>
              <p:ext uri="{D42A27DB-BD31-4B8C-83A1-F6EECF244321}">
                <p14:modId xmlns:p14="http://schemas.microsoft.com/office/powerpoint/2010/main" val="1618293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8A8FBFB9-3E60-428F-8E3F-CF7D4F9C4E00}"/>
              </a:ext>
            </a:extLst>
          </p:cNvPr>
          <p:cNvSpPr txBox="1">
            <a:spLocks/>
          </p:cNvSpPr>
          <p:nvPr/>
        </p:nvSpPr>
        <p:spPr>
          <a:xfrm>
            <a:off x="702208" y="284476"/>
            <a:ext cx="8629666" cy="678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881946"/>
                </a:solidFill>
                <a:latin typeface="Lato" panose="020F0502020204030203" pitchFamily="34" charset="0"/>
              </a:rPr>
              <a:t>Equipes de recherches et partenaires internationaux</a:t>
            </a:r>
            <a:endParaRPr lang="fr-FR" sz="2400" dirty="0">
              <a:solidFill>
                <a:srgbClr val="881946"/>
              </a:solidFill>
              <a:latin typeface="Lato" panose="020F0502020204030203" pitchFamily="34" charset="0"/>
            </a:endParaRPr>
          </a:p>
        </p:txBody>
      </p:sp>
      <p:sp>
        <p:nvSpPr>
          <p:cNvPr id="6" name="Rectangle 5">
            <a:extLst>
              <a:ext uri="{FF2B5EF4-FFF2-40B4-BE49-F238E27FC236}">
                <a16:creationId xmlns:a16="http://schemas.microsoft.com/office/drawing/2014/main" id="{77CD70BC-E534-4040-9513-A146F87AC7A8}"/>
              </a:ext>
            </a:extLst>
          </p:cNvPr>
          <p:cNvSpPr/>
          <p:nvPr/>
        </p:nvSpPr>
        <p:spPr>
          <a:xfrm>
            <a:off x="856034" y="2247089"/>
            <a:ext cx="5136200" cy="4333340"/>
          </a:xfrm>
          <a:prstGeom prst="rect">
            <a:avLst/>
          </a:prstGeom>
          <a:solidFill>
            <a:srgbClr val="FFC000">
              <a:alpha val="2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300"/>
              </a:spcAft>
              <a:buFont typeface="Arial" panose="020B0604020202020204" pitchFamily="34" charset="0"/>
              <a:buChar char="•"/>
            </a:pPr>
            <a:endPar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endParaRPr>
          </a:p>
          <a:p>
            <a:pPr marL="285750" indent="-285750">
              <a:spcAft>
                <a:spcPts val="300"/>
              </a:spcAft>
              <a:buFont typeface="Arial" panose="020B0604020202020204" pitchFamily="34" charset="0"/>
              <a:buChar char="•"/>
            </a:pP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Professeur Ahmadou Aly Mbaye. Il est le Recteur de l’Université Cheikh Anta Diop de Dakar et titulaire de la chair OMC du Sénégal. Il coordonnera les activités de recherche au Sénégal et le suivi des interactions avec le secteur privé et les autorités gouvernementales</a:t>
            </a:r>
          </a:p>
          <a:p>
            <a:pPr marR="0" lvl="0" defTabSz="914400" eaLnBrk="1" fontAlgn="auto" latinLnBrk="0" hangingPunct="1">
              <a:lnSpc>
                <a:spcPct val="100000"/>
              </a:lnSpc>
              <a:spcBef>
                <a:spcPts val="0"/>
              </a:spcBef>
              <a:spcAft>
                <a:spcPts val="300"/>
              </a:spcAft>
              <a:buClrTx/>
              <a:buSzTx/>
              <a:tabLst/>
              <a:defRPr/>
            </a:pPr>
            <a:endPar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endParaRPr>
          </a:p>
          <a:p>
            <a:pPr marR="0" lvl="0" defTabSz="914400" eaLnBrk="1" fontAlgn="auto" latinLnBrk="0" hangingPunct="1">
              <a:lnSpc>
                <a:spcPct val="100000"/>
              </a:lnSpc>
              <a:spcBef>
                <a:spcPts val="0"/>
              </a:spcBef>
              <a:spcAft>
                <a:spcPts val="300"/>
              </a:spcAft>
              <a:buClrTx/>
              <a:buSzTx/>
              <a:tabLst/>
              <a:defRPr/>
            </a:pPr>
            <a:endPar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fr-FR" sz="1300" kern="0" dirty="0">
              <a:solidFill>
                <a:srgbClr val="606060">
                  <a:lumMod val="50000"/>
                </a:srgbClr>
              </a:solidFill>
              <a:latin typeface="Lato"/>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Professeur Charlemagne </a:t>
            </a:r>
            <a:r>
              <a:rPr kumimoji="0" lang="fr-FR" sz="1300" b="0" i="0" u="none" strike="noStrike" kern="0" cap="none" spc="0" normalizeH="0" baseline="0" noProof="0" dirty="0" err="1">
                <a:ln>
                  <a:noFill/>
                </a:ln>
                <a:solidFill>
                  <a:srgbClr val="606060">
                    <a:lumMod val="50000"/>
                  </a:srgbClr>
                </a:solidFill>
                <a:effectLst/>
                <a:uLnTx/>
                <a:uFillTx/>
                <a:latin typeface="Lato"/>
                <a:ea typeface="+mn-ea"/>
                <a:cs typeface="Arial" pitchFamily="34" charset="0"/>
              </a:rPr>
              <a:t>Babatoundé</a:t>
            </a: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 IGUE. Il est Doyen honoraire de la Faculté des Sciences Économiques et de Gestion de l’Université d’Abomey-Calavi et titulaire de la chair OMC-CIDI (Commerce International et Développement Inclusif) de Cotonou (Bénin). Il coordonnera les activités de recherche au Bénin et le suivi des interactions avec le secteur privé et les autorités gouvernementales</a:t>
            </a: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fr-FR" sz="1300" kern="0" dirty="0">
              <a:solidFill>
                <a:srgbClr val="606060">
                  <a:lumMod val="50000"/>
                </a:srgbClr>
              </a:solidFill>
              <a:latin typeface="Lato"/>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endParaRPr>
          </a:p>
        </p:txBody>
      </p:sp>
      <p:sp>
        <p:nvSpPr>
          <p:cNvPr id="7" name="Rectangle 6">
            <a:extLst>
              <a:ext uri="{FF2B5EF4-FFF2-40B4-BE49-F238E27FC236}">
                <a16:creationId xmlns:a16="http://schemas.microsoft.com/office/drawing/2014/main" id="{2EDC21AB-187D-438C-A371-9D472EE1B4CE}"/>
              </a:ext>
            </a:extLst>
          </p:cNvPr>
          <p:cNvSpPr/>
          <p:nvPr/>
        </p:nvSpPr>
        <p:spPr>
          <a:xfrm>
            <a:off x="6763774" y="2247089"/>
            <a:ext cx="5136200" cy="4330192"/>
          </a:xfrm>
          <a:prstGeom prst="rect">
            <a:avLst/>
          </a:prstGeom>
          <a:solidFill>
            <a:srgbClr val="FFC000">
              <a:alpha val="4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Région Afrique de la Banque mondiale. Sous la direction du Chef Economique de la Région, Dr Albert </a:t>
            </a:r>
            <a:r>
              <a:rPr kumimoji="0" lang="fr-FR" sz="1300" b="0" i="0" u="none" strike="noStrike" kern="0" cap="none" spc="0" normalizeH="0" baseline="0" noProof="0" dirty="0" err="1">
                <a:ln>
                  <a:noFill/>
                </a:ln>
                <a:solidFill>
                  <a:srgbClr val="606060">
                    <a:lumMod val="50000"/>
                  </a:srgbClr>
                </a:solidFill>
                <a:effectLst/>
                <a:uLnTx/>
                <a:uFillTx/>
                <a:latin typeface="Lato"/>
                <a:ea typeface="+mn-ea"/>
                <a:cs typeface="Arial" pitchFamily="34" charset="0"/>
              </a:rPr>
              <a:t>Zeufack</a:t>
            </a: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 une étude plus large est en train d’être menée sur l’intégration des pays africains dans les chaines de valeur internationales. Une composante de cette étude concerne les études de cas aux niveaux régionaux que notre équipe se chargera de mettre en œuvre, pour l’Afrique de l’ouest. Dr </a:t>
            </a:r>
            <a:r>
              <a:rPr kumimoji="0" lang="fr-FR" sz="1300" b="0" i="0" u="none" strike="noStrike" kern="0" cap="none" spc="0" normalizeH="0" baseline="0" noProof="0" dirty="0" err="1">
                <a:ln>
                  <a:noFill/>
                </a:ln>
                <a:solidFill>
                  <a:srgbClr val="606060">
                    <a:lumMod val="50000"/>
                  </a:srgbClr>
                </a:solidFill>
                <a:effectLst/>
                <a:uLnTx/>
                <a:uFillTx/>
                <a:latin typeface="Lato"/>
                <a:ea typeface="+mn-ea"/>
                <a:cs typeface="Arial" pitchFamily="34" charset="0"/>
              </a:rPr>
              <a:t>Taye</a:t>
            </a: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 </a:t>
            </a:r>
            <a:r>
              <a:rPr kumimoji="0" lang="fr-FR" sz="1300" b="0" i="0" u="none" strike="noStrike" kern="0" cap="none" spc="0" normalizeH="0" baseline="0" noProof="0" dirty="0" err="1">
                <a:ln>
                  <a:noFill/>
                </a:ln>
                <a:solidFill>
                  <a:srgbClr val="606060">
                    <a:lumMod val="50000"/>
                  </a:srgbClr>
                </a:solidFill>
                <a:effectLst/>
                <a:uLnTx/>
                <a:uFillTx/>
                <a:latin typeface="Lato"/>
                <a:ea typeface="+mn-ea"/>
                <a:cs typeface="Arial" pitchFamily="34" charset="0"/>
              </a:rPr>
              <a:t>Mengistae</a:t>
            </a: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 a été désigné comme point focal de ce partenariat. </a:t>
            </a:r>
            <a:endParaRPr lang="fr-FR" sz="1300" kern="0" dirty="0">
              <a:solidFill>
                <a:srgbClr val="606060">
                  <a:lumMod val="50000"/>
                </a:srgbClr>
              </a:solidFill>
              <a:latin typeface="Lato"/>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La Commission Économique des Nations Unies pour l'Afrique (CEA-NU) et son institut de formation l’IDEP représente par le Dr Mustapha </a:t>
            </a:r>
            <a:r>
              <a:rPr kumimoji="0" lang="fr-FR" sz="1300" b="0" i="0" u="none" strike="noStrike" kern="0" cap="none" spc="0" normalizeH="0" baseline="0" noProof="0" dirty="0" err="1">
                <a:ln>
                  <a:noFill/>
                </a:ln>
                <a:solidFill>
                  <a:srgbClr val="606060">
                    <a:lumMod val="50000"/>
                  </a:srgbClr>
                </a:solidFill>
                <a:effectLst/>
                <a:uLnTx/>
                <a:uFillTx/>
                <a:latin typeface="Lato"/>
                <a:ea typeface="+mn-ea"/>
                <a:cs typeface="Arial" pitchFamily="34" charset="0"/>
              </a:rPr>
              <a:t>Sadni-Jallab</a:t>
            </a: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 chef de la Division  de la recherche et de la formation</a:t>
            </a: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fr-FR" sz="1300" kern="0" dirty="0">
              <a:solidFill>
                <a:srgbClr val="606060">
                  <a:lumMod val="50000"/>
                </a:srgbClr>
              </a:solidFill>
              <a:latin typeface="Lato"/>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La Brookings Institution. Ils ont réalisé des contributions importantes sur les questions de chaines de valeur et Industries without Smokestacks</a:t>
            </a: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fr-FR" sz="1300" kern="0" dirty="0">
              <a:solidFill>
                <a:srgbClr val="606060">
                  <a:lumMod val="50000"/>
                </a:srgbClr>
              </a:solidFill>
              <a:latin typeface="Lato"/>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rPr>
              <a:t>Les commissions de l’UEMOA et de la CEDEAO. Ces deux commissions seront les partenaires naturels des deux chaires dans la mise en œuvre du programme. </a:t>
            </a:r>
            <a:endParaRPr lang="fr-FR" sz="1300" kern="0" dirty="0">
              <a:solidFill>
                <a:srgbClr val="606060">
                  <a:lumMod val="50000"/>
                </a:srgbClr>
              </a:solidFill>
              <a:latin typeface="Lato"/>
              <a:cs typeface="Arial" pitchFamily="34" charset="0"/>
            </a:endParaRPr>
          </a:p>
          <a:p>
            <a:pPr marL="285750" marR="0" lvl="0" indent="-2857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fr-FR" sz="1300" b="0" i="0" u="none" strike="noStrike" kern="0" cap="none" spc="0" normalizeH="0" baseline="0" noProof="0" dirty="0">
              <a:ln>
                <a:noFill/>
              </a:ln>
              <a:solidFill>
                <a:srgbClr val="606060">
                  <a:lumMod val="50000"/>
                </a:srgbClr>
              </a:solidFill>
              <a:effectLst/>
              <a:uLnTx/>
              <a:uFillTx/>
              <a:latin typeface="Lato"/>
              <a:ea typeface="+mn-ea"/>
              <a:cs typeface="Arial" pitchFamily="34" charset="0"/>
            </a:endParaRPr>
          </a:p>
        </p:txBody>
      </p:sp>
      <p:sp>
        <p:nvSpPr>
          <p:cNvPr id="8" name="Rectangle 7">
            <a:extLst>
              <a:ext uri="{FF2B5EF4-FFF2-40B4-BE49-F238E27FC236}">
                <a16:creationId xmlns:a16="http://schemas.microsoft.com/office/drawing/2014/main" id="{4A1B5720-9976-4627-8A6F-D6AA87059B08}"/>
              </a:ext>
            </a:extLst>
          </p:cNvPr>
          <p:cNvSpPr/>
          <p:nvPr/>
        </p:nvSpPr>
        <p:spPr>
          <a:xfrm>
            <a:off x="2524134" y="1211959"/>
            <a:ext cx="1800000" cy="936000"/>
          </a:xfrm>
          <a:prstGeom prst="rect">
            <a:avLst/>
          </a:prstGeom>
          <a:solidFill>
            <a:srgbClr val="000000">
              <a:alpha val="2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0" dirty="0">
                <a:solidFill>
                  <a:srgbClr val="606060">
                    <a:lumMod val="50000"/>
                  </a:srgbClr>
                </a:solidFill>
                <a:latin typeface="Lato"/>
                <a:cs typeface="Arial" pitchFamily="34" charset="0"/>
              </a:rPr>
              <a:t>Principaux investigateurs</a:t>
            </a:r>
            <a:endParaRPr kumimoji="0" lang="fr-FR" sz="1600" b="1" i="0" u="none" strike="noStrike" kern="0" cap="none" spc="0" normalizeH="0" baseline="0" noProof="0" dirty="0">
              <a:ln>
                <a:noFill/>
              </a:ln>
              <a:solidFill>
                <a:srgbClr val="606060">
                  <a:lumMod val="50000"/>
                </a:srgbClr>
              </a:solidFill>
              <a:effectLst/>
              <a:uLnTx/>
              <a:uFillTx/>
              <a:latin typeface="Lato"/>
              <a:ea typeface="+mn-ea"/>
              <a:cs typeface="Arial" pitchFamily="34" charset="0"/>
            </a:endParaRPr>
          </a:p>
        </p:txBody>
      </p:sp>
      <p:sp>
        <p:nvSpPr>
          <p:cNvPr id="9" name="Rectangle 8">
            <a:extLst>
              <a:ext uri="{FF2B5EF4-FFF2-40B4-BE49-F238E27FC236}">
                <a16:creationId xmlns:a16="http://schemas.microsoft.com/office/drawing/2014/main" id="{2A6D44CB-895C-4D7C-9E5C-C6B51192DCCA}"/>
              </a:ext>
            </a:extLst>
          </p:cNvPr>
          <p:cNvSpPr/>
          <p:nvPr/>
        </p:nvSpPr>
        <p:spPr>
          <a:xfrm>
            <a:off x="8431874" y="1211959"/>
            <a:ext cx="1800000" cy="936000"/>
          </a:xfrm>
          <a:prstGeom prst="rect">
            <a:avLst/>
          </a:prstGeom>
          <a:solidFill>
            <a:srgbClr val="000000">
              <a:alpha val="50196"/>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0" dirty="0">
                <a:solidFill>
                  <a:prstClr val="white"/>
                </a:solidFill>
                <a:latin typeface="Lato"/>
                <a:cs typeface="Arial" pitchFamily="34" charset="0"/>
              </a:rPr>
              <a:t>P</a:t>
            </a:r>
            <a:r>
              <a:rPr kumimoji="0" lang="fr-FR" sz="1600" b="1" i="0" u="none" strike="noStrike" kern="0" cap="none" spc="0" normalizeH="0" baseline="0" noProof="0" dirty="0" err="1">
                <a:ln>
                  <a:noFill/>
                </a:ln>
                <a:solidFill>
                  <a:prstClr val="white"/>
                </a:solidFill>
                <a:effectLst/>
                <a:uLnTx/>
                <a:uFillTx/>
                <a:latin typeface="Lato"/>
                <a:ea typeface="+mn-ea"/>
                <a:cs typeface="Arial" pitchFamily="34" charset="0"/>
              </a:rPr>
              <a:t>artenaires</a:t>
            </a:r>
            <a:r>
              <a:rPr kumimoji="0" lang="fr-FR" sz="1600" b="1" i="0" u="none" strike="noStrike" kern="0" cap="none" spc="0" normalizeH="0" baseline="0" noProof="0" dirty="0">
                <a:ln>
                  <a:noFill/>
                </a:ln>
                <a:solidFill>
                  <a:prstClr val="white"/>
                </a:solidFill>
                <a:effectLst/>
                <a:uLnTx/>
                <a:uFillTx/>
                <a:latin typeface="Lato"/>
                <a:ea typeface="+mn-ea"/>
                <a:cs typeface="Arial" pitchFamily="34" charset="0"/>
              </a:rPr>
              <a:t> régionaux et internationaux</a:t>
            </a:r>
          </a:p>
        </p:txBody>
      </p:sp>
    </p:spTree>
    <p:extLst>
      <p:ext uri="{BB962C8B-B14F-4D97-AF65-F5344CB8AC3E}">
        <p14:creationId xmlns:p14="http://schemas.microsoft.com/office/powerpoint/2010/main" val="242340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7F2EB3F-B173-40AD-8344-C7997851FB5F}"/>
              </a:ext>
            </a:extLst>
          </p:cNvPr>
          <p:cNvGraphicFramePr>
            <a:graphicFrameLocks noChangeAspect="1"/>
          </p:cNvGraphicFramePr>
          <p:nvPr>
            <p:custDataLst>
              <p:tags r:id="rId1"/>
            </p:custDataLst>
            <p:extLst>
              <p:ext uri="{D42A27DB-BD31-4B8C-83A1-F6EECF244321}">
                <p14:modId xmlns:p14="http://schemas.microsoft.com/office/powerpoint/2010/main" val="98428360"/>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t 6" hidden="1">
                        <a:extLst>
                          <a:ext uri="{FF2B5EF4-FFF2-40B4-BE49-F238E27FC236}">
                            <a16:creationId xmlns:a16="http://schemas.microsoft.com/office/drawing/2014/main" id="{37F2EB3F-B173-40AD-8344-C7997851FB5F}"/>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C0AB319F-A841-436F-B4C5-EA079B6EEDB8}"/>
              </a:ext>
            </a:extLst>
          </p:cNvPr>
          <p:cNvSpPr/>
          <p:nvPr/>
        </p:nvSpPr>
        <p:spPr>
          <a:xfrm>
            <a:off x="0" y="-27993"/>
            <a:ext cx="12192000"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0" eaLnBrk="1" latinLnBrk="0" hangingPunct="1">
              <a:lnSpc>
                <a:spcPct val="100000"/>
              </a:lnSpc>
              <a:spcBef>
                <a:spcPts val="0"/>
              </a:spcBef>
            </a:pPr>
            <a:endParaRPr lang="en-US" sz="1600" kern="1200" dirty="0" err="1">
              <a:solidFill>
                <a:schemeClr val="bg1"/>
              </a:solidFill>
              <a:ea typeface="+mn-ea"/>
              <a:cs typeface="Arial" pitchFamily="34" charset="0"/>
            </a:endParaRPr>
          </a:p>
        </p:txBody>
      </p:sp>
      <p:sp>
        <p:nvSpPr>
          <p:cNvPr id="8" name="Rectangle 7" hidden="1">
            <a:extLst>
              <a:ext uri="{FF2B5EF4-FFF2-40B4-BE49-F238E27FC236}">
                <a16:creationId xmlns:a16="http://schemas.microsoft.com/office/drawing/2014/main" id="{20894E34-D88A-4597-A5AC-257E4CE8AC8B}"/>
              </a:ext>
            </a:extLst>
          </p:cNvPr>
          <p:cNvSpPr/>
          <p:nvPr>
            <p:custDataLst>
              <p:tags r:id="rId2"/>
            </p:custDataLst>
          </p:nvPr>
        </p:nvSpPr>
        <p:spPr>
          <a:xfrm>
            <a:off x="114300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fr-FR" sz="2400" dirty="0">
              <a:solidFill>
                <a:schemeClr val="bg1"/>
              </a:solidFill>
              <a:latin typeface="Lato" panose="020F0802020204030203" pitchFamily="34" charset="0"/>
              <a:ea typeface="+mj-ea"/>
              <a:cs typeface="+mj-cs"/>
              <a:sym typeface="Lato" panose="020F0802020204030203" pitchFamily="34" charset="0"/>
            </a:endParaRPr>
          </a:p>
        </p:txBody>
      </p:sp>
      <p:sp>
        <p:nvSpPr>
          <p:cNvPr id="2" name="Titre 1">
            <a:extLst>
              <a:ext uri="{FF2B5EF4-FFF2-40B4-BE49-F238E27FC236}">
                <a16:creationId xmlns:a16="http://schemas.microsoft.com/office/drawing/2014/main" id="{BF896137-0E65-4582-B0CD-B37FF5D1AB9A}"/>
              </a:ext>
            </a:extLst>
          </p:cNvPr>
          <p:cNvSpPr>
            <a:spLocks noGrp="1"/>
          </p:cNvSpPr>
          <p:nvPr>
            <p:ph type="title"/>
          </p:nvPr>
        </p:nvSpPr>
        <p:spPr>
          <a:xfrm>
            <a:off x="1909747" y="3188935"/>
            <a:ext cx="8629666" cy="480131"/>
          </a:xfrm>
        </p:spPr>
        <p:txBody>
          <a:bodyPr vert="horz"/>
          <a:lstStyle/>
          <a:p>
            <a:pPr algn="ctr"/>
            <a:r>
              <a:rPr lang="fr-FR" sz="2800" dirty="0">
                <a:solidFill>
                  <a:srgbClr val="881946"/>
                </a:solidFill>
              </a:rPr>
              <a:t>Merci!</a:t>
            </a:r>
          </a:p>
        </p:txBody>
      </p:sp>
    </p:spTree>
    <p:extLst>
      <p:ext uri="{BB962C8B-B14F-4D97-AF65-F5344CB8AC3E}">
        <p14:creationId xmlns:p14="http://schemas.microsoft.com/office/powerpoint/2010/main" val="337394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22B48A-FF75-4D77-B3A4-207AA9908D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3722B48A-FF75-4D77-B3A4-207AA9908D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AF2EC19-6A70-429F-B3AF-44C6200EE237}"/>
              </a:ext>
            </a:extLst>
          </p:cNvPr>
          <p:cNvSpPr/>
          <p:nvPr/>
        </p:nvSpPr>
        <p:spPr>
          <a:xfrm>
            <a:off x="5697894" y="0"/>
            <a:ext cx="6494106"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665479-D455-4834-8557-A1766F6407FF}"/>
              </a:ext>
            </a:extLst>
          </p:cNvPr>
          <p:cNvSpPr txBox="1"/>
          <p:nvPr/>
        </p:nvSpPr>
        <p:spPr>
          <a:xfrm>
            <a:off x="1088528" y="238004"/>
            <a:ext cx="36692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881946"/>
                </a:solidFill>
                <a:effectLst/>
                <a:uLnTx/>
                <a:uFillTx/>
                <a:latin typeface="Lato"/>
                <a:ea typeface="Lato Heavy" panose="020F0502020204030203" pitchFamily="34" charset="0"/>
                <a:cs typeface="Lato Heavy" panose="020F0502020204030203" pitchFamily="34" charset="0"/>
              </a:rPr>
              <a:t>Sommaire</a:t>
            </a:r>
          </a:p>
        </p:txBody>
      </p:sp>
      <p:sp>
        <p:nvSpPr>
          <p:cNvPr id="11" name="Text Placeholder 5">
            <a:extLst>
              <a:ext uri="{FF2B5EF4-FFF2-40B4-BE49-F238E27FC236}">
                <a16:creationId xmlns:a16="http://schemas.microsoft.com/office/drawing/2014/main" id="{F1196D83-B13C-4ED4-9730-6C0ED0A76B41}"/>
              </a:ext>
            </a:extLst>
          </p:cNvPr>
          <p:cNvSpPr txBox="1">
            <a:spLocks/>
          </p:cNvSpPr>
          <p:nvPr/>
        </p:nvSpPr>
        <p:spPr bwMode="gray">
          <a:xfrm>
            <a:off x="544746" y="931918"/>
            <a:ext cx="4756825" cy="5847755"/>
          </a:xfrm>
          <a:prstGeom prst="rect">
            <a:avLst/>
          </a:prstGeom>
          <a:noFill/>
        </p:spPr>
        <p:txBody>
          <a:bodyPr vert="horz" wrap="square" lIns="0" tIns="0" rIns="0" bIns="0" rtlCol="0" anchor="t">
            <a:spAutoFit/>
          </a:bodyPr>
          <a:lstStyle>
            <a:lvl1pPr marL="0" indent="0" algn="l" defTabSz="1072892" rtl="0" eaLnBrk="1" latinLnBrk="0" hangingPunct="1">
              <a:lnSpc>
                <a:spcPct val="100000"/>
              </a:lnSpc>
              <a:spcBef>
                <a:spcPts val="0"/>
              </a:spcBef>
              <a:spcAft>
                <a:spcPts val="0"/>
              </a:spcAft>
              <a:buFont typeface="Arial" panose="020B0604020202020204" pitchFamily="34" charset="0"/>
              <a:buNone/>
              <a:defRPr sz="1800" kern="1200" baseline="0">
                <a:solidFill>
                  <a:srgbClr val="606060"/>
                </a:solidFill>
                <a:latin typeface="Lato" panose="020F0502020204030203" pitchFamily="34" charset="0"/>
                <a:ea typeface="+mn-ea"/>
                <a:cs typeface="Arial" pitchFamily="34" charset="0"/>
              </a:defRPr>
            </a:lvl1pPr>
            <a:lvl2pPr marL="402335" indent="-201167" algn="l" defTabSz="1072892" rtl="0" eaLnBrk="1" latinLnBrk="0" hangingPunct="1">
              <a:lnSpc>
                <a:spcPct val="100000"/>
              </a:lnSpc>
              <a:spcBef>
                <a:spcPts val="0"/>
              </a:spcBef>
              <a:buFont typeface="Homebase 12 Light" panose="020B0300000000000000" pitchFamily="34" charset="0"/>
              <a:buChar char="–"/>
              <a:defRPr sz="1600" kern="1200" baseline="0">
                <a:solidFill>
                  <a:srgbClr val="606060"/>
                </a:solidFill>
                <a:latin typeface="Lato" panose="020F0502020204030203" pitchFamily="34" charset="0"/>
                <a:ea typeface="+mn-ea"/>
                <a:cs typeface="Arial" pitchFamily="34" charset="0"/>
              </a:defRPr>
            </a:lvl2pPr>
            <a:lvl3pPr marL="603502" indent="-201167" algn="l" defTabSz="1072892" rtl="0" eaLnBrk="1" latinLnBrk="0" hangingPunct="1">
              <a:lnSpc>
                <a:spcPct val="100000"/>
              </a:lnSpc>
              <a:spcBef>
                <a:spcPts val="0"/>
              </a:spcBef>
              <a:buFont typeface="Arial" panose="020B0604020202020204" pitchFamily="34" charset="0"/>
              <a:buChar char="•"/>
              <a:defRPr sz="1600" kern="1200" baseline="0">
                <a:solidFill>
                  <a:srgbClr val="606060"/>
                </a:solidFill>
                <a:latin typeface="Lato" panose="020F0502020204030203" pitchFamily="34" charset="0"/>
                <a:ea typeface="+mn-ea"/>
                <a:cs typeface="Arial" pitchFamily="34" charset="0"/>
              </a:defRPr>
            </a:lvl3pPr>
            <a:lvl4pPr marL="804669" indent="-201167" algn="l" defTabSz="1072892" rtl="0" eaLnBrk="1" latinLnBrk="0" hangingPunct="1">
              <a:lnSpc>
                <a:spcPct val="100000"/>
              </a:lnSpc>
              <a:spcBef>
                <a:spcPts val="0"/>
              </a:spcBef>
              <a:buFont typeface="Homebase 12 Light" panose="020B0300000000000000" pitchFamily="34" charset="0"/>
              <a:buChar char="–"/>
              <a:defRPr sz="1600" kern="1200" baseline="0">
                <a:solidFill>
                  <a:srgbClr val="606060"/>
                </a:solidFill>
                <a:latin typeface="Lato" panose="020F0502020204030203" pitchFamily="34" charset="0"/>
                <a:ea typeface="+mn-ea"/>
                <a:cs typeface="Arial" pitchFamily="34" charset="0"/>
              </a:defRPr>
            </a:lvl4pPr>
            <a:lvl5pPr marL="1005836" indent="-201167" algn="l" defTabSz="1072892" rtl="0" eaLnBrk="1" latinLnBrk="0" hangingPunct="1">
              <a:lnSpc>
                <a:spcPct val="100000"/>
              </a:lnSpc>
              <a:spcBef>
                <a:spcPts val="0"/>
              </a:spcBef>
              <a:buFont typeface="Arial" panose="020B0604020202020204" pitchFamily="34" charset="0"/>
              <a:buChar char="•"/>
              <a:defRPr sz="1600" kern="1200" baseline="0">
                <a:solidFill>
                  <a:srgbClr val="606060"/>
                </a:solidFill>
                <a:latin typeface="Lato" panose="020F0502020204030203" pitchFamily="34" charset="0"/>
                <a:ea typeface="+mn-ea"/>
                <a:cs typeface="Arial" pitchFamily="34" charset="0"/>
              </a:defRPr>
            </a:lvl5pPr>
            <a:lvl6pPr marL="1207005" indent="-201167" algn="l" defTabSz="1072892" rtl="0" eaLnBrk="1" latinLnBrk="0" hangingPunct="1">
              <a:lnSpc>
                <a:spcPct val="100000"/>
              </a:lnSpc>
              <a:spcBef>
                <a:spcPts val="0"/>
              </a:spcBef>
              <a:buFont typeface="Homebase 12 Light" panose="020B0300000000000000" pitchFamily="34" charset="0"/>
              <a:buChar char="–"/>
              <a:defRPr sz="1600" kern="1200" baseline="0">
                <a:solidFill>
                  <a:srgbClr val="606060"/>
                </a:solidFill>
                <a:latin typeface="Lato" panose="020F0502020204030203" pitchFamily="34" charset="0"/>
                <a:ea typeface="+mn-ea"/>
                <a:cs typeface="+mn-cs"/>
              </a:defRPr>
            </a:lvl6pPr>
            <a:lvl7pPr marL="1408171" indent="-197442" algn="l" defTabSz="1072892" rtl="0" eaLnBrk="1" latinLnBrk="0" hangingPunct="1">
              <a:lnSpc>
                <a:spcPct val="100000"/>
              </a:lnSpc>
              <a:spcBef>
                <a:spcPts val="0"/>
              </a:spcBef>
              <a:buFont typeface="Arial" panose="020B0604020202020204" pitchFamily="34" charset="0"/>
              <a:buChar char="•"/>
              <a:defRPr sz="1600" kern="1200" baseline="0">
                <a:solidFill>
                  <a:srgbClr val="606060"/>
                </a:solidFill>
                <a:latin typeface="Lato" panose="020F0502020204030203" pitchFamily="34" charset="0"/>
                <a:ea typeface="+mn-ea"/>
                <a:cs typeface="+mn-cs"/>
              </a:defRPr>
            </a:lvl7pPr>
            <a:lvl8pPr marL="1609338" indent="-204893" algn="l" defTabSz="1072892" rtl="0" eaLnBrk="1" latinLnBrk="0" hangingPunct="1">
              <a:lnSpc>
                <a:spcPct val="100000"/>
              </a:lnSpc>
              <a:spcBef>
                <a:spcPts val="0"/>
              </a:spcBef>
              <a:buFont typeface="Homebase 12 Light" panose="020B0300000000000000" pitchFamily="34" charset="0"/>
              <a:buChar char="–"/>
              <a:defRPr sz="1600" kern="1200" baseline="0">
                <a:solidFill>
                  <a:srgbClr val="606060"/>
                </a:solidFill>
                <a:latin typeface="Lato" panose="020F0502020204030203" pitchFamily="34" charset="0"/>
                <a:ea typeface="+mn-ea"/>
                <a:cs typeface="+mn-cs"/>
              </a:defRPr>
            </a:lvl8pPr>
            <a:lvl9pPr marL="1743450" indent="-197442" algn="l" defTabSz="1072892" rtl="0" eaLnBrk="1" latinLnBrk="0" hangingPunct="1">
              <a:lnSpc>
                <a:spcPct val="100000"/>
              </a:lnSpc>
              <a:spcBef>
                <a:spcPts val="0"/>
              </a:spcBef>
              <a:buFont typeface="Arial" panose="020B0604020202020204" pitchFamily="34" charset="0"/>
              <a:buChar char="•"/>
              <a:defRPr sz="1600" kern="1200" baseline="0">
                <a:solidFill>
                  <a:srgbClr val="606060"/>
                </a:solidFill>
                <a:latin typeface="Lato" panose="020F0502020204030203" pitchFamily="34" charset="0"/>
                <a:ea typeface="+mn-ea"/>
                <a:cs typeface="+mn-cs"/>
              </a:defRPr>
            </a:lvl9pPr>
          </a:lstStyle>
          <a:p>
            <a:pPr marL="285750" indent="-285750">
              <a:spcBef>
                <a:spcPts val="1200"/>
              </a:spcBef>
              <a:buFont typeface="Arial" panose="020B0604020202020204" pitchFamily="34" charset="0"/>
              <a:buChar char="•"/>
            </a:pPr>
            <a:r>
              <a:rPr lang="fr-FR" dirty="0">
                <a:solidFill>
                  <a:srgbClr val="444140"/>
                </a:solidFill>
                <a:latin typeface="Lato"/>
                <a:cs typeface="Arial"/>
              </a:rPr>
              <a:t>Rappeler  l’importance des chaines de valeurs régionales (CVR)</a:t>
            </a:r>
          </a:p>
          <a:p>
            <a:pPr marL="285750" indent="-285750">
              <a:spcBef>
                <a:spcPts val="1200"/>
              </a:spcBef>
              <a:buFont typeface="Arial" panose="020B0604020202020204" pitchFamily="34" charset="0"/>
              <a:buChar char="•"/>
            </a:pPr>
            <a:endParaRPr lang="fr-FR" dirty="0">
              <a:solidFill>
                <a:srgbClr val="444140"/>
              </a:solidFill>
              <a:latin typeface="Lato"/>
              <a:cs typeface="Arial"/>
            </a:endParaRPr>
          </a:p>
          <a:p>
            <a:pPr marL="285750" indent="-285750">
              <a:spcBef>
                <a:spcPts val="1200"/>
              </a:spcBef>
              <a:buFont typeface="Arial" panose="020B0604020202020204" pitchFamily="34" charset="0"/>
              <a:buChar char="•"/>
            </a:pPr>
            <a:r>
              <a:rPr lang="fr-FR" dirty="0">
                <a:solidFill>
                  <a:srgbClr val="444140"/>
                </a:solidFill>
                <a:latin typeface="Lato"/>
                <a:cs typeface="Arial"/>
              </a:rPr>
              <a:t>Présenter les objectifs du programme</a:t>
            </a:r>
          </a:p>
          <a:p>
            <a:pPr marL="285750" indent="-285750">
              <a:spcBef>
                <a:spcPts val="1200"/>
              </a:spcBef>
              <a:buFont typeface="Arial" panose="020B0604020202020204" pitchFamily="34" charset="0"/>
              <a:buChar char="•"/>
            </a:pPr>
            <a:endParaRPr lang="fr-FR" dirty="0">
              <a:solidFill>
                <a:srgbClr val="444140"/>
              </a:solidFill>
              <a:latin typeface="Lato"/>
              <a:cs typeface="Arial"/>
            </a:endParaRPr>
          </a:p>
          <a:p>
            <a:pPr marL="285750" indent="-285750">
              <a:spcBef>
                <a:spcPts val="1200"/>
              </a:spcBef>
              <a:buFont typeface="Arial" panose="020B0604020202020204" pitchFamily="34" charset="0"/>
              <a:buChar char="•"/>
            </a:pPr>
            <a:r>
              <a:rPr lang="fr-FR" dirty="0">
                <a:solidFill>
                  <a:srgbClr val="444140"/>
                </a:solidFill>
                <a:latin typeface="Lato"/>
                <a:cs typeface="Arial"/>
              </a:rPr>
              <a:t>Présenter les activités du programme</a:t>
            </a:r>
          </a:p>
          <a:p>
            <a:pPr marL="285750" indent="-285750">
              <a:spcBef>
                <a:spcPts val="1200"/>
              </a:spcBef>
              <a:buFont typeface="Arial" panose="020B0604020202020204" pitchFamily="34" charset="0"/>
              <a:buChar char="•"/>
            </a:pPr>
            <a:endParaRPr lang="fr-FR" dirty="0">
              <a:solidFill>
                <a:srgbClr val="444140"/>
              </a:solidFill>
              <a:latin typeface="Lato"/>
              <a:cs typeface="Arial"/>
            </a:endParaRPr>
          </a:p>
          <a:p>
            <a:pPr marL="285750" indent="-285750">
              <a:spcBef>
                <a:spcPts val="1200"/>
              </a:spcBef>
              <a:buFont typeface="Arial" panose="020B0604020202020204" pitchFamily="34" charset="0"/>
              <a:buChar char="•"/>
            </a:pPr>
            <a:r>
              <a:rPr lang="fr-FR" dirty="0">
                <a:solidFill>
                  <a:srgbClr val="444140"/>
                </a:solidFill>
                <a:latin typeface="Lato"/>
                <a:cs typeface="Arial"/>
              </a:rPr>
              <a:t>Présenter le chronogramme et le plan de travail</a:t>
            </a:r>
          </a:p>
          <a:p>
            <a:pPr marL="285750" indent="-285750">
              <a:spcBef>
                <a:spcPts val="1200"/>
              </a:spcBef>
              <a:buFont typeface="Arial" panose="020B0604020202020204" pitchFamily="34" charset="0"/>
              <a:buChar char="•"/>
            </a:pPr>
            <a:endParaRPr lang="fr-FR" dirty="0">
              <a:solidFill>
                <a:srgbClr val="444140"/>
              </a:solidFill>
              <a:latin typeface="Lato"/>
              <a:cs typeface="Arial"/>
            </a:endParaRPr>
          </a:p>
          <a:p>
            <a:pPr marL="285750" indent="-285750">
              <a:spcBef>
                <a:spcPts val="1200"/>
              </a:spcBef>
              <a:buFont typeface="Arial" panose="020B0604020202020204" pitchFamily="34" charset="0"/>
              <a:buChar char="•"/>
            </a:pPr>
            <a:r>
              <a:rPr lang="fr-FR" dirty="0">
                <a:solidFill>
                  <a:srgbClr val="444140"/>
                </a:solidFill>
                <a:latin typeface="Lato"/>
                <a:cs typeface="Arial"/>
              </a:rPr>
              <a:t>Présenter la méthodologie</a:t>
            </a:r>
          </a:p>
          <a:p>
            <a:pPr marL="285750" indent="-285750">
              <a:spcBef>
                <a:spcPts val="1200"/>
              </a:spcBef>
              <a:buFont typeface="Arial" panose="020B0604020202020204" pitchFamily="34" charset="0"/>
              <a:buChar char="•"/>
            </a:pPr>
            <a:endParaRPr lang="fr-FR" dirty="0">
              <a:solidFill>
                <a:srgbClr val="444140"/>
              </a:solidFill>
              <a:latin typeface="Lato"/>
              <a:cs typeface="Arial"/>
            </a:endParaRPr>
          </a:p>
          <a:p>
            <a:pPr marL="285750" indent="-285750">
              <a:spcBef>
                <a:spcPts val="1200"/>
              </a:spcBef>
              <a:buFont typeface="Arial" panose="020B0604020202020204" pitchFamily="34" charset="0"/>
              <a:buChar char="•"/>
            </a:pPr>
            <a:r>
              <a:rPr lang="fr-FR" dirty="0">
                <a:solidFill>
                  <a:srgbClr val="444140"/>
                </a:solidFill>
                <a:latin typeface="Lato"/>
                <a:cs typeface="Arial"/>
              </a:rPr>
              <a:t>Présenter l’équipe de recherches et partenaires internationaux</a:t>
            </a:r>
          </a:p>
          <a:p>
            <a:pPr marL="285750" indent="-285750">
              <a:spcBef>
                <a:spcPts val="1200"/>
              </a:spcBef>
              <a:buFont typeface="Arial" panose="020B0604020202020204" pitchFamily="34" charset="0"/>
              <a:buChar char="•"/>
            </a:pPr>
            <a:endParaRPr lang="fr-FR" dirty="0">
              <a:solidFill>
                <a:srgbClr val="444140"/>
              </a:solidFill>
              <a:latin typeface="Lato"/>
              <a:cs typeface="Arial"/>
            </a:endParaRPr>
          </a:p>
        </p:txBody>
      </p:sp>
      <p:pic>
        <p:nvPicPr>
          <p:cNvPr id="8" name="Picture 7">
            <a:extLst>
              <a:ext uri="{FF2B5EF4-FFF2-40B4-BE49-F238E27FC236}">
                <a16:creationId xmlns:a16="http://schemas.microsoft.com/office/drawing/2014/main" id="{EFE8D4FE-C1C5-4FCF-914D-ECCB16E13C3C}"/>
              </a:ext>
            </a:extLst>
          </p:cNvPr>
          <p:cNvPicPr>
            <a:picLocks noChangeAspect="1"/>
          </p:cNvPicPr>
          <p:nvPr/>
        </p:nvPicPr>
        <p:blipFill>
          <a:blip r:embed="rId5"/>
          <a:stretch>
            <a:fillRect/>
          </a:stretch>
        </p:blipFill>
        <p:spPr>
          <a:xfrm>
            <a:off x="5706488" y="1348002"/>
            <a:ext cx="6485512" cy="4289896"/>
          </a:xfrm>
          <a:prstGeom prst="rect">
            <a:avLst/>
          </a:prstGeom>
        </p:spPr>
      </p:pic>
    </p:spTree>
    <p:extLst>
      <p:ext uri="{BB962C8B-B14F-4D97-AF65-F5344CB8AC3E}">
        <p14:creationId xmlns:p14="http://schemas.microsoft.com/office/powerpoint/2010/main" val="226501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D8A04CF-B1B6-4E2C-8FD2-7A6ADB5D970F}"/>
              </a:ext>
            </a:extLst>
          </p:cNvPr>
          <p:cNvGraphicFramePr>
            <a:graphicFrameLocks noChangeAspect="1"/>
          </p:cNvGraphicFramePr>
          <p:nvPr>
            <p:custDataLst>
              <p:tags r:id="rId1"/>
            </p:custDataLst>
            <p:extLst>
              <p:ext uri="{D42A27DB-BD31-4B8C-83A1-F6EECF244321}">
                <p14:modId xmlns:p14="http://schemas.microsoft.com/office/powerpoint/2010/main" val="314530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557BC14C-6336-4704-A8E8-73789C2F46EA}"/>
              </a:ext>
            </a:extLst>
          </p:cNvPr>
          <p:cNvSpPr>
            <a:spLocks noGrp="1"/>
          </p:cNvSpPr>
          <p:nvPr>
            <p:ph type="title"/>
          </p:nvPr>
        </p:nvSpPr>
        <p:spPr>
          <a:xfrm>
            <a:off x="975354" y="207058"/>
            <a:ext cx="8629666" cy="678160"/>
          </a:xfrm>
        </p:spPr>
        <p:txBody>
          <a:bodyPr vert="horz">
            <a:normAutofit/>
          </a:bodyPr>
          <a:lstStyle/>
          <a:p>
            <a:r>
              <a:rPr lang="en-US" sz="2400" dirty="0">
                <a:solidFill>
                  <a:srgbClr val="881946"/>
                </a:solidFill>
                <a:latin typeface="Lato" panose="020F0502020204030203" pitchFamily="34" charset="0"/>
              </a:rPr>
              <a:t>Importance des Chaines de Valeurs Régionales (CVR)</a:t>
            </a:r>
            <a:endParaRPr lang="fr-FR" sz="2400" dirty="0">
              <a:solidFill>
                <a:srgbClr val="881946"/>
              </a:solidFill>
              <a:latin typeface="Lato" panose="020F0502020204030203" pitchFamily="34" charset="0"/>
            </a:endParaRPr>
          </a:p>
        </p:txBody>
      </p:sp>
      <p:sp>
        <p:nvSpPr>
          <p:cNvPr id="19" name="TextBox 18">
            <a:extLst>
              <a:ext uri="{FF2B5EF4-FFF2-40B4-BE49-F238E27FC236}">
                <a16:creationId xmlns:a16="http://schemas.microsoft.com/office/drawing/2014/main" id="{BD0C036D-95C4-409F-8FD6-0DE5B4831508}"/>
              </a:ext>
            </a:extLst>
          </p:cNvPr>
          <p:cNvSpPr txBox="1"/>
          <p:nvPr/>
        </p:nvSpPr>
        <p:spPr>
          <a:xfrm>
            <a:off x="975354" y="1206228"/>
            <a:ext cx="9036996" cy="5632311"/>
          </a:xfrm>
          <a:prstGeom prst="rect">
            <a:avLst/>
          </a:prstGeom>
          <a:noFill/>
        </p:spPr>
        <p:txBody>
          <a:bodyPr wrap="square" rtlCol="0">
            <a:spAutoFit/>
          </a:bodyPr>
          <a:lstStyle/>
          <a:p>
            <a:pPr marL="285750" indent="-285750" algn="just">
              <a:buFont typeface="Arial" panose="020B0604020202020204" pitchFamily="34" charset="0"/>
              <a:buChar char="•"/>
            </a:pPr>
            <a:r>
              <a:rPr lang="fr-FR" dirty="0">
                <a:latin typeface="Lato" panose="020F0502020204030203" pitchFamily="34" charset="0"/>
                <a:ea typeface="Calibri" panose="020F0502020204030204" pitchFamily="34" charset="0"/>
              </a:rPr>
              <a:t>M</a:t>
            </a:r>
            <a:r>
              <a:rPr lang="fr-FR" sz="1800" dirty="0">
                <a:effectLst/>
                <a:latin typeface="Lato" panose="020F0502020204030203" pitchFamily="34" charset="0"/>
                <a:ea typeface="Calibri" panose="020F0502020204030204" pitchFamily="34" charset="0"/>
              </a:rPr>
              <a:t>algré une croissance soutenue sur une longue période de temps, seuls quelques rares pays sur le continent, ont connu une transformation structurelle de leurs économies</a:t>
            </a:r>
          </a:p>
          <a:p>
            <a:pPr marL="285750" indent="-285750" algn="just">
              <a:buFont typeface="Arial" panose="020B0604020202020204" pitchFamily="34" charset="0"/>
              <a:buChar char="•"/>
            </a:pPr>
            <a:endParaRPr lang="fr-FR" dirty="0">
              <a:latin typeface="Lato" panose="020F0502020204030203" pitchFamily="34" charset="0"/>
              <a:ea typeface="Calibri" panose="020F0502020204030204" pitchFamily="34" charset="0"/>
            </a:endParaRPr>
          </a:p>
          <a:p>
            <a:pPr marL="285750" indent="-285750" algn="just">
              <a:buFont typeface="Arial" panose="020B0604020202020204" pitchFamily="34" charset="0"/>
              <a:buChar char="•"/>
            </a:pPr>
            <a:r>
              <a:rPr lang="fr-FR" dirty="0">
                <a:latin typeface="Lato" panose="020F0502020204030203" pitchFamily="34" charset="0"/>
              </a:rPr>
              <a:t>la participation du continent dans les chaines de valeur mondiales (CVM) est restée très faible. Et dans les cas où elle est présente, l’Afrique occupe les activités en amont des chaines de valeur, en fournissant des produits agricoles et miniers faiblement transformés</a:t>
            </a:r>
          </a:p>
          <a:p>
            <a:pPr marL="285750" indent="-285750" algn="just">
              <a:buFont typeface="Arial" panose="020B0604020202020204" pitchFamily="34" charset="0"/>
              <a:buChar char="•"/>
            </a:pPr>
            <a:endParaRPr lang="fr-FR" dirty="0">
              <a:latin typeface="Lato" panose="020F0502020204030203" pitchFamily="34" charset="0"/>
            </a:endParaRPr>
          </a:p>
          <a:p>
            <a:pPr marL="285750" indent="-285750" algn="just">
              <a:buFont typeface="Arial" panose="020B0604020202020204" pitchFamily="34" charset="0"/>
              <a:buChar char="•"/>
            </a:pPr>
            <a:r>
              <a:rPr lang="fr-FR" dirty="0">
                <a:latin typeface="Lato" panose="020F0502020204030203" pitchFamily="34" charset="0"/>
              </a:rPr>
              <a:t>Les marchés régionaux et les chaines de valeurs régionales (CVR) en Afrique sont de véritables leviers d'accélération du commerce intrarégionale, aussi bien pour les produits manufacturés que pour ces nouvelles filières : industries sans cheminées (industries without smokestacks)</a:t>
            </a:r>
          </a:p>
          <a:p>
            <a:pPr marL="285750" indent="-285750" algn="just">
              <a:buFont typeface="Arial" panose="020B0604020202020204" pitchFamily="34" charset="0"/>
              <a:buChar char="•"/>
            </a:pPr>
            <a:endParaRPr lang="fr-FR" dirty="0">
              <a:latin typeface="Lato" panose="020F0502020204030203" pitchFamily="34" charset="0"/>
            </a:endParaRPr>
          </a:p>
          <a:p>
            <a:pPr marL="285750" indent="-285750" algn="just">
              <a:buFont typeface="Arial" panose="020B0604020202020204" pitchFamily="34" charset="0"/>
              <a:buChar char="•"/>
            </a:pPr>
            <a:r>
              <a:rPr lang="fr-FR" dirty="0">
                <a:latin typeface="Lato" panose="020F0502020204030203" pitchFamily="34" charset="0"/>
              </a:rPr>
              <a:t>L’urbanisation accélérée, qui crée une demande en produits manufacturés et de nouveaux services sans précédents, offre un énorme potentiel de diversification des économies du continent</a:t>
            </a:r>
          </a:p>
          <a:p>
            <a:pPr marL="285750" indent="-285750" algn="just">
              <a:buFont typeface="Arial" panose="020B0604020202020204" pitchFamily="34" charset="0"/>
              <a:buChar char="•"/>
            </a:pPr>
            <a:endParaRPr lang="fr-FR" dirty="0">
              <a:latin typeface="Lato" panose="020F0502020204030203" pitchFamily="34" charset="0"/>
            </a:endParaRPr>
          </a:p>
          <a:p>
            <a:pPr marL="285750" indent="-285750" algn="just">
              <a:buFont typeface="Arial" panose="020B0604020202020204" pitchFamily="34" charset="0"/>
              <a:buChar char="•"/>
            </a:pPr>
            <a:r>
              <a:rPr lang="fr-FR" dirty="0">
                <a:latin typeface="Lato" panose="020F0502020204030203" pitchFamily="34" charset="0"/>
              </a:rPr>
              <a:t>La crise sanitaire (COVID) est à l’origine d’une double crise de l’offre et de la demande. Les maillons des chaines de valeur ont été modifiés, plus particulièrement la distribution</a:t>
            </a:r>
            <a:endParaRPr lang="en-US" dirty="0">
              <a:latin typeface="Lato" panose="020F0502020204030203" pitchFamily="34" charset="0"/>
            </a:endParaRPr>
          </a:p>
        </p:txBody>
      </p:sp>
    </p:spTree>
    <p:extLst>
      <p:ext uri="{BB962C8B-B14F-4D97-AF65-F5344CB8AC3E}">
        <p14:creationId xmlns:p14="http://schemas.microsoft.com/office/powerpoint/2010/main" val="294509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806BA1-6DD4-4F0E-9164-B788C13BAD77}"/>
              </a:ext>
            </a:extLst>
          </p:cNvPr>
          <p:cNvGraphicFramePr>
            <a:graphicFrameLocks noChangeAspect="1"/>
          </p:cNvGraphicFramePr>
          <p:nvPr>
            <p:custDataLst>
              <p:tags r:id="rId1"/>
            </p:custDataLst>
            <p:extLst>
              <p:ext uri="{D42A27DB-BD31-4B8C-83A1-F6EECF244321}">
                <p14:modId xmlns:p14="http://schemas.microsoft.com/office/powerpoint/2010/main" val="3872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83376F13-2B96-4DF4-B97D-57CB91C924D0}"/>
              </a:ext>
            </a:extLst>
          </p:cNvPr>
          <p:cNvSpPr>
            <a:spLocks noGrp="1"/>
          </p:cNvSpPr>
          <p:nvPr>
            <p:ph type="title"/>
          </p:nvPr>
        </p:nvSpPr>
        <p:spPr>
          <a:xfrm>
            <a:off x="975354" y="64888"/>
            <a:ext cx="8629666" cy="678160"/>
          </a:xfrm>
        </p:spPr>
        <p:txBody>
          <a:bodyPr vert="horz">
            <a:normAutofit/>
          </a:bodyPr>
          <a:lstStyle/>
          <a:p>
            <a:r>
              <a:rPr lang="en-US" sz="2400" dirty="0">
                <a:solidFill>
                  <a:srgbClr val="881946"/>
                </a:solidFill>
                <a:latin typeface="Lato" panose="020F0502020204030203" pitchFamily="34" charset="0"/>
              </a:rPr>
              <a:t>Présentation des objectifs du programme</a:t>
            </a:r>
            <a:endParaRPr lang="fr-FR" sz="2400" dirty="0">
              <a:solidFill>
                <a:srgbClr val="881946"/>
              </a:solidFill>
              <a:latin typeface="Lato" panose="020F0502020204030203" pitchFamily="34" charset="0"/>
            </a:endParaRPr>
          </a:p>
        </p:txBody>
      </p:sp>
      <p:sp>
        <p:nvSpPr>
          <p:cNvPr id="8" name="Rectangle 7">
            <a:extLst>
              <a:ext uri="{FF2B5EF4-FFF2-40B4-BE49-F238E27FC236}">
                <a16:creationId xmlns:a16="http://schemas.microsoft.com/office/drawing/2014/main" id="{AF0A1E01-05F4-46AF-AA38-F6C6284DBAFA}"/>
              </a:ext>
            </a:extLst>
          </p:cNvPr>
          <p:cNvSpPr/>
          <p:nvPr/>
        </p:nvSpPr>
        <p:spPr>
          <a:xfrm>
            <a:off x="975354" y="1291387"/>
            <a:ext cx="2147983" cy="5035234"/>
          </a:xfrm>
          <a:prstGeom prst="rect">
            <a:avLst/>
          </a:prstGeom>
          <a:solidFill>
            <a:srgbClr val="118AAA">
              <a:lumMod val="20000"/>
              <a:lumOff val="80000"/>
            </a:srgbClr>
          </a:solidFill>
          <a:ln w="9525" cap="flat" cmpd="sng" algn="ctr">
            <a:no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lang="fr-FR" sz="1200" kern="0" dirty="0">
                <a:solidFill>
                  <a:srgbClr val="606060"/>
                </a:solidFill>
                <a:latin typeface="Lato"/>
                <a:cs typeface="Arial" pitchFamily="34" charset="0"/>
              </a:rPr>
              <a:t>I</a:t>
            </a:r>
            <a:r>
              <a:rPr kumimoji="0" lang="fr-FR" sz="1200" b="0" i="0" u="none" strike="noStrike" kern="0" cap="none" spc="0" normalizeH="0" baseline="0" noProof="0" dirty="0">
                <a:ln>
                  <a:noFill/>
                </a:ln>
                <a:solidFill>
                  <a:srgbClr val="606060"/>
                </a:solidFill>
                <a:effectLst/>
                <a:uLnTx/>
                <a:uFillTx/>
                <a:latin typeface="Lato"/>
                <a:ea typeface="+mn-ea"/>
                <a:cs typeface="Arial" pitchFamily="34" charset="0"/>
              </a:rPr>
              <a:t>dentification les potentialités en termes de CVR en Afrique de l'Ouest et l'</a:t>
            </a:r>
            <a:r>
              <a:rPr kumimoji="0" lang="fr-FR" sz="1200" b="0" i="0" u="none" strike="noStrike" kern="0" cap="none" spc="0" normalizeH="0" baseline="0" noProof="0" dirty="0" err="1">
                <a:ln>
                  <a:noFill/>
                </a:ln>
                <a:solidFill>
                  <a:srgbClr val="606060"/>
                </a:solidFill>
                <a:effectLst/>
                <a:uLnTx/>
                <a:uFillTx/>
                <a:latin typeface="Lato"/>
                <a:ea typeface="+mn-ea"/>
                <a:cs typeface="Arial" pitchFamily="34" charset="0"/>
              </a:rPr>
              <a:t>appréhendation</a:t>
            </a:r>
            <a:r>
              <a:rPr kumimoji="0" lang="fr-FR" sz="1200" b="0" i="0" u="none" strike="noStrike" kern="0" cap="none" spc="0" normalizeH="0" baseline="0" noProof="0" dirty="0">
                <a:ln>
                  <a:noFill/>
                </a:ln>
                <a:solidFill>
                  <a:srgbClr val="606060"/>
                </a:solidFill>
                <a:effectLst/>
                <a:uLnTx/>
                <a:uFillTx/>
                <a:latin typeface="Lato"/>
                <a:ea typeface="+mn-ea"/>
                <a:cs typeface="Arial" pitchFamily="34" charset="0"/>
              </a:rPr>
              <a:t> des obstacles à leur émergence, afin de favoriser une meilleure intégration des économies de la région dans les CVM, pour un régionalisme qui renforce le multilatéralisme.</a:t>
            </a:r>
          </a:p>
        </p:txBody>
      </p:sp>
      <p:sp>
        <p:nvSpPr>
          <p:cNvPr id="11" name="Pentagon 4">
            <a:extLst>
              <a:ext uri="{FF2B5EF4-FFF2-40B4-BE49-F238E27FC236}">
                <a16:creationId xmlns:a16="http://schemas.microsoft.com/office/drawing/2014/main" id="{77B6DC1B-9B2E-4E3B-BBEC-0854CEE5472A}"/>
              </a:ext>
            </a:extLst>
          </p:cNvPr>
          <p:cNvSpPr/>
          <p:nvPr/>
        </p:nvSpPr>
        <p:spPr>
          <a:xfrm>
            <a:off x="975354" y="936293"/>
            <a:ext cx="2219497" cy="288002"/>
          </a:xfrm>
          <a:prstGeom prst="homePlate">
            <a:avLst>
              <a:gd name="adj" fmla="val 20530"/>
            </a:avLst>
          </a:prstGeom>
          <a:solidFill>
            <a:srgbClr val="606060">
              <a:lumMod val="75000"/>
            </a:srgbClr>
          </a:solidFill>
          <a:ln w="12700" cap="flat" cmpd="sng" algn="ctr">
            <a:noFill/>
            <a:prstDash val="solid"/>
            <a:miter lim="800000"/>
          </a:ln>
          <a:effectLst/>
        </p:spPr>
        <p:txBody>
          <a:bodyPr rtlCol="0" anchor="ctr"/>
          <a:lstStyle/>
          <a:p>
            <a:pPr marL="0" marR="0" lvl="0" indent="0" algn="ctr" defTabSz="1072866" eaLnBrk="1" fontAlgn="auto" latinLnBrk="0" hangingPunct="1">
              <a:lnSpc>
                <a:spcPct val="100000"/>
              </a:lnSpc>
              <a:spcBef>
                <a:spcPts val="0"/>
              </a:spcBef>
              <a:spcAft>
                <a:spcPts val="0"/>
              </a:spcAft>
              <a:buClrTx/>
              <a:buSzTx/>
              <a:buFontTx/>
              <a:buNone/>
              <a:tabLst/>
              <a:defRPr/>
            </a:pPr>
            <a:r>
              <a:rPr lang="fr-FR" sz="1200" b="1" kern="0" dirty="0">
                <a:solidFill>
                  <a:prstClr val="white"/>
                </a:solidFill>
                <a:latin typeface="Lato"/>
                <a:cs typeface="Arial" panose="020B0604020202020204" pitchFamily="34" charset="0"/>
              </a:rPr>
              <a:t>Objectif</a:t>
            </a:r>
            <a:endParaRPr kumimoji="0" lang="fr-FR" sz="1200" b="1" i="0" u="none" strike="noStrike" kern="0" cap="none" spc="0" normalizeH="0" baseline="0" noProof="0" dirty="0">
              <a:ln>
                <a:noFill/>
              </a:ln>
              <a:solidFill>
                <a:prstClr val="white"/>
              </a:solidFill>
              <a:effectLst/>
              <a:uLnTx/>
              <a:uFillTx/>
              <a:latin typeface="Lato"/>
              <a:ea typeface="+mn-ea"/>
              <a:cs typeface="Arial" panose="020B0604020202020204" pitchFamily="34" charset="0"/>
            </a:endParaRPr>
          </a:p>
        </p:txBody>
      </p:sp>
      <p:sp>
        <p:nvSpPr>
          <p:cNvPr id="12" name="Chevron 8">
            <a:extLst>
              <a:ext uri="{FF2B5EF4-FFF2-40B4-BE49-F238E27FC236}">
                <a16:creationId xmlns:a16="http://schemas.microsoft.com/office/drawing/2014/main" id="{76ECA10E-5466-43A4-83B4-87E43D7A6A40}"/>
              </a:ext>
            </a:extLst>
          </p:cNvPr>
          <p:cNvSpPr/>
          <p:nvPr/>
        </p:nvSpPr>
        <p:spPr>
          <a:xfrm>
            <a:off x="3250571" y="936293"/>
            <a:ext cx="8043241" cy="288002"/>
          </a:xfrm>
          <a:prstGeom prst="chevron">
            <a:avLst>
              <a:gd name="adj" fmla="val 20988"/>
            </a:avLst>
          </a:prstGeom>
          <a:solidFill>
            <a:srgbClr val="606060">
              <a:lumMod val="75000"/>
            </a:srgbClr>
          </a:solidFill>
          <a:ln w="12700" cap="flat" cmpd="sng" algn="ctr">
            <a:noFill/>
            <a:prstDash val="solid"/>
            <a:miter lim="800000"/>
          </a:ln>
          <a:effectLst/>
        </p:spPr>
        <p:txBody>
          <a:bodyPr rtlCol="0" anchor="ctr"/>
          <a:lstStyle/>
          <a:p>
            <a:pPr marL="0" marR="0" lvl="0" indent="0" algn="ctr" defTabSz="1072866" eaLnBrk="1" fontAlgn="auto" latinLnBrk="0" hangingPunct="1">
              <a:lnSpc>
                <a:spcPct val="100000"/>
              </a:lnSpc>
              <a:spcBef>
                <a:spcPts val="0"/>
              </a:spcBef>
              <a:spcAft>
                <a:spcPts val="0"/>
              </a:spcAft>
              <a:buClrTx/>
              <a:buSzTx/>
              <a:buFontTx/>
              <a:buNone/>
              <a:tabLst/>
              <a:defRPr/>
            </a:pPr>
            <a:r>
              <a:rPr lang="fr-FR" sz="1200" b="1" kern="0" dirty="0">
                <a:solidFill>
                  <a:prstClr val="white"/>
                </a:solidFill>
                <a:latin typeface="Lato"/>
                <a:cs typeface="Arial" panose="020B0604020202020204" pitchFamily="34" charset="0"/>
              </a:rPr>
              <a:t>Objectifs spécifiques</a:t>
            </a:r>
            <a:endParaRPr kumimoji="0" lang="fr-FR" sz="1200" b="1" i="0" u="none" strike="noStrike" kern="0" cap="none" spc="0" normalizeH="0" baseline="0" noProof="0" dirty="0">
              <a:ln>
                <a:noFill/>
              </a:ln>
              <a:solidFill>
                <a:prstClr val="white"/>
              </a:solidFill>
              <a:effectLst/>
              <a:uLnTx/>
              <a:uFillTx/>
              <a:latin typeface="Lato"/>
              <a:ea typeface="+mn-ea"/>
              <a:cs typeface="Arial" panose="020B0604020202020204" pitchFamily="34" charset="0"/>
            </a:endParaRPr>
          </a:p>
        </p:txBody>
      </p:sp>
      <p:graphicFrame>
        <p:nvGraphicFramePr>
          <p:cNvPr id="13" name="Tableau 11">
            <a:extLst>
              <a:ext uri="{FF2B5EF4-FFF2-40B4-BE49-F238E27FC236}">
                <a16:creationId xmlns:a16="http://schemas.microsoft.com/office/drawing/2014/main" id="{7E017F68-3809-4249-B059-5F43A3025393}"/>
              </a:ext>
            </a:extLst>
          </p:cNvPr>
          <p:cNvGraphicFramePr>
            <a:graphicFrameLocks noGrp="1"/>
          </p:cNvGraphicFramePr>
          <p:nvPr>
            <p:extLst>
              <p:ext uri="{D42A27DB-BD31-4B8C-83A1-F6EECF244321}">
                <p14:modId xmlns:p14="http://schemas.microsoft.com/office/powerpoint/2010/main" val="295482447"/>
              </p:ext>
            </p:extLst>
          </p:nvPr>
        </p:nvGraphicFramePr>
        <p:xfrm>
          <a:off x="3250571" y="1301034"/>
          <a:ext cx="8043242" cy="5025587"/>
        </p:xfrm>
        <a:graphic>
          <a:graphicData uri="http://schemas.openxmlformats.org/drawingml/2006/table">
            <a:tbl>
              <a:tblPr firstRow="1" bandRow="1"/>
              <a:tblGrid>
                <a:gridCol w="8043242">
                  <a:extLst>
                    <a:ext uri="{9D8B030D-6E8A-4147-A177-3AD203B41FA5}">
                      <a16:colId xmlns:a16="http://schemas.microsoft.com/office/drawing/2014/main" val="1776953633"/>
                    </a:ext>
                  </a:extLst>
                </a:gridCol>
              </a:tblGrid>
              <a:tr h="372123">
                <a:tc>
                  <a:txBody>
                    <a:bodyPr/>
                    <a:lstStyle>
                      <a:lvl1pPr marL="0" algn="l" defTabSz="914400" rtl="0" eaLnBrk="1" latinLnBrk="0" hangingPunct="1">
                        <a:defRPr sz="1800" b="1" kern="1200">
                          <a:solidFill>
                            <a:schemeClr val="lt1"/>
                          </a:solidFill>
                          <a:latin typeface="Lato"/>
                        </a:defRPr>
                      </a:lvl1pPr>
                      <a:lvl2pPr marL="457200" algn="l" defTabSz="914400" rtl="0" eaLnBrk="1" latinLnBrk="0" hangingPunct="1">
                        <a:defRPr sz="1800" b="1" kern="1200">
                          <a:solidFill>
                            <a:schemeClr val="lt1"/>
                          </a:solidFill>
                          <a:latin typeface="Lato"/>
                        </a:defRPr>
                      </a:lvl2pPr>
                      <a:lvl3pPr marL="914400" algn="l" defTabSz="914400" rtl="0" eaLnBrk="1" latinLnBrk="0" hangingPunct="1">
                        <a:defRPr sz="1800" b="1" kern="1200">
                          <a:solidFill>
                            <a:schemeClr val="lt1"/>
                          </a:solidFill>
                          <a:latin typeface="Lato"/>
                        </a:defRPr>
                      </a:lvl3pPr>
                      <a:lvl4pPr marL="1371600" algn="l" defTabSz="914400" rtl="0" eaLnBrk="1" latinLnBrk="0" hangingPunct="1">
                        <a:defRPr sz="1800" b="1" kern="1200">
                          <a:solidFill>
                            <a:schemeClr val="lt1"/>
                          </a:solidFill>
                          <a:latin typeface="Lato"/>
                        </a:defRPr>
                      </a:lvl4pPr>
                      <a:lvl5pPr marL="1828800" algn="l" defTabSz="914400" rtl="0" eaLnBrk="1" latinLnBrk="0" hangingPunct="1">
                        <a:defRPr sz="1800" b="1" kern="1200">
                          <a:solidFill>
                            <a:schemeClr val="lt1"/>
                          </a:solidFill>
                          <a:latin typeface="Lato"/>
                        </a:defRPr>
                      </a:lvl5pPr>
                      <a:lvl6pPr marL="2286000" algn="l" defTabSz="914400" rtl="0" eaLnBrk="1" latinLnBrk="0" hangingPunct="1">
                        <a:defRPr sz="1800" b="1" kern="1200">
                          <a:solidFill>
                            <a:schemeClr val="lt1"/>
                          </a:solidFill>
                          <a:latin typeface="Lato"/>
                        </a:defRPr>
                      </a:lvl6pPr>
                      <a:lvl7pPr marL="2743200" algn="l" defTabSz="914400" rtl="0" eaLnBrk="1" latinLnBrk="0" hangingPunct="1">
                        <a:defRPr sz="1800" b="1" kern="1200">
                          <a:solidFill>
                            <a:schemeClr val="lt1"/>
                          </a:solidFill>
                          <a:latin typeface="Lato"/>
                        </a:defRPr>
                      </a:lvl7pPr>
                      <a:lvl8pPr marL="3200400" algn="l" defTabSz="914400" rtl="0" eaLnBrk="1" latinLnBrk="0" hangingPunct="1">
                        <a:defRPr sz="1800" b="1" kern="1200">
                          <a:solidFill>
                            <a:schemeClr val="lt1"/>
                          </a:solidFill>
                          <a:latin typeface="Lato"/>
                        </a:defRPr>
                      </a:lvl8pPr>
                      <a:lvl9pPr marL="3657600" algn="l" defTabSz="914400" rtl="0" eaLnBrk="1" latinLnBrk="0" hangingPunct="1">
                        <a:defRPr sz="1800" b="1" kern="1200">
                          <a:solidFill>
                            <a:schemeClr val="lt1"/>
                          </a:solidFill>
                          <a:latin typeface="Lato"/>
                        </a:defRPr>
                      </a:lvl9p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Comprendre les obstacles au développement des chaines de valeur régionales </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1660913206"/>
                  </a:ext>
                </a:extLst>
              </a:tr>
              <a:tr h="39883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Comprendre les obstacles à l’intégration de l’Afrique de l’ouest (UEMOA) dans les chaines de valeur internationales </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1168008295"/>
                  </a:ext>
                </a:extLst>
              </a:tr>
              <a:tr h="645668">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Utiliser le cadre conceptuel de l’analyse de l’espace des produits, pour identifier les produits dans lesquels un avantage comparatif national et/ou régional existe/pourrait être construit </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614590176"/>
                  </a:ext>
                </a:extLst>
              </a:tr>
              <a:tr h="645668">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Identifier les facteurs de résilience des pays de l’Afrique de l’Ouest face aux chocs exogènes ainsi que les canaux de transmission des chocs aux économies </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1069389135"/>
                  </a:ext>
                </a:extLst>
              </a:tr>
              <a:tr h="645668">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Renforcer les capacités analytiques des chercheurs des chaires du Bénin et du Sénégal dans le domaine de la recherche sur l’espace des produits et les chaines de valeurs</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3200269640"/>
                  </a:ext>
                </a:extLst>
              </a:tr>
              <a:tr h="747831">
                <a:tc>
                  <a:txBody>
                    <a:body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Faire des recommandations pertinentes de politiques publiques pour le développement des CVR et l’intégration des économies ouest-africaines dans les CVM, afin de tirer pleinement profit de la zone de libre-échange continentale tout en bénéficiant du système commercial multilatéral </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2264610060"/>
                  </a:ext>
                </a:extLst>
              </a:tr>
              <a:tr h="364809">
                <a:tc>
                  <a:txBody>
                    <a:body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Associer les acteurs du secteur privé dans l'identification des potentialités réelles en matière de CVR </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3841293905"/>
                  </a:ext>
                </a:extLst>
              </a:tr>
              <a:tr h="559318">
                <a:tc>
                  <a:txBody>
                    <a:body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Disséminer les résultats des recherches entreprises, par les canaux appropriés, pour influencer les politiques nationales et régionales en faveur de l’émergence des chaines de valeur régionales </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452392263"/>
                  </a:ext>
                </a:extLst>
              </a:tr>
              <a:tr h="645668">
                <a:tc>
                  <a:txBody>
                    <a:bodyPr/>
                    <a:lstStyle/>
                    <a:p>
                      <a:pPr marL="266700" marR="0" lvl="0" indent="-171450" algn="l" defTabSz="1072866"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Lato" panose="020F0502020204030203" pitchFamily="34" charset="0"/>
                          <a:ea typeface="+mn-ea"/>
                          <a:cs typeface="Arial" pitchFamily="34" charset="0"/>
                        </a:rPr>
                        <a:t>Favoriser le dialogue au sein du secteur privé régional, d’une part, et entre le secteur privé régional, et les gouvernements, d’autre part, pour lever les obstacles au développement du secteur privé et à l’émergence des chaines de valeur régionales</a:t>
                      </a:r>
                    </a:p>
                  </a:txBody>
                  <a:tcPr>
                    <a:lnL w="12700" cmpd="sng">
                      <a:solidFill>
                        <a:sysClr val="window" lastClr="FFFFFF"/>
                      </a:solidFill>
                    </a:lnL>
                    <a:lnR w="12700" cmpd="sng">
                      <a:solidFill>
                        <a:sysClr val="window" lastClr="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8381">
                        <a:lumMod val="20000"/>
                        <a:lumOff val="80000"/>
                      </a:srgbClr>
                    </a:solidFill>
                  </a:tcPr>
                </a:tc>
                <a:extLst>
                  <a:ext uri="{0D108BD9-81ED-4DB2-BD59-A6C34878D82A}">
                    <a16:rowId xmlns:a16="http://schemas.microsoft.com/office/drawing/2014/main" val="4056941395"/>
                  </a:ext>
                </a:extLst>
              </a:tr>
            </a:tbl>
          </a:graphicData>
        </a:graphic>
      </p:graphicFrame>
    </p:spTree>
    <p:extLst>
      <p:ext uri="{BB962C8B-B14F-4D97-AF65-F5344CB8AC3E}">
        <p14:creationId xmlns:p14="http://schemas.microsoft.com/office/powerpoint/2010/main" val="137931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4EA451A0-F9DF-4F1C-8356-1DAC6EADF86F}"/>
              </a:ext>
            </a:extLst>
          </p:cNvPr>
          <p:cNvGraphicFramePr>
            <a:graphicFrameLocks noChangeAspect="1"/>
          </p:cNvGraphicFramePr>
          <p:nvPr>
            <p:custDataLst>
              <p:tags r:id="rId1"/>
            </p:custDataLst>
            <p:extLst>
              <p:ext uri="{D42A27DB-BD31-4B8C-83A1-F6EECF244321}">
                <p14:modId xmlns:p14="http://schemas.microsoft.com/office/powerpoint/2010/main" val="2250221181"/>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7" name="Objet 6" hidden="1">
                        <a:extLst>
                          <a:ext uri="{FF2B5EF4-FFF2-40B4-BE49-F238E27FC236}">
                            <a16:creationId xmlns:a16="http://schemas.microsoft.com/office/drawing/2014/main" id="{4EA451A0-F9DF-4F1C-8356-1DAC6EADF86F}"/>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21A288D-08B3-4CAA-AC71-C45F8EE79097}"/>
              </a:ext>
            </a:extLst>
          </p:cNvPr>
          <p:cNvSpPr/>
          <p:nvPr>
            <p:custDataLst>
              <p:tags r:id="rId2"/>
            </p:custDataLst>
          </p:nvPr>
        </p:nvSpPr>
        <p:spPr>
          <a:xfrm>
            <a:off x="114300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fr-FR" sz="2400" dirty="0">
              <a:solidFill>
                <a:prstClr val="white"/>
              </a:solidFill>
              <a:latin typeface="Lato" panose="020F0502020204030203" pitchFamily="34" charset="0"/>
              <a:ea typeface="+mj-ea"/>
              <a:cs typeface="Arial" panose="020B0604020202020204" pitchFamily="34" charset="0"/>
              <a:sym typeface="Lato" panose="020F0502020204030203" pitchFamily="34" charset="0"/>
            </a:endParaRPr>
          </a:p>
        </p:txBody>
      </p:sp>
      <p:sp>
        <p:nvSpPr>
          <p:cNvPr id="19" name="Rectangle 18">
            <a:extLst>
              <a:ext uri="{FF2B5EF4-FFF2-40B4-BE49-F238E27FC236}">
                <a16:creationId xmlns:a16="http://schemas.microsoft.com/office/drawing/2014/main" id="{171D4221-DB88-4318-98AC-68C0EEE8A9A0}"/>
              </a:ext>
            </a:extLst>
          </p:cNvPr>
          <p:cNvSpPr/>
          <p:nvPr/>
        </p:nvSpPr>
        <p:spPr>
          <a:xfrm>
            <a:off x="6295989" y="2072143"/>
            <a:ext cx="4251813" cy="3501226"/>
          </a:xfrm>
          <a:prstGeom prst="rect">
            <a:avLst/>
          </a:prstGeom>
          <a:solidFill>
            <a:schemeClr val="accent1">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Activités</a:t>
            </a:r>
          </a:p>
          <a:p>
            <a:pPr>
              <a:defRPr/>
            </a:pPr>
            <a:endParaRPr lang="fr-FR" sz="1600" dirty="0">
              <a:solidFill>
                <a:srgbClr val="000000"/>
              </a:solidFill>
              <a:latin typeface="Lato"/>
              <a:cs typeface="Arial" pitchFamily="34" charset="0"/>
            </a:endParaRPr>
          </a:p>
          <a:p>
            <a:pPr marL="180975" indent="-180975">
              <a:buFont typeface="Arial" panose="020B0604020202020204" pitchFamily="34" charset="0"/>
              <a:buChar char="•"/>
            </a:pPr>
            <a:r>
              <a:rPr lang="fr-FR" sz="1600" dirty="0">
                <a:solidFill>
                  <a:srgbClr val="000000"/>
                </a:solidFill>
                <a:cs typeface="Arial" pitchFamily="34" charset="0"/>
              </a:rPr>
              <a:t>Portant sur l’analyse de l’espace des produits</a:t>
            </a: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solidFill>
                  <a:srgbClr val="000000"/>
                </a:solidFill>
                <a:cs typeface="Arial" pitchFamily="34" charset="0"/>
              </a:rPr>
              <a:t>Portant sur l’analyse des chaines de valeur régionales, tout en mettant en exergue leur complémentarité</a:t>
            </a: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solidFill>
                  <a:srgbClr val="000000"/>
                </a:solidFill>
                <a:cs typeface="Arial" pitchFamily="34" charset="0"/>
              </a:rPr>
              <a:t>Portant sur les impacts du choc Covid-19 sur les CVR</a:t>
            </a: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solidFill>
                  <a:srgbClr val="000000"/>
                </a:solidFill>
                <a:cs typeface="Arial" pitchFamily="34" charset="0"/>
              </a:rPr>
              <a:t>Portant sur le développement des CVR dans un contexte de résilience aux changements climatiques</a:t>
            </a:r>
          </a:p>
        </p:txBody>
      </p:sp>
      <p:sp>
        <p:nvSpPr>
          <p:cNvPr id="25" name="Rectangle 24">
            <a:extLst>
              <a:ext uri="{FF2B5EF4-FFF2-40B4-BE49-F238E27FC236}">
                <a16:creationId xmlns:a16="http://schemas.microsoft.com/office/drawing/2014/main" id="{F8F218FD-A72F-49F3-888B-13B0BB208593}"/>
              </a:ext>
            </a:extLst>
          </p:cNvPr>
          <p:cNvSpPr/>
          <p:nvPr/>
        </p:nvSpPr>
        <p:spPr>
          <a:xfrm>
            <a:off x="1909467" y="639856"/>
            <a:ext cx="8638335" cy="1300494"/>
          </a:xfrm>
          <a:prstGeom prst="rect">
            <a:avLst/>
          </a:prstGeom>
          <a:solidFill>
            <a:schemeClr val="accent1">
              <a:lumMod val="40000"/>
              <a:lumOff val="60000"/>
            </a:schemeClr>
          </a:solidFill>
          <a:ln w="381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rgbClr val="000000"/>
              </a:solidFill>
              <a:latin typeface="Lato"/>
              <a:cs typeface="Arial" pitchFamily="34" charset="0"/>
            </a:endParaRPr>
          </a:p>
        </p:txBody>
      </p:sp>
      <p:sp>
        <p:nvSpPr>
          <p:cNvPr id="27" name="Ellipse 26">
            <a:extLst>
              <a:ext uri="{FF2B5EF4-FFF2-40B4-BE49-F238E27FC236}">
                <a16:creationId xmlns:a16="http://schemas.microsoft.com/office/drawing/2014/main" id="{B609C090-2350-4F25-9532-DE018F1C2C78}"/>
              </a:ext>
            </a:extLst>
          </p:cNvPr>
          <p:cNvSpPr/>
          <p:nvPr/>
        </p:nvSpPr>
        <p:spPr>
          <a:xfrm>
            <a:off x="2086985" y="734541"/>
            <a:ext cx="1080000" cy="1080000"/>
          </a:xfrm>
          <a:prstGeom prst="ellips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6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29" name="ZoneTexte 28">
            <a:extLst>
              <a:ext uri="{FF2B5EF4-FFF2-40B4-BE49-F238E27FC236}">
                <a16:creationId xmlns:a16="http://schemas.microsoft.com/office/drawing/2014/main" id="{B46808B5-1A9A-47A3-AEAD-7B8E3C4CCD6F}"/>
              </a:ext>
            </a:extLst>
          </p:cNvPr>
          <p:cNvSpPr txBox="1"/>
          <p:nvPr/>
        </p:nvSpPr>
        <p:spPr bwMode="gray">
          <a:xfrm>
            <a:off x="3522016" y="769380"/>
            <a:ext cx="7017396" cy="943579"/>
          </a:xfrm>
          <a:prstGeom prst="rect">
            <a:avLst/>
          </a:prstGeom>
        </p:spPr>
        <p:txBody>
          <a:bodyPr vert="horz" wrap="square" lIns="0" tIns="0" rIns="0" bIns="0" rtlCol="0" anchor="ctr">
            <a:noAutofit/>
          </a:bodyPr>
          <a:lstStyle/>
          <a:p>
            <a:pPr>
              <a:spcBef>
                <a:spcPts val="600"/>
              </a:spcBef>
            </a:pPr>
            <a:r>
              <a:rPr lang="fr-FR" sz="1600" b="1" dirty="0"/>
              <a:t>La recherche</a:t>
            </a:r>
          </a:p>
        </p:txBody>
      </p:sp>
      <p:sp>
        <p:nvSpPr>
          <p:cNvPr id="33" name="ZoneTexte 32">
            <a:extLst>
              <a:ext uri="{FF2B5EF4-FFF2-40B4-BE49-F238E27FC236}">
                <a16:creationId xmlns:a16="http://schemas.microsoft.com/office/drawing/2014/main" id="{E36F8E20-8917-4D00-A2EE-869BF33F482E}"/>
              </a:ext>
            </a:extLst>
          </p:cNvPr>
          <p:cNvSpPr txBox="1"/>
          <p:nvPr/>
        </p:nvSpPr>
        <p:spPr bwMode="gray">
          <a:xfrm>
            <a:off x="2121567" y="2273827"/>
            <a:ext cx="2551036" cy="427373"/>
          </a:xfrm>
          <a:prstGeom prst="rect">
            <a:avLst/>
          </a:prstGeom>
        </p:spPr>
        <p:txBody>
          <a:bodyPr vert="horz" wrap="square" lIns="0" tIns="0" rIns="0" bIns="0" rtlCol="0" anchor="t">
            <a:noAutofit/>
          </a:bodyPr>
          <a:lstStyle/>
          <a:p>
            <a:pPr marL="176213" indent="-176213">
              <a:buFont typeface="Arial" panose="020B0604020202020204" pitchFamily="34" charset="0"/>
              <a:buChar char="•"/>
            </a:pPr>
            <a:endParaRPr lang="fr-FR" sz="1600" dirty="0">
              <a:solidFill>
                <a:srgbClr val="606060"/>
              </a:solidFill>
            </a:endParaRPr>
          </a:p>
        </p:txBody>
      </p:sp>
      <p:sp>
        <p:nvSpPr>
          <p:cNvPr id="44" name="Rectangle 43">
            <a:extLst>
              <a:ext uri="{FF2B5EF4-FFF2-40B4-BE49-F238E27FC236}">
                <a16:creationId xmlns:a16="http://schemas.microsoft.com/office/drawing/2014/main" id="{9761DC5F-E84F-4246-AA1A-7E088E324312}"/>
              </a:ext>
            </a:extLst>
          </p:cNvPr>
          <p:cNvSpPr/>
          <p:nvPr/>
        </p:nvSpPr>
        <p:spPr>
          <a:xfrm>
            <a:off x="1909467" y="2072143"/>
            <a:ext cx="4251813" cy="3501226"/>
          </a:xfrm>
          <a:prstGeom prst="rect">
            <a:avLst/>
          </a:prstGeom>
          <a:solidFill>
            <a:schemeClr val="accent6">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Objectif</a:t>
            </a:r>
          </a:p>
          <a:p>
            <a:pPr>
              <a:defRPr/>
            </a:pPr>
            <a:endParaRPr lang="fr-FR" sz="1600" dirty="0">
              <a:solidFill>
                <a:srgbClr val="000000"/>
              </a:solidFill>
              <a:latin typeface="Lato"/>
              <a:cs typeface="Arial" pitchFamily="34" charset="0"/>
            </a:endParaRPr>
          </a:p>
          <a:p>
            <a:pPr marL="180975" indent="-180975">
              <a:buFont typeface="Arial" panose="020B0604020202020204" pitchFamily="34" charset="0"/>
              <a:buChar char="•"/>
            </a:pPr>
            <a:r>
              <a:rPr lang="fr-FR" sz="1600" dirty="0">
                <a:solidFill>
                  <a:srgbClr val="000000"/>
                </a:solidFill>
                <a:latin typeface="Lato" panose="020F0502020204030203" pitchFamily="34" charset="0"/>
                <a:cs typeface="Arial" pitchFamily="34" charset="0"/>
              </a:rPr>
              <a:t>Les résultats de la recherche sur l’espace des produits permettront d’identifier les produits sur lesquels les pays de la sous-région ont un avantage comparatif révélé et/ou potentiel. Ils permettront également de détecter les complémentarités existantes entre les différentes économies et les produits sur lesquels des chaines de valeur régionales pourraient être développées</a:t>
            </a:r>
          </a:p>
        </p:txBody>
      </p:sp>
      <p:sp>
        <p:nvSpPr>
          <p:cNvPr id="22" name="Ellipse 21">
            <a:extLst>
              <a:ext uri="{FF2B5EF4-FFF2-40B4-BE49-F238E27FC236}">
                <a16:creationId xmlns:a16="http://schemas.microsoft.com/office/drawing/2014/main" id="{B638416E-73F3-44A1-8694-04D9208AD877}"/>
              </a:ext>
            </a:extLst>
          </p:cNvPr>
          <p:cNvSpPr/>
          <p:nvPr/>
        </p:nvSpPr>
        <p:spPr>
          <a:xfrm>
            <a:off x="3214287" y="1115168"/>
            <a:ext cx="260427" cy="252000"/>
          </a:xfrm>
          <a:prstGeom prst="ellipse">
            <a:avLst/>
          </a:prstGeom>
          <a:solidFill>
            <a:schemeClr val="accent1"/>
          </a:solidFill>
          <a:ln w="9525">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100" b="1" dirty="0">
                <a:solidFill>
                  <a:prstClr val="white"/>
                </a:solidFill>
                <a:latin typeface="Lato"/>
                <a:cs typeface="Arial" pitchFamily="34" charset="0"/>
              </a:rPr>
              <a:t>1</a:t>
            </a:r>
          </a:p>
        </p:txBody>
      </p:sp>
      <p:sp>
        <p:nvSpPr>
          <p:cNvPr id="20" name="Titre 1">
            <a:extLst>
              <a:ext uri="{FF2B5EF4-FFF2-40B4-BE49-F238E27FC236}">
                <a16:creationId xmlns:a16="http://schemas.microsoft.com/office/drawing/2014/main" id="{9FF502A1-9BCA-4E58-9697-2F63594F574E}"/>
              </a:ext>
            </a:extLst>
          </p:cNvPr>
          <p:cNvSpPr>
            <a:spLocks noGrp="1"/>
          </p:cNvSpPr>
          <p:nvPr>
            <p:ph type="title"/>
          </p:nvPr>
        </p:nvSpPr>
        <p:spPr>
          <a:xfrm>
            <a:off x="1854269" y="67782"/>
            <a:ext cx="8629666" cy="461893"/>
          </a:xfrm>
        </p:spPr>
        <p:txBody>
          <a:bodyPr vert="horz">
            <a:normAutofit/>
          </a:bodyPr>
          <a:lstStyle/>
          <a:p>
            <a:r>
              <a:rPr lang="en-US" sz="2400" dirty="0">
                <a:solidFill>
                  <a:srgbClr val="881946"/>
                </a:solidFill>
                <a:latin typeface="Lato" panose="020F0502020204030203" pitchFamily="34" charset="0"/>
              </a:rPr>
              <a:t>Présentation des activités</a:t>
            </a:r>
            <a:endParaRPr lang="fr-FR" sz="2400" dirty="0">
              <a:solidFill>
                <a:srgbClr val="881946"/>
              </a:solidFill>
              <a:latin typeface="Lato" panose="020F0502020204030203" pitchFamily="34" charset="0"/>
            </a:endParaRPr>
          </a:p>
        </p:txBody>
      </p:sp>
      <p:sp>
        <p:nvSpPr>
          <p:cNvPr id="14" name="Rectangle 13">
            <a:extLst>
              <a:ext uri="{FF2B5EF4-FFF2-40B4-BE49-F238E27FC236}">
                <a16:creationId xmlns:a16="http://schemas.microsoft.com/office/drawing/2014/main" id="{55B7A2C5-137D-4639-8FCE-FFD3947CC40C}"/>
              </a:ext>
            </a:extLst>
          </p:cNvPr>
          <p:cNvSpPr/>
          <p:nvPr/>
        </p:nvSpPr>
        <p:spPr>
          <a:xfrm>
            <a:off x="1909466" y="5705162"/>
            <a:ext cx="8629946" cy="1085056"/>
          </a:xfrm>
          <a:prstGeom prst="rect">
            <a:avLst/>
          </a:prstGeom>
          <a:solidFill>
            <a:schemeClr val="tx2">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tx2"/>
                </a:solidFill>
                <a:effectLst/>
                <a:uLnTx/>
                <a:uFillTx/>
                <a:latin typeface="Lato"/>
                <a:ea typeface="+mn-ea"/>
                <a:cs typeface="Times New Roman" panose="02020603050405020304" pitchFamily="18" charset="0"/>
              </a:rPr>
              <a:t>Résultats </a:t>
            </a:r>
          </a:p>
          <a:p>
            <a:pPr marL="176213" lvl="0" indent="-176213">
              <a:buFont typeface="Arial" panose="020B0604020202020204" pitchFamily="34" charset="0"/>
              <a:buChar char="•"/>
            </a:pPr>
            <a:r>
              <a:rPr lang="fr-FR" sz="1600" kern="0" dirty="0">
                <a:solidFill>
                  <a:srgbClr val="606060"/>
                </a:solidFill>
                <a:cs typeface="Times New Roman" panose="02020603050405020304" pitchFamily="18" charset="0"/>
              </a:rPr>
              <a:t>Il est attendu de la recherche entreprise qu’elle génère des résultats sur les filières pouvant servir de base à un nœud de chaines de valeurs régionales et celles à partir desquelles les pays de la sous-région peuvent se connecter aux chaines de valeur internationales</a:t>
            </a:r>
          </a:p>
        </p:txBody>
      </p:sp>
      <p:pic>
        <p:nvPicPr>
          <p:cNvPr id="9" name="Graphic 8" descr="Head with gears">
            <a:extLst>
              <a:ext uri="{FF2B5EF4-FFF2-40B4-BE49-F238E27FC236}">
                <a16:creationId xmlns:a16="http://schemas.microsoft.com/office/drawing/2014/main" id="{AC6434EB-D026-4B2F-8F98-D5EE706772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83317" y="817341"/>
            <a:ext cx="914400" cy="914400"/>
          </a:xfrm>
          <a:prstGeom prst="rect">
            <a:avLst/>
          </a:prstGeom>
        </p:spPr>
      </p:pic>
    </p:spTree>
    <p:extLst>
      <p:ext uri="{BB962C8B-B14F-4D97-AF65-F5344CB8AC3E}">
        <p14:creationId xmlns:p14="http://schemas.microsoft.com/office/powerpoint/2010/main" val="22343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4EA451A0-F9DF-4F1C-8356-1DAC6EADF86F}"/>
              </a:ext>
            </a:extLst>
          </p:cNvPr>
          <p:cNvGraphicFramePr>
            <a:graphicFrameLocks noChangeAspect="1"/>
          </p:cNvGraphicFramePr>
          <p:nvPr>
            <p:custDataLst>
              <p:tags r:id="rId1"/>
            </p:custDataLst>
            <p:extLst>
              <p:ext uri="{D42A27DB-BD31-4B8C-83A1-F6EECF244321}">
                <p14:modId xmlns:p14="http://schemas.microsoft.com/office/powerpoint/2010/main" val="1350082913"/>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7" name="Objet 6" hidden="1">
                        <a:extLst>
                          <a:ext uri="{FF2B5EF4-FFF2-40B4-BE49-F238E27FC236}">
                            <a16:creationId xmlns:a16="http://schemas.microsoft.com/office/drawing/2014/main" id="{4EA451A0-F9DF-4F1C-8356-1DAC6EADF86F}"/>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21A288D-08B3-4CAA-AC71-C45F8EE79097}"/>
              </a:ext>
            </a:extLst>
          </p:cNvPr>
          <p:cNvSpPr/>
          <p:nvPr>
            <p:custDataLst>
              <p:tags r:id="rId2"/>
            </p:custDataLst>
          </p:nvPr>
        </p:nvSpPr>
        <p:spPr>
          <a:xfrm>
            <a:off x="114300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fr-FR" sz="2400" dirty="0">
              <a:solidFill>
                <a:prstClr val="white"/>
              </a:solidFill>
              <a:latin typeface="Lato" panose="020F0502020204030203" pitchFamily="34" charset="0"/>
              <a:ea typeface="+mj-ea"/>
              <a:cs typeface="Arial" panose="020B0604020202020204" pitchFamily="34" charset="0"/>
              <a:sym typeface="Lato" panose="020F0502020204030203" pitchFamily="34" charset="0"/>
            </a:endParaRPr>
          </a:p>
        </p:txBody>
      </p:sp>
      <p:sp>
        <p:nvSpPr>
          <p:cNvPr id="19" name="Rectangle 18">
            <a:extLst>
              <a:ext uri="{FF2B5EF4-FFF2-40B4-BE49-F238E27FC236}">
                <a16:creationId xmlns:a16="http://schemas.microsoft.com/office/drawing/2014/main" id="{171D4221-DB88-4318-98AC-68C0EEE8A9A0}"/>
              </a:ext>
            </a:extLst>
          </p:cNvPr>
          <p:cNvSpPr/>
          <p:nvPr/>
        </p:nvSpPr>
        <p:spPr>
          <a:xfrm>
            <a:off x="1909467" y="2383440"/>
            <a:ext cx="8638336" cy="4007631"/>
          </a:xfrm>
          <a:prstGeom prst="rect">
            <a:avLst/>
          </a:prstGeom>
          <a:solidFill>
            <a:schemeClr val="accent1">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Activités</a:t>
            </a:r>
          </a:p>
          <a:p>
            <a:pPr>
              <a:defRPr/>
            </a:pPr>
            <a:endParaRPr lang="fr-FR" sz="1600" dirty="0">
              <a:solidFill>
                <a:srgbClr val="000000"/>
              </a:solidFill>
              <a:latin typeface="Lato"/>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Renforcer les capacités des chercheurs des deux chaires sur les méthodes d’analyse de l’espace de produits et celle des chaines de valeur </a:t>
            </a:r>
            <a:endParaRPr lang="fr-FR" sz="1600" dirty="0">
              <a:solidFill>
                <a:srgbClr val="000000"/>
              </a:solidFill>
              <a:cs typeface="Arial" pitchFamily="34" charset="0"/>
            </a:endParaRP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Renforcer les capacités des chercheurs des deux chaires sur les méthodes d’évaluation d’impacts </a:t>
            </a:r>
            <a:endParaRPr lang="fr-FR" sz="1600" dirty="0">
              <a:solidFill>
                <a:srgbClr val="000000"/>
              </a:solidFill>
              <a:cs typeface="Arial" pitchFamily="34" charset="0"/>
            </a:endParaRP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Renforcer les capacités d’analyses et de négociations commerciales des acteurs du commerce pour la défense des intérêts africains</a:t>
            </a:r>
            <a:endParaRPr lang="fr-FR" sz="1600" dirty="0">
              <a:solidFill>
                <a:srgbClr val="000000"/>
              </a:solidFill>
              <a:cs typeface="Arial" pitchFamily="34" charset="0"/>
            </a:endParaRPr>
          </a:p>
          <a:p>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solidFill>
                  <a:srgbClr val="000000"/>
                </a:solidFill>
                <a:cs typeface="Arial" pitchFamily="34" charset="0"/>
              </a:rPr>
              <a:t>Une composante portant sur le développement des CVR dans un contexte de résilience aux changements climatiques</a:t>
            </a: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Informer les décideurs publics et privés sur les stratégies à développer pour la mise en place/consolidations des chaines de valeur régionales, et l’intégration de celles internationales</a:t>
            </a:r>
            <a:endParaRPr lang="fr-FR" sz="1600" dirty="0">
              <a:solidFill>
                <a:srgbClr val="000000"/>
              </a:solidFill>
              <a:cs typeface="Arial" pitchFamily="34" charset="0"/>
            </a:endParaRPr>
          </a:p>
        </p:txBody>
      </p:sp>
      <p:sp>
        <p:nvSpPr>
          <p:cNvPr id="25" name="Rectangle 24">
            <a:extLst>
              <a:ext uri="{FF2B5EF4-FFF2-40B4-BE49-F238E27FC236}">
                <a16:creationId xmlns:a16="http://schemas.microsoft.com/office/drawing/2014/main" id="{F8F218FD-A72F-49F3-888B-13B0BB208593}"/>
              </a:ext>
            </a:extLst>
          </p:cNvPr>
          <p:cNvSpPr/>
          <p:nvPr/>
        </p:nvSpPr>
        <p:spPr>
          <a:xfrm>
            <a:off x="1909467" y="973333"/>
            <a:ext cx="8638335" cy="1300494"/>
          </a:xfrm>
          <a:prstGeom prst="rect">
            <a:avLst/>
          </a:prstGeom>
          <a:solidFill>
            <a:schemeClr val="accent1">
              <a:lumMod val="40000"/>
              <a:lumOff val="60000"/>
            </a:schemeClr>
          </a:solidFill>
          <a:ln w="381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rgbClr val="000000"/>
              </a:solidFill>
              <a:latin typeface="Lato"/>
              <a:cs typeface="Arial" pitchFamily="34" charset="0"/>
            </a:endParaRPr>
          </a:p>
        </p:txBody>
      </p:sp>
      <p:sp>
        <p:nvSpPr>
          <p:cNvPr id="27" name="Ellipse 26">
            <a:extLst>
              <a:ext uri="{FF2B5EF4-FFF2-40B4-BE49-F238E27FC236}">
                <a16:creationId xmlns:a16="http://schemas.microsoft.com/office/drawing/2014/main" id="{B609C090-2350-4F25-9532-DE018F1C2C78}"/>
              </a:ext>
            </a:extLst>
          </p:cNvPr>
          <p:cNvSpPr/>
          <p:nvPr/>
        </p:nvSpPr>
        <p:spPr>
          <a:xfrm>
            <a:off x="2086983" y="1026700"/>
            <a:ext cx="1080000" cy="1080000"/>
          </a:xfrm>
          <a:prstGeom prst="ellips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6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29" name="ZoneTexte 28">
            <a:extLst>
              <a:ext uri="{FF2B5EF4-FFF2-40B4-BE49-F238E27FC236}">
                <a16:creationId xmlns:a16="http://schemas.microsoft.com/office/drawing/2014/main" id="{B46808B5-1A9A-47A3-AEAD-7B8E3C4CCD6F}"/>
              </a:ext>
            </a:extLst>
          </p:cNvPr>
          <p:cNvSpPr txBox="1"/>
          <p:nvPr/>
        </p:nvSpPr>
        <p:spPr bwMode="gray">
          <a:xfrm>
            <a:off x="3522016" y="1102857"/>
            <a:ext cx="7017396" cy="943579"/>
          </a:xfrm>
          <a:prstGeom prst="rect">
            <a:avLst/>
          </a:prstGeom>
        </p:spPr>
        <p:txBody>
          <a:bodyPr vert="horz" wrap="square" lIns="0" tIns="0" rIns="0" bIns="0" rtlCol="0" anchor="ctr">
            <a:noAutofit/>
          </a:bodyPr>
          <a:lstStyle/>
          <a:p>
            <a:pPr>
              <a:spcBef>
                <a:spcPts val="600"/>
              </a:spcBef>
            </a:pPr>
            <a:r>
              <a:rPr lang="fr-FR" sz="1600" b="1" dirty="0">
                <a:effectLst/>
                <a:latin typeface="Lato" panose="020F0502020204030203" pitchFamily="34" charset="0"/>
                <a:ea typeface="Calibri" panose="020F0502020204030204" pitchFamily="34" charset="0"/>
              </a:rPr>
              <a:t>Le renforcement des capacités est également une composante essentielle de ce programme</a:t>
            </a:r>
            <a:endParaRPr lang="fr-FR" sz="1600" b="1" dirty="0">
              <a:latin typeface="Lato" panose="020F0502020204030203" pitchFamily="34" charset="0"/>
            </a:endParaRPr>
          </a:p>
        </p:txBody>
      </p:sp>
      <p:sp>
        <p:nvSpPr>
          <p:cNvPr id="33" name="ZoneTexte 32">
            <a:extLst>
              <a:ext uri="{FF2B5EF4-FFF2-40B4-BE49-F238E27FC236}">
                <a16:creationId xmlns:a16="http://schemas.microsoft.com/office/drawing/2014/main" id="{E36F8E20-8917-4D00-A2EE-869BF33F482E}"/>
              </a:ext>
            </a:extLst>
          </p:cNvPr>
          <p:cNvSpPr txBox="1"/>
          <p:nvPr/>
        </p:nvSpPr>
        <p:spPr bwMode="gray">
          <a:xfrm>
            <a:off x="2121567" y="2273827"/>
            <a:ext cx="2551036" cy="427373"/>
          </a:xfrm>
          <a:prstGeom prst="rect">
            <a:avLst/>
          </a:prstGeom>
        </p:spPr>
        <p:txBody>
          <a:bodyPr vert="horz" wrap="square" lIns="0" tIns="0" rIns="0" bIns="0" rtlCol="0" anchor="t">
            <a:noAutofit/>
          </a:bodyPr>
          <a:lstStyle/>
          <a:p>
            <a:pPr marL="176213" indent="-176213">
              <a:buFont typeface="Arial" panose="020B0604020202020204" pitchFamily="34" charset="0"/>
              <a:buChar char="•"/>
            </a:pPr>
            <a:endParaRPr lang="fr-FR" sz="1600" dirty="0">
              <a:solidFill>
                <a:srgbClr val="606060"/>
              </a:solidFill>
            </a:endParaRPr>
          </a:p>
        </p:txBody>
      </p:sp>
      <p:sp>
        <p:nvSpPr>
          <p:cNvPr id="22" name="Ellipse 21">
            <a:extLst>
              <a:ext uri="{FF2B5EF4-FFF2-40B4-BE49-F238E27FC236}">
                <a16:creationId xmlns:a16="http://schemas.microsoft.com/office/drawing/2014/main" id="{B638416E-73F3-44A1-8694-04D9208AD877}"/>
              </a:ext>
            </a:extLst>
          </p:cNvPr>
          <p:cNvSpPr/>
          <p:nvPr/>
        </p:nvSpPr>
        <p:spPr>
          <a:xfrm>
            <a:off x="3214287" y="1448645"/>
            <a:ext cx="260427" cy="252000"/>
          </a:xfrm>
          <a:prstGeom prst="ellipse">
            <a:avLst/>
          </a:prstGeom>
          <a:solidFill>
            <a:schemeClr val="accent1"/>
          </a:solidFill>
          <a:ln w="9525">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100" b="1" dirty="0">
                <a:solidFill>
                  <a:prstClr val="white"/>
                </a:solidFill>
                <a:latin typeface="Lato"/>
                <a:cs typeface="Arial" pitchFamily="34" charset="0"/>
              </a:rPr>
              <a:t>2</a:t>
            </a:r>
          </a:p>
        </p:txBody>
      </p:sp>
      <p:sp>
        <p:nvSpPr>
          <p:cNvPr id="20" name="Titre 1">
            <a:extLst>
              <a:ext uri="{FF2B5EF4-FFF2-40B4-BE49-F238E27FC236}">
                <a16:creationId xmlns:a16="http://schemas.microsoft.com/office/drawing/2014/main" id="{9FF502A1-9BCA-4E58-9697-2F63594F574E}"/>
              </a:ext>
            </a:extLst>
          </p:cNvPr>
          <p:cNvSpPr>
            <a:spLocks noGrp="1"/>
          </p:cNvSpPr>
          <p:nvPr>
            <p:ph type="title"/>
          </p:nvPr>
        </p:nvSpPr>
        <p:spPr>
          <a:xfrm>
            <a:off x="1854269" y="67782"/>
            <a:ext cx="8629666" cy="678160"/>
          </a:xfrm>
        </p:spPr>
        <p:txBody>
          <a:bodyPr vert="horz">
            <a:normAutofit/>
          </a:bodyPr>
          <a:lstStyle/>
          <a:p>
            <a:r>
              <a:rPr lang="en-US" sz="2400" dirty="0">
                <a:solidFill>
                  <a:srgbClr val="881946"/>
                </a:solidFill>
                <a:latin typeface="Lato" panose="020F0502020204030203" pitchFamily="34" charset="0"/>
              </a:rPr>
              <a:t>Présentation des activités</a:t>
            </a:r>
            <a:endParaRPr lang="fr-FR" sz="2400" dirty="0">
              <a:solidFill>
                <a:srgbClr val="881946"/>
              </a:solidFill>
              <a:latin typeface="Lato" panose="020F0502020204030203" pitchFamily="34" charset="0"/>
            </a:endParaRPr>
          </a:p>
        </p:txBody>
      </p:sp>
      <p:pic>
        <p:nvPicPr>
          <p:cNvPr id="13" name="Graphic 12" descr="Lightbulb">
            <a:extLst>
              <a:ext uri="{FF2B5EF4-FFF2-40B4-BE49-F238E27FC236}">
                <a16:creationId xmlns:a16="http://schemas.microsoft.com/office/drawing/2014/main" id="{E806398F-717A-411E-89C8-8AAEFAD8BD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69783" y="1102857"/>
            <a:ext cx="914400" cy="914400"/>
          </a:xfrm>
          <a:prstGeom prst="rect">
            <a:avLst/>
          </a:prstGeom>
        </p:spPr>
      </p:pic>
    </p:spTree>
    <p:extLst>
      <p:ext uri="{BB962C8B-B14F-4D97-AF65-F5344CB8AC3E}">
        <p14:creationId xmlns:p14="http://schemas.microsoft.com/office/powerpoint/2010/main" val="83426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4EA451A0-F9DF-4F1C-8356-1DAC6EADF86F}"/>
              </a:ext>
            </a:extLst>
          </p:cNvPr>
          <p:cNvGraphicFramePr>
            <a:graphicFrameLocks noChangeAspect="1"/>
          </p:cNvGraphicFramePr>
          <p:nvPr>
            <p:custDataLst>
              <p:tags r:id="rId1"/>
            </p:custDataLst>
            <p:extLst>
              <p:ext uri="{D42A27DB-BD31-4B8C-83A1-F6EECF244321}">
                <p14:modId xmlns:p14="http://schemas.microsoft.com/office/powerpoint/2010/main" val="1839164374"/>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7" name="Objet 6" hidden="1">
                        <a:extLst>
                          <a:ext uri="{FF2B5EF4-FFF2-40B4-BE49-F238E27FC236}">
                            <a16:creationId xmlns:a16="http://schemas.microsoft.com/office/drawing/2014/main" id="{4EA451A0-F9DF-4F1C-8356-1DAC6EADF86F}"/>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21A288D-08B3-4CAA-AC71-C45F8EE79097}"/>
              </a:ext>
            </a:extLst>
          </p:cNvPr>
          <p:cNvSpPr/>
          <p:nvPr>
            <p:custDataLst>
              <p:tags r:id="rId2"/>
            </p:custDataLst>
          </p:nvPr>
        </p:nvSpPr>
        <p:spPr>
          <a:xfrm>
            <a:off x="114300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endParaRPr lang="fr-FR" sz="2400" dirty="0">
              <a:solidFill>
                <a:prstClr val="white"/>
              </a:solidFill>
              <a:latin typeface="Lato" panose="020F0502020204030203" pitchFamily="34" charset="0"/>
              <a:ea typeface="+mj-ea"/>
              <a:cs typeface="Arial" panose="020B0604020202020204" pitchFamily="34" charset="0"/>
              <a:sym typeface="Lato" panose="020F0502020204030203" pitchFamily="34" charset="0"/>
            </a:endParaRPr>
          </a:p>
        </p:txBody>
      </p:sp>
      <p:sp>
        <p:nvSpPr>
          <p:cNvPr id="6" name="Espace réservé du numéro de diapositive 5">
            <a:extLst>
              <a:ext uri="{FF2B5EF4-FFF2-40B4-BE49-F238E27FC236}">
                <a16:creationId xmlns:a16="http://schemas.microsoft.com/office/drawing/2014/main" id="{A9AF46BE-7165-4889-9043-8C7D85B5834E}"/>
              </a:ext>
            </a:extLst>
          </p:cNvPr>
          <p:cNvSpPr>
            <a:spLocks noGrp="1"/>
          </p:cNvSpPr>
          <p:nvPr>
            <p:ph type="sldNum" sz="quarter" idx="4"/>
          </p:nvPr>
        </p:nvSpPr>
        <p:spPr/>
        <p:txBody>
          <a:bodyPr/>
          <a:lstStyle/>
          <a:p>
            <a:pPr defTabSz="1072866">
              <a:defRPr/>
            </a:pPr>
            <a:fld id="{A90607E6-BCED-4FC1-A345-AB2A307AB80F}" type="slidenum">
              <a:rPr lang="fr-FR">
                <a:solidFill>
                  <a:srgbClr val="606060"/>
                </a:solidFill>
              </a:rPr>
              <a:pPr defTabSz="1072866">
                <a:defRPr/>
              </a:pPr>
              <a:t>7</a:t>
            </a:fld>
            <a:endParaRPr lang="fr-FR" dirty="0">
              <a:solidFill>
                <a:srgbClr val="606060"/>
              </a:solidFill>
            </a:endParaRPr>
          </a:p>
        </p:txBody>
      </p:sp>
      <p:sp>
        <p:nvSpPr>
          <p:cNvPr id="19" name="Rectangle 18">
            <a:extLst>
              <a:ext uri="{FF2B5EF4-FFF2-40B4-BE49-F238E27FC236}">
                <a16:creationId xmlns:a16="http://schemas.microsoft.com/office/drawing/2014/main" id="{171D4221-DB88-4318-98AC-68C0EEE8A9A0}"/>
              </a:ext>
            </a:extLst>
          </p:cNvPr>
          <p:cNvSpPr/>
          <p:nvPr/>
        </p:nvSpPr>
        <p:spPr>
          <a:xfrm>
            <a:off x="4496372" y="2136594"/>
            <a:ext cx="7527639" cy="4547157"/>
          </a:xfrm>
          <a:prstGeom prst="rect">
            <a:avLst/>
          </a:prstGeom>
          <a:solidFill>
            <a:schemeClr val="accent1">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Activités</a:t>
            </a:r>
          </a:p>
          <a:p>
            <a:pPr>
              <a:defRPr/>
            </a:pPr>
            <a:endParaRPr lang="fr-FR" sz="1600" dirty="0">
              <a:solidFill>
                <a:srgbClr val="000000"/>
              </a:solidFill>
              <a:latin typeface="Lato"/>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présenter et discuter le programme entre les différentes parties prenantes et nouer de façon formelle, les partenariats devant servir de base à la mise en œuvre du projet </a:t>
            </a:r>
            <a:endParaRPr lang="fr-FR" sz="1600" dirty="0">
              <a:solidFill>
                <a:srgbClr val="000000"/>
              </a:solidFill>
              <a:cs typeface="Arial" pitchFamily="34" charset="0"/>
            </a:endParaRP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partager les résultats des recherches entreprises avec le gouvernement et le secteur privé, pour une meilleure appropriation par ces décideurs des recommandations issues de ces recherches. Le but visé est de contribuer à la définition d’une stratégie efficace d’interventions publiques et privées s’appuyant sur des évidences scientifiques rigoureusement construites </a:t>
            </a:r>
            <a:endParaRPr lang="fr-FR" sz="1600" dirty="0">
              <a:solidFill>
                <a:srgbClr val="000000"/>
              </a:solidFill>
              <a:cs typeface="Arial" pitchFamily="34" charset="0"/>
            </a:endParaRP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servir de cadre de dialogue entre les Etats et leur secteur privé respectif, pour un renforcement du secteur privé national et régional, seul à même de développer les capacités requises pour matérialiser toute stratégie de promotion des exportations, de construction ou de développement de chaine de valeur existantes </a:t>
            </a:r>
            <a:endParaRPr lang="fr-FR" sz="1600" dirty="0">
              <a:solidFill>
                <a:srgbClr val="000000"/>
              </a:solidFill>
              <a:cs typeface="Arial" pitchFamily="34" charset="0"/>
            </a:endParaRPr>
          </a:p>
          <a:p>
            <a:pPr marL="180975" indent="-180975">
              <a:buFont typeface="Arial" panose="020B0604020202020204" pitchFamily="34" charset="0"/>
              <a:buChar char="•"/>
            </a:pPr>
            <a:endParaRPr lang="fr-FR" sz="1600" dirty="0">
              <a:solidFill>
                <a:srgbClr val="000000"/>
              </a:solidFill>
              <a:cs typeface="Arial" pitchFamily="34" charset="0"/>
            </a:endParaRPr>
          </a:p>
          <a:p>
            <a:pPr marL="180975" indent="-180975">
              <a:buFont typeface="Arial" panose="020B0604020202020204" pitchFamily="34" charset="0"/>
              <a:buChar char="•"/>
            </a:pPr>
            <a:r>
              <a:rPr lang="fr-FR" sz="1600" dirty="0">
                <a:effectLst/>
                <a:latin typeface="Times New Roman" panose="02020603050405020304" pitchFamily="18" charset="0"/>
                <a:ea typeface="Calibri" panose="020F0502020204030204" pitchFamily="34" charset="0"/>
              </a:rPr>
              <a:t>constituer un cadre de dialogue tripartie, servant de socle au suivi et à l’évaluation de la stratégie à mettre en œuvre</a:t>
            </a:r>
            <a:endParaRPr lang="fr-FR" sz="1600" dirty="0">
              <a:solidFill>
                <a:srgbClr val="000000"/>
              </a:solidFill>
              <a:cs typeface="Arial" pitchFamily="34" charset="0"/>
            </a:endParaRPr>
          </a:p>
        </p:txBody>
      </p:sp>
      <p:sp>
        <p:nvSpPr>
          <p:cNvPr id="25" name="Rectangle 24">
            <a:extLst>
              <a:ext uri="{FF2B5EF4-FFF2-40B4-BE49-F238E27FC236}">
                <a16:creationId xmlns:a16="http://schemas.microsoft.com/office/drawing/2014/main" id="{F8F218FD-A72F-49F3-888B-13B0BB208593}"/>
              </a:ext>
            </a:extLst>
          </p:cNvPr>
          <p:cNvSpPr/>
          <p:nvPr/>
        </p:nvSpPr>
        <p:spPr>
          <a:xfrm>
            <a:off x="109851" y="726487"/>
            <a:ext cx="11914160" cy="1300494"/>
          </a:xfrm>
          <a:prstGeom prst="rect">
            <a:avLst/>
          </a:prstGeom>
          <a:solidFill>
            <a:schemeClr val="accent1">
              <a:lumMod val="40000"/>
              <a:lumOff val="60000"/>
            </a:schemeClr>
          </a:solidFill>
          <a:ln w="381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rgbClr val="000000"/>
              </a:solidFill>
              <a:latin typeface="Lato"/>
              <a:cs typeface="Arial" pitchFamily="34" charset="0"/>
            </a:endParaRPr>
          </a:p>
        </p:txBody>
      </p:sp>
      <p:sp>
        <p:nvSpPr>
          <p:cNvPr id="27" name="Ellipse 26">
            <a:extLst>
              <a:ext uri="{FF2B5EF4-FFF2-40B4-BE49-F238E27FC236}">
                <a16:creationId xmlns:a16="http://schemas.microsoft.com/office/drawing/2014/main" id="{B609C090-2350-4F25-9532-DE018F1C2C78}"/>
              </a:ext>
            </a:extLst>
          </p:cNvPr>
          <p:cNvSpPr/>
          <p:nvPr/>
        </p:nvSpPr>
        <p:spPr>
          <a:xfrm>
            <a:off x="287366" y="779854"/>
            <a:ext cx="1132423" cy="1080000"/>
          </a:xfrm>
          <a:prstGeom prst="ellips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6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29" name="ZoneTexte 28">
            <a:extLst>
              <a:ext uri="{FF2B5EF4-FFF2-40B4-BE49-F238E27FC236}">
                <a16:creationId xmlns:a16="http://schemas.microsoft.com/office/drawing/2014/main" id="{B46808B5-1A9A-47A3-AEAD-7B8E3C4CCD6F}"/>
              </a:ext>
            </a:extLst>
          </p:cNvPr>
          <p:cNvSpPr txBox="1"/>
          <p:nvPr/>
        </p:nvSpPr>
        <p:spPr bwMode="gray">
          <a:xfrm>
            <a:off x="1722400" y="856011"/>
            <a:ext cx="7358020" cy="943579"/>
          </a:xfrm>
          <a:prstGeom prst="rect">
            <a:avLst/>
          </a:prstGeom>
        </p:spPr>
        <p:txBody>
          <a:bodyPr vert="horz" wrap="square" lIns="0" tIns="0" rIns="0" bIns="0" rtlCol="0" anchor="ctr">
            <a:noAutofit/>
          </a:bodyPr>
          <a:lstStyle/>
          <a:p>
            <a:pPr>
              <a:spcBef>
                <a:spcPts val="600"/>
              </a:spcBef>
            </a:pPr>
            <a:r>
              <a:rPr lang="fr-FR" sz="1600" b="1" dirty="0">
                <a:effectLst/>
                <a:latin typeface="Times New Roman" panose="02020603050405020304" pitchFamily="18" charset="0"/>
                <a:ea typeface="Calibri" panose="020F0502020204030204" pitchFamily="34" charset="0"/>
              </a:rPr>
              <a:t>Les rencontres tripartites</a:t>
            </a:r>
            <a:r>
              <a:rPr lang="fr-FR" sz="1600" dirty="0">
                <a:effectLst/>
                <a:latin typeface="Times New Roman" panose="02020603050405020304" pitchFamily="18" charset="0"/>
                <a:ea typeface="Calibri" panose="020F0502020204030204" pitchFamily="34" charset="0"/>
              </a:rPr>
              <a:t> </a:t>
            </a:r>
            <a:endParaRPr lang="fr-FR" sz="1600" b="1" dirty="0"/>
          </a:p>
        </p:txBody>
      </p:sp>
      <p:sp>
        <p:nvSpPr>
          <p:cNvPr id="33" name="ZoneTexte 32">
            <a:extLst>
              <a:ext uri="{FF2B5EF4-FFF2-40B4-BE49-F238E27FC236}">
                <a16:creationId xmlns:a16="http://schemas.microsoft.com/office/drawing/2014/main" id="{E36F8E20-8917-4D00-A2EE-869BF33F482E}"/>
              </a:ext>
            </a:extLst>
          </p:cNvPr>
          <p:cNvSpPr txBox="1"/>
          <p:nvPr/>
        </p:nvSpPr>
        <p:spPr bwMode="gray">
          <a:xfrm>
            <a:off x="2121567" y="2273827"/>
            <a:ext cx="2551036" cy="427373"/>
          </a:xfrm>
          <a:prstGeom prst="rect">
            <a:avLst/>
          </a:prstGeom>
        </p:spPr>
        <p:txBody>
          <a:bodyPr vert="horz" wrap="square" lIns="0" tIns="0" rIns="0" bIns="0" rtlCol="0" anchor="t">
            <a:noAutofit/>
          </a:bodyPr>
          <a:lstStyle/>
          <a:p>
            <a:pPr marL="176213" indent="-176213">
              <a:buFont typeface="Arial" panose="020B0604020202020204" pitchFamily="34" charset="0"/>
              <a:buChar char="•"/>
            </a:pPr>
            <a:endParaRPr lang="fr-FR" sz="1600" dirty="0">
              <a:solidFill>
                <a:srgbClr val="606060"/>
              </a:solidFill>
            </a:endParaRPr>
          </a:p>
        </p:txBody>
      </p:sp>
      <p:sp>
        <p:nvSpPr>
          <p:cNvPr id="44" name="Rectangle 43">
            <a:extLst>
              <a:ext uri="{FF2B5EF4-FFF2-40B4-BE49-F238E27FC236}">
                <a16:creationId xmlns:a16="http://schemas.microsoft.com/office/drawing/2014/main" id="{9761DC5F-E84F-4246-AA1A-7E088E324312}"/>
              </a:ext>
            </a:extLst>
          </p:cNvPr>
          <p:cNvSpPr/>
          <p:nvPr/>
        </p:nvSpPr>
        <p:spPr>
          <a:xfrm>
            <a:off x="109852" y="2136595"/>
            <a:ext cx="4287050" cy="4547156"/>
          </a:xfrm>
          <a:prstGeom prst="rect">
            <a:avLst/>
          </a:prstGeom>
          <a:solidFill>
            <a:schemeClr val="accent6">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Objectif</a:t>
            </a:r>
          </a:p>
          <a:p>
            <a:pPr>
              <a:defRPr/>
            </a:pPr>
            <a:endParaRPr lang="fr-FR" sz="1600" dirty="0">
              <a:solidFill>
                <a:srgbClr val="000000"/>
              </a:solidFill>
              <a:latin typeface="Lato"/>
              <a:cs typeface="Arial" pitchFamily="34" charset="0"/>
            </a:endParaRPr>
          </a:p>
          <a:p>
            <a:pPr marL="180975" indent="-180975">
              <a:buFont typeface="Arial" panose="020B0604020202020204" pitchFamily="34" charset="0"/>
              <a:buChar char="•"/>
            </a:pPr>
            <a:r>
              <a:rPr lang="fr-FR" sz="1600" dirty="0">
                <a:solidFill>
                  <a:srgbClr val="000000"/>
                </a:solidFill>
                <a:latin typeface="Lato" panose="020F0502020204030203" pitchFamily="34" charset="0"/>
                <a:cs typeface="Arial" pitchFamily="34" charset="0"/>
              </a:rPr>
              <a:t>Ces rencontres regroupent les gouvernements, les secteurs privés nationaux, et les chercheurs. Ils serviront de cadre de dialogue entre les trois groupes ciblés, pour s’assurer que les objectifs assignés au programme soient atteints. En particulier, elles permettront de réaliser les actions suivantes</a:t>
            </a:r>
          </a:p>
        </p:txBody>
      </p:sp>
      <p:sp>
        <p:nvSpPr>
          <p:cNvPr id="22" name="Ellipse 21">
            <a:extLst>
              <a:ext uri="{FF2B5EF4-FFF2-40B4-BE49-F238E27FC236}">
                <a16:creationId xmlns:a16="http://schemas.microsoft.com/office/drawing/2014/main" id="{B638416E-73F3-44A1-8694-04D9208AD877}"/>
              </a:ext>
            </a:extLst>
          </p:cNvPr>
          <p:cNvSpPr/>
          <p:nvPr/>
        </p:nvSpPr>
        <p:spPr>
          <a:xfrm>
            <a:off x="1414671" y="1201799"/>
            <a:ext cx="273068" cy="252000"/>
          </a:xfrm>
          <a:prstGeom prst="ellipse">
            <a:avLst/>
          </a:prstGeom>
          <a:solidFill>
            <a:schemeClr val="accent1"/>
          </a:solidFill>
          <a:ln w="9525">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100" b="1" dirty="0">
                <a:solidFill>
                  <a:prstClr val="white"/>
                </a:solidFill>
                <a:latin typeface="Lato"/>
                <a:cs typeface="Arial" pitchFamily="34" charset="0"/>
              </a:rPr>
              <a:t>3</a:t>
            </a:r>
          </a:p>
        </p:txBody>
      </p:sp>
      <p:sp>
        <p:nvSpPr>
          <p:cNvPr id="20" name="Titre 1">
            <a:extLst>
              <a:ext uri="{FF2B5EF4-FFF2-40B4-BE49-F238E27FC236}">
                <a16:creationId xmlns:a16="http://schemas.microsoft.com/office/drawing/2014/main" id="{9FF502A1-9BCA-4E58-9697-2F63594F574E}"/>
              </a:ext>
            </a:extLst>
          </p:cNvPr>
          <p:cNvSpPr>
            <a:spLocks noGrp="1"/>
          </p:cNvSpPr>
          <p:nvPr>
            <p:ph type="title"/>
          </p:nvPr>
        </p:nvSpPr>
        <p:spPr>
          <a:xfrm>
            <a:off x="109851" y="48326"/>
            <a:ext cx="8629666" cy="678160"/>
          </a:xfrm>
        </p:spPr>
        <p:txBody>
          <a:bodyPr vert="horz">
            <a:normAutofit/>
          </a:bodyPr>
          <a:lstStyle/>
          <a:p>
            <a:r>
              <a:rPr lang="en-US" sz="2400" dirty="0">
                <a:solidFill>
                  <a:srgbClr val="881946"/>
                </a:solidFill>
                <a:latin typeface="Lato" panose="020F0502020204030203" pitchFamily="34" charset="0"/>
              </a:rPr>
              <a:t>Présentation des activités</a:t>
            </a:r>
            <a:endParaRPr lang="fr-FR" sz="2400" dirty="0">
              <a:solidFill>
                <a:srgbClr val="881946"/>
              </a:solidFill>
              <a:latin typeface="Lato" panose="020F0502020204030203" pitchFamily="34" charset="0"/>
            </a:endParaRPr>
          </a:p>
        </p:txBody>
      </p:sp>
      <p:pic>
        <p:nvPicPr>
          <p:cNvPr id="5" name="Graphic 4" descr="Boardroom">
            <a:extLst>
              <a:ext uri="{FF2B5EF4-FFF2-40B4-BE49-F238E27FC236}">
                <a16:creationId xmlns:a16="http://schemas.microsoft.com/office/drawing/2014/main" id="{12303AD1-4AA3-4785-BAE5-DB71D67F21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514" y="779853"/>
            <a:ext cx="914400" cy="914400"/>
          </a:xfrm>
          <a:prstGeom prst="rect">
            <a:avLst/>
          </a:prstGeom>
        </p:spPr>
      </p:pic>
    </p:spTree>
    <p:extLst>
      <p:ext uri="{BB962C8B-B14F-4D97-AF65-F5344CB8AC3E}">
        <p14:creationId xmlns:p14="http://schemas.microsoft.com/office/powerpoint/2010/main" val="293278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7F046DE-EABD-496B-A341-7C8C78407915}"/>
              </a:ext>
            </a:extLst>
          </p:cNvPr>
          <p:cNvGraphicFramePr>
            <a:graphicFrameLocks noChangeAspect="1"/>
          </p:cNvGraphicFramePr>
          <p:nvPr>
            <p:custDataLst>
              <p:tags r:id="rId1"/>
            </p:custDataLst>
            <p:extLst>
              <p:ext uri="{D42A27DB-BD31-4B8C-83A1-F6EECF244321}">
                <p14:modId xmlns:p14="http://schemas.microsoft.com/office/powerpoint/2010/main" val="3883200721"/>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70" imgH="469" progId="TCLayout.ActiveDocument.1">
                  <p:embed/>
                </p:oleObj>
              </mc:Choice>
              <mc:Fallback>
                <p:oleObj name="think-cell Slide" r:id="rId20" imgW="470" imgH="469" progId="TCLayout.ActiveDocument.1">
                  <p:embed/>
                  <p:pic>
                    <p:nvPicPr>
                      <p:cNvPr id="11" name="Object 10" hidden="1">
                        <a:extLst>
                          <a:ext uri="{FF2B5EF4-FFF2-40B4-BE49-F238E27FC236}">
                            <a16:creationId xmlns:a16="http://schemas.microsoft.com/office/drawing/2014/main" id="{47F046DE-EABD-496B-A341-7C8C78407915}"/>
                          </a:ext>
                        </a:extLst>
                      </p:cNvPr>
                      <p:cNvPicPr/>
                      <p:nvPr/>
                    </p:nvPicPr>
                    <p:blipFill>
                      <a:blip r:embed="rId21"/>
                      <a:stretch>
                        <a:fillRect/>
                      </a:stretch>
                    </p:blipFill>
                    <p:spPr>
                      <a:xfrm>
                        <a:off x="1144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E9B9FA28-E1AB-4058-BA81-8117FF478E23}"/>
              </a:ext>
            </a:extLst>
          </p:cNvPr>
          <p:cNvSpPr/>
          <p:nvPr>
            <p:custDataLst>
              <p:tags r:id="rId2"/>
            </p:custDataLst>
          </p:nvPr>
        </p:nvSpPr>
        <p:spPr>
          <a:xfrm>
            <a:off x="1143000" y="0"/>
            <a:ext cx="158750" cy="158750"/>
          </a:xfrm>
          <a:prstGeom prst="rect">
            <a:avLst/>
          </a:prstGeom>
          <a:solidFill>
            <a:schemeClr val="tx2"/>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fr-FR" sz="2400" dirty="0">
              <a:solidFill>
                <a:prstClr val="white"/>
              </a:solidFill>
              <a:latin typeface="Lato" panose="020F0502020204030203" pitchFamily="34" charset="0"/>
              <a:ea typeface="+mj-ea"/>
              <a:cs typeface="Arial" panose="020B0604020202020204" pitchFamily="34" charset="0"/>
              <a:sym typeface="Lato" panose="020F0502020204030203" pitchFamily="34" charset="0"/>
            </a:endParaRPr>
          </a:p>
        </p:txBody>
      </p:sp>
      <p:sp>
        <p:nvSpPr>
          <p:cNvPr id="7" name="Title 6">
            <a:extLst>
              <a:ext uri="{FF2B5EF4-FFF2-40B4-BE49-F238E27FC236}">
                <a16:creationId xmlns:a16="http://schemas.microsoft.com/office/drawing/2014/main" id="{B310C99D-2ADD-4D39-A497-7EF00929ECC8}"/>
              </a:ext>
            </a:extLst>
          </p:cNvPr>
          <p:cNvSpPr>
            <a:spLocks noGrp="1"/>
          </p:cNvSpPr>
          <p:nvPr>
            <p:ph type="title"/>
          </p:nvPr>
        </p:nvSpPr>
        <p:spPr>
          <a:xfrm>
            <a:off x="1378960" y="88904"/>
            <a:ext cx="8629666" cy="424732"/>
          </a:xfrm>
        </p:spPr>
        <p:txBody>
          <a:bodyPr vert="horz"/>
          <a:lstStyle/>
          <a:p>
            <a:r>
              <a:rPr lang="fr-FR" sz="2400" b="1" dirty="0">
                <a:solidFill>
                  <a:srgbClr val="881946"/>
                </a:solidFill>
                <a:cs typeface="Arial"/>
              </a:rPr>
              <a:t>Rappel</a:t>
            </a:r>
            <a:r>
              <a:rPr lang="fr-FR" sz="2400" dirty="0">
                <a:solidFill>
                  <a:srgbClr val="881946"/>
                </a:solidFill>
                <a:cs typeface="Arial"/>
              </a:rPr>
              <a:t> : </a:t>
            </a:r>
            <a:r>
              <a:rPr lang="fr-FR" sz="2400" dirty="0">
                <a:solidFill>
                  <a:srgbClr val="881946"/>
                </a:solidFill>
                <a:latin typeface="Lato" panose="020F0502020204030203" pitchFamily="34" charset="0"/>
                <a:cs typeface="Arial"/>
              </a:rPr>
              <a:t>Chronogramme et Plan de travail </a:t>
            </a:r>
            <a:endParaRPr lang="fr-FR" sz="2400" dirty="0">
              <a:solidFill>
                <a:srgbClr val="881946"/>
              </a:solidFill>
              <a:latin typeface="Lato" panose="020F0502020204030203" pitchFamily="34" charset="0"/>
            </a:endParaRPr>
          </a:p>
        </p:txBody>
      </p:sp>
      <p:sp>
        <p:nvSpPr>
          <p:cNvPr id="38" name="Arrow: Right 1">
            <a:extLst>
              <a:ext uri="{FF2B5EF4-FFF2-40B4-BE49-F238E27FC236}">
                <a16:creationId xmlns:a16="http://schemas.microsoft.com/office/drawing/2014/main" id="{A6576480-08F6-480B-AFC9-0692574C404F}"/>
              </a:ext>
            </a:extLst>
          </p:cNvPr>
          <p:cNvSpPr/>
          <p:nvPr/>
        </p:nvSpPr>
        <p:spPr>
          <a:xfrm>
            <a:off x="1426430" y="880397"/>
            <a:ext cx="9653210" cy="388502"/>
          </a:xfrm>
          <a:prstGeom prst="rightArrow">
            <a:avLst>
              <a:gd name="adj1" fmla="val 98912"/>
              <a:gd name="adj2" fmla="val 296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866">
              <a:defRPr/>
            </a:pPr>
            <a:endParaRPr lang="en-US" sz="2100" dirty="0">
              <a:solidFill>
                <a:prstClr val="white"/>
              </a:solidFill>
              <a:latin typeface="Lato"/>
            </a:endParaRPr>
          </a:p>
        </p:txBody>
      </p:sp>
      <p:sp>
        <p:nvSpPr>
          <p:cNvPr id="39" name="TextBox 31">
            <a:extLst>
              <a:ext uri="{FF2B5EF4-FFF2-40B4-BE49-F238E27FC236}">
                <a16:creationId xmlns:a16="http://schemas.microsoft.com/office/drawing/2014/main" id="{4B838BF0-97E4-447F-97F1-513AA9E9350D}"/>
              </a:ext>
            </a:extLst>
          </p:cNvPr>
          <p:cNvSpPr txBox="1"/>
          <p:nvPr/>
        </p:nvSpPr>
        <p:spPr>
          <a:xfrm>
            <a:off x="1248762" y="880397"/>
            <a:ext cx="1608647" cy="399307"/>
          </a:xfrm>
          <a:prstGeom prst="rect">
            <a:avLst/>
          </a:prstGeom>
          <a:noFill/>
        </p:spPr>
        <p:txBody>
          <a:bodyPr wrap="square" lIns="0" tIns="0" rIns="0" bIns="0" rtlCol="0" anchor="ctr">
            <a:noAutofit/>
          </a:bodyPr>
          <a:lstStyle/>
          <a:p>
            <a:pPr marL="231775" indent="-231775" algn="ctr" defTabSz="1072866">
              <a:defRPr/>
            </a:pPr>
            <a:r>
              <a:rPr lang="fr-FR" sz="1600" b="1" dirty="0">
                <a:solidFill>
                  <a:srgbClr val="FFFFFF"/>
                </a:solidFill>
                <a:latin typeface="Lato"/>
              </a:rPr>
              <a:t>Juillet 2021</a:t>
            </a:r>
          </a:p>
        </p:txBody>
      </p:sp>
      <p:sp>
        <p:nvSpPr>
          <p:cNvPr id="40" name="TextBox 31">
            <a:extLst>
              <a:ext uri="{FF2B5EF4-FFF2-40B4-BE49-F238E27FC236}">
                <a16:creationId xmlns:a16="http://schemas.microsoft.com/office/drawing/2014/main" id="{BAA91D28-4C87-46A3-8B1E-AC05F8D58F11}"/>
              </a:ext>
            </a:extLst>
          </p:cNvPr>
          <p:cNvSpPr txBox="1"/>
          <p:nvPr/>
        </p:nvSpPr>
        <p:spPr>
          <a:xfrm>
            <a:off x="9436006" y="865090"/>
            <a:ext cx="1608647" cy="399307"/>
          </a:xfrm>
          <a:prstGeom prst="rect">
            <a:avLst/>
          </a:prstGeom>
          <a:noFill/>
        </p:spPr>
        <p:txBody>
          <a:bodyPr wrap="square" lIns="0" tIns="0" rIns="0" bIns="0" rtlCol="0" anchor="ctr">
            <a:noAutofit/>
          </a:bodyPr>
          <a:lstStyle/>
          <a:p>
            <a:pPr marL="231775" indent="-231775" algn="ctr" defTabSz="1072866">
              <a:defRPr/>
            </a:pPr>
            <a:r>
              <a:rPr lang="fr-FR" sz="1600" b="1" dirty="0">
                <a:solidFill>
                  <a:srgbClr val="FFFFFF"/>
                </a:solidFill>
                <a:latin typeface="Lato"/>
              </a:rPr>
              <a:t>Décembre 2021</a:t>
            </a:r>
          </a:p>
        </p:txBody>
      </p:sp>
      <p:sp>
        <p:nvSpPr>
          <p:cNvPr id="34" name="Chevron 6">
            <a:extLst>
              <a:ext uri="{FF2B5EF4-FFF2-40B4-BE49-F238E27FC236}">
                <a16:creationId xmlns:a16="http://schemas.microsoft.com/office/drawing/2014/main" id="{79476474-F506-4D3A-9B04-789589DC93ED}"/>
              </a:ext>
            </a:extLst>
          </p:cNvPr>
          <p:cNvSpPr/>
          <p:nvPr>
            <p:custDataLst>
              <p:tags r:id="rId3"/>
            </p:custDataLst>
          </p:nvPr>
        </p:nvSpPr>
        <p:spPr>
          <a:xfrm>
            <a:off x="1425647" y="1325551"/>
            <a:ext cx="1643634" cy="1162787"/>
          </a:xfrm>
          <a:prstGeom prst="chevron">
            <a:avLst>
              <a:gd name="adj" fmla="val 16667"/>
            </a:avLst>
          </a:prstGeom>
          <a:solidFill>
            <a:srgbClr val="118AAA">
              <a:alpha val="2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dirty="0">
                <a:solidFill>
                  <a:srgbClr val="606060"/>
                </a:solidFill>
                <a:latin typeface="Lato"/>
                <a:sym typeface="Calibri"/>
              </a:rPr>
              <a:t>1. Cadrage et Lancement </a:t>
            </a:r>
          </a:p>
        </p:txBody>
      </p:sp>
      <p:sp>
        <p:nvSpPr>
          <p:cNvPr id="35" name="Chevron 7">
            <a:extLst>
              <a:ext uri="{FF2B5EF4-FFF2-40B4-BE49-F238E27FC236}">
                <a16:creationId xmlns:a16="http://schemas.microsoft.com/office/drawing/2014/main" id="{433FAF39-2AAF-4CF0-BCE1-E5E2CE03D36F}"/>
              </a:ext>
            </a:extLst>
          </p:cNvPr>
          <p:cNvSpPr/>
          <p:nvPr>
            <p:custDataLst>
              <p:tags r:id="rId4"/>
            </p:custDataLst>
          </p:nvPr>
        </p:nvSpPr>
        <p:spPr>
          <a:xfrm>
            <a:off x="3035076" y="1325551"/>
            <a:ext cx="1643634" cy="1162787"/>
          </a:xfrm>
          <a:prstGeom prst="chevron">
            <a:avLst>
              <a:gd name="adj" fmla="val 16667"/>
            </a:avLst>
          </a:prstGeom>
          <a:solidFill>
            <a:srgbClr val="118AAA">
              <a:alpha val="2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dirty="0">
                <a:solidFill>
                  <a:srgbClr val="606060"/>
                </a:solidFill>
                <a:latin typeface="Lato"/>
                <a:sym typeface="Calibri"/>
              </a:rPr>
              <a:t>2. Rapport Provisoires</a:t>
            </a:r>
          </a:p>
        </p:txBody>
      </p:sp>
      <p:sp>
        <p:nvSpPr>
          <p:cNvPr id="36" name="Chevron 24">
            <a:extLst>
              <a:ext uri="{FF2B5EF4-FFF2-40B4-BE49-F238E27FC236}">
                <a16:creationId xmlns:a16="http://schemas.microsoft.com/office/drawing/2014/main" id="{6989D898-1832-48C2-A084-857384D09A30}"/>
              </a:ext>
            </a:extLst>
          </p:cNvPr>
          <p:cNvSpPr/>
          <p:nvPr>
            <p:custDataLst>
              <p:tags r:id="rId5"/>
            </p:custDataLst>
          </p:nvPr>
        </p:nvSpPr>
        <p:spPr>
          <a:xfrm>
            <a:off x="6252368" y="1325551"/>
            <a:ext cx="1643634" cy="1162787"/>
          </a:xfrm>
          <a:prstGeom prst="chevron">
            <a:avLst>
              <a:gd name="adj" fmla="val 16667"/>
            </a:avLst>
          </a:prstGeom>
          <a:solidFill>
            <a:srgbClr val="CFE8EE"/>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fr-FR" sz="1100" b="1" dirty="0">
                <a:solidFill>
                  <a:schemeClr val="bg2">
                    <a:lumMod val="50000"/>
                  </a:schemeClr>
                </a:solidFill>
                <a:latin typeface="Lato"/>
                <a:sym typeface="Calibri"/>
              </a:rPr>
              <a:t>4. rapports des équipes de recherche, rapport de synthèse </a:t>
            </a:r>
          </a:p>
        </p:txBody>
      </p:sp>
      <p:sp>
        <p:nvSpPr>
          <p:cNvPr id="37" name="Chevron 7">
            <a:extLst>
              <a:ext uri="{FF2B5EF4-FFF2-40B4-BE49-F238E27FC236}">
                <a16:creationId xmlns:a16="http://schemas.microsoft.com/office/drawing/2014/main" id="{2D7AA0E5-23E6-410B-89E6-9E4D3A2033AE}"/>
              </a:ext>
            </a:extLst>
          </p:cNvPr>
          <p:cNvSpPr/>
          <p:nvPr>
            <p:custDataLst>
              <p:tags r:id="rId6"/>
            </p:custDataLst>
          </p:nvPr>
        </p:nvSpPr>
        <p:spPr>
          <a:xfrm>
            <a:off x="4602626" y="1325551"/>
            <a:ext cx="1726718" cy="1162787"/>
          </a:xfrm>
          <a:prstGeom prst="chevron">
            <a:avLst>
              <a:gd name="adj" fmla="val 16667"/>
            </a:avLst>
          </a:prstGeom>
          <a:solidFill>
            <a:srgbClr val="CFE8EE"/>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dirty="0">
                <a:solidFill>
                  <a:schemeClr val="bg2">
                    <a:lumMod val="50000"/>
                  </a:schemeClr>
                </a:solidFill>
                <a:latin typeface="Lato"/>
                <a:sym typeface="Calibri"/>
              </a:rPr>
              <a:t>3.</a:t>
            </a:r>
            <a:r>
              <a:rPr lang="fr-FR" sz="1300" b="1" dirty="0">
                <a:solidFill>
                  <a:schemeClr val="bg2">
                    <a:lumMod val="50000"/>
                  </a:schemeClr>
                </a:solidFill>
                <a:latin typeface="Lato"/>
                <a:sym typeface="+mn-lt"/>
              </a:rPr>
              <a:t> Webinaire </a:t>
            </a:r>
            <a:endParaRPr lang="fr-FR" sz="1300" b="1" dirty="0">
              <a:solidFill>
                <a:schemeClr val="bg2">
                  <a:lumMod val="50000"/>
                </a:schemeClr>
              </a:solidFill>
              <a:latin typeface="Lato"/>
            </a:endParaRPr>
          </a:p>
        </p:txBody>
      </p:sp>
      <p:sp>
        <p:nvSpPr>
          <p:cNvPr id="43" name="Chevron 24">
            <a:extLst>
              <a:ext uri="{FF2B5EF4-FFF2-40B4-BE49-F238E27FC236}">
                <a16:creationId xmlns:a16="http://schemas.microsoft.com/office/drawing/2014/main" id="{EC01E176-A2F7-4320-9DEA-C93EC335B5D6}"/>
              </a:ext>
            </a:extLst>
          </p:cNvPr>
          <p:cNvSpPr/>
          <p:nvPr>
            <p:custDataLst>
              <p:tags r:id="rId7"/>
            </p:custDataLst>
          </p:nvPr>
        </p:nvSpPr>
        <p:spPr>
          <a:xfrm>
            <a:off x="7861012" y="1325551"/>
            <a:ext cx="1643634" cy="1162787"/>
          </a:xfrm>
          <a:prstGeom prst="chevron">
            <a:avLst>
              <a:gd name="adj" fmla="val 16667"/>
            </a:avLst>
          </a:prstGeom>
          <a:solidFill>
            <a:srgbClr val="CFE8EE"/>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dirty="0">
                <a:solidFill>
                  <a:schemeClr val="bg2">
                    <a:lumMod val="50000"/>
                  </a:schemeClr>
                </a:solidFill>
                <a:latin typeface="Lato"/>
                <a:sym typeface="Calibri"/>
              </a:rPr>
              <a:t>5. Présentation des résultats</a:t>
            </a:r>
          </a:p>
        </p:txBody>
      </p:sp>
      <p:sp>
        <p:nvSpPr>
          <p:cNvPr id="29" name="Rectangle 28">
            <a:extLst>
              <a:ext uri="{FF2B5EF4-FFF2-40B4-BE49-F238E27FC236}">
                <a16:creationId xmlns:a16="http://schemas.microsoft.com/office/drawing/2014/main" id="{2AF3159D-7AA8-4471-9AFC-07D46E9D1CF2}"/>
              </a:ext>
            </a:extLst>
          </p:cNvPr>
          <p:cNvSpPr/>
          <p:nvPr/>
        </p:nvSpPr>
        <p:spPr>
          <a:xfrm>
            <a:off x="2875675" y="2596056"/>
            <a:ext cx="16426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072866">
              <a:defRPr/>
            </a:pPr>
            <a:r>
              <a:rPr lang="fr-FR" sz="1400" b="1" i="1" dirty="0">
                <a:solidFill>
                  <a:srgbClr val="606060"/>
                </a:solidFill>
                <a:latin typeface="Lato"/>
              </a:rPr>
              <a:t>~3 mois</a:t>
            </a:r>
          </a:p>
        </p:txBody>
      </p:sp>
      <p:sp>
        <p:nvSpPr>
          <p:cNvPr id="30" name="Rectangle 29">
            <a:extLst>
              <a:ext uri="{FF2B5EF4-FFF2-40B4-BE49-F238E27FC236}">
                <a16:creationId xmlns:a16="http://schemas.microsoft.com/office/drawing/2014/main" id="{45E951BF-4B74-400C-B810-D5035A4F8120}"/>
              </a:ext>
            </a:extLst>
          </p:cNvPr>
          <p:cNvSpPr/>
          <p:nvPr/>
        </p:nvSpPr>
        <p:spPr>
          <a:xfrm>
            <a:off x="1267029" y="2596056"/>
            <a:ext cx="16426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072866">
              <a:defRPr/>
            </a:pPr>
            <a:r>
              <a:rPr lang="fr-FR" sz="1400" b="1" i="1" dirty="0">
                <a:solidFill>
                  <a:srgbClr val="606060"/>
                </a:solidFill>
                <a:latin typeface="Lato"/>
              </a:rPr>
              <a:t>~1 mois</a:t>
            </a:r>
          </a:p>
        </p:txBody>
      </p:sp>
      <p:sp>
        <p:nvSpPr>
          <p:cNvPr id="32" name="Rectangle 31">
            <a:extLst>
              <a:ext uri="{FF2B5EF4-FFF2-40B4-BE49-F238E27FC236}">
                <a16:creationId xmlns:a16="http://schemas.microsoft.com/office/drawing/2014/main" id="{1D887941-3E07-4574-97F5-AD8FA3EA0AC6}"/>
              </a:ext>
            </a:extLst>
          </p:cNvPr>
          <p:cNvSpPr/>
          <p:nvPr/>
        </p:nvSpPr>
        <p:spPr>
          <a:xfrm>
            <a:off x="7861013" y="2596056"/>
            <a:ext cx="16426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072866">
              <a:defRPr/>
            </a:pPr>
            <a:r>
              <a:rPr lang="fr-FR" sz="1400" b="1" i="1" dirty="0">
                <a:solidFill>
                  <a:srgbClr val="606060"/>
                </a:solidFill>
                <a:latin typeface="Lato"/>
              </a:rPr>
              <a:t>~5 jours</a:t>
            </a:r>
          </a:p>
        </p:txBody>
      </p:sp>
      <p:sp>
        <p:nvSpPr>
          <p:cNvPr id="33" name="Rectangle 32">
            <a:extLst>
              <a:ext uri="{FF2B5EF4-FFF2-40B4-BE49-F238E27FC236}">
                <a16:creationId xmlns:a16="http://schemas.microsoft.com/office/drawing/2014/main" id="{FBF6836B-B39F-496E-9F8E-1A4BE32E6111}"/>
              </a:ext>
            </a:extLst>
          </p:cNvPr>
          <p:cNvSpPr/>
          <p:nvPr>
            <p:custDataLst>
              <p:tags r:id="rId8"/>
            </p:custDataLst>
          </p:nvPr>
        </p:nvSpPr>
        <p:spPr>
          <a:xfrm>
            <a:off x="4484321" y="2596056"/>
            <a:ext cx="16426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072866">
              <a:defRPr/>
            </a:pPr>
            <a:r>
              <a:rPr lang="fr-FR" sz="1400" b="1" i="1" dirty="0">
                <a:solidFill>
                  <a:srgbClr val="606060"/>
                </a:solidFill>
                <a:latin typeface="Lato"/>
              </a:rPr>
              <a:t>~1 mois</a:t>
            </a:r>
          </a:p>
        </p:txBody>
      </p:sp>
      <p:sp>
        <p:nvSpPr>
          <p:cNvPr id="45" name="Rectangle 44">
            <a:extLst>
              <a:ext uri="{FF2B5EF4-FFF2-40B4-BE49-F238E27FC236}">
                <a16:creationId xmlns:a16="http://schemas.microsoft.com/office/drawing/2014/main" id="{04EF318D-0A5A-4E73-A1D2-2C6753096E79}"/>
              </a:ext>
            </a:extLst>
          </p:cNvPr>
          <p:cNvSpPr/>
          <p:nvPr/>
        </p:nvSpPr>
        <p:spPr>
          <a:xfrm>
            <a:off x="6252369" y="2596056"/>
            <a:ext cx="16426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072866">
              <a:defRPr/>
            </a:pPr>
            <a:r>
              <a:rPr lang="fr-FR" sz="1400" b="1" i="1" dirty="0">
                <a:solidFill>
                  <a:srgbClr val="606060"/>
                </a:solidFill>
                <a:latin typeface="Lato"/>
              </a:rPr>
              <a:t>~1 mois</a:t>
            </a:r>
          </a:p>
        </p:txBody>
      </p:sp>
      <p:sp>
        <p:nvSpPr>
          <p:cNvPr id="28" name="Rectangle 58">
            <a:extLst>
              <a:ext uri="{FF2B5EF4-FFF2-40B4-BE49-F238E27FC236}">
                <a16:creationId xmlns:a16="http://schemas.microsoft.com/office/drawing/2014/main" id="{B611E76C-D4C7-4257-B81A-9119ADB8862C}"/>
              </a:ext>
            </a:extLst>
          </p:cNvPr>
          <p:cNvSpPr>
            <a:spLocks noChangeArrowheads="1"/>
          </p:cNvSpPr>
          <p:nvPr>
            <p:custDataLst>
              <p:tags r:id="rId9"/>
            </p:custDataLst>
          </p:nvPr>
        </p:nvSpPr>
        <p:spPr bwMode="auto">
          <a:xfrm>
            <a:off x="340392" y="3057450"/>
            <a:ext cx="1038568" cy="3294711"/>
          </a:xfrm>
          <a:prstGeom prst="roundRect">
            <a:avLst>
              <a:gd name="adj" fmla="val 6983"/>
            </a:avLst>
          </a:prstGeom>
          <a:solidFill>
            <a:schemeClr val="bg1">
              <a:lumMod val="65000"/>
            </a:schemeClr>
          </a:solidFill>
          <a:ln w="12700" algn="ctr">
            <a:noFill/>
            <a:prstDash val="dash"/>
            <a:round/>
            <a:headEnd/>
            <a:tailEnd/>
          </a:ln>
        </p:spPr>
        <p:txBody>
          <a:bodyPr lIns="0" tIns="36000" rIns="0" bIns="36000" anchor="ctr"/>
          <a:lstStyle/>
          <a:p>
            <a:pPr algn="ctr" defTabSz="1072866">
              <a:defRPr/>
            </a:pPr>
            <a:r>
              <a:rPr lang="fr-FR" sz="1200" b="1" i="1" dirty="0">
                <a:solidFill>
                  <a:prstClr val="white"/>
                </a:solidFill>
                <a:latin typeface="Lato"/>
              </a:rPr>
              <a:t>Activités</a:t>
            </a:r>
          </a:p>
        </p:txBody>
      </p:sp>
      <p:sp>
        <p:nvSpPr>
          <p:cNvPr id="31" name="Rectangle 58">
            <a:extLst>
              <a:ext uri="{FF2B5EF4-FFF2-40B4-BE49-F238E27FC236}">
                <a16:creationId xmlns:a16="http://schemas.microsoft.com/office/drawing/2014/main" id="{25CEF5C4-3E55-4CC4-8E6E-FEF1807230EC}"/>
              </a:ext>
            </a:extLst>
          </p:cNvPr>
          <p:cNvSpPr>
            <a:spLocks noChangeArrowheads="1"/>
          </p:cNvSpPr>
          <p:nvPr>
            <p:custDataLst>
              <p:tags r:id="rId10"/>
            </p:custDataLst>
          </p:nvPr>
        </p:nvSpPr>
        <p:spPr bwMode="auto">
          <a:xfrm>
            <a:off x="340392" y="1313747"/>
            <a:ext cx="1038568" cy="1174590"/>
          </a:xfrm>
          <a:prstGeom prst="roundRect">
            <a:avLst>
              <a:gd name="adj" fmla="val 11200"/>
            </a:avLst>
          </a:prstGeom>
          <a:solidFill>
            <a:schemeClr val="bg1">
              <a:lumMod val="65000"/>
            </a:schemeClr>
          </a:solidFill>
          <a:ln w="12700" algn="ctr">
            <a:noFill/>
            <a:prstDash val="dash"/>
            <a:round/>
            <a:headEnd/>
            <a:tailEnd/>
          </a:ln>
        </p:spPr>
        <p:txBody>
          <a:bodyPr lIns="0" tIns="36000" rIns="0" bIns="36000" anchor="ctr"/>
          <a:lstStyle/>
          <a:p>
            <a:pPr algn="ctr" defTabSz="1072866">
              <a:defRPr/>
            </a:pPr>
            <a:r>
              <a:rPr lang="fr-FR" sz="1200" b="1" i="1" dirty="0">
                <a:solidFill>
                  <a:prstClr val="white"/>
                </a:solidFill>
                <a:latin typeface="Lato"/>
              </a:rPr>
              <a:t>Phase</a:t>
            </a:r>
          </a:p>
        </p:txBody>
      </p:sp>
      <p:sp>
        <p:nvSpPr>
          <p:cNvPr id="41" name="Rectangle 58">
            <a:extLst>
              <a:ext uri="{FF2B5EF4-FFF2-40B4-BE49-F238E27FC236}">
                <a16:creationId xmlns:a16="http://schemas.microsoft.com/office/drawing/2014/main" id="{F4B72DA6-63FC-4754-B9FB-FFC538448D31}"/>
              </a:ext>
            </a:extLst>
          </p:cNvPr>
          <p:cNvSpPr>
            <a:spLocks noChangeArrowheads="1"/>
          </p:cNvSpPr>
          <p:nvPr/>
        </p:nvSpPr>
        <p:spPr bwMode="auto">
          <a:xfrm>
            <a:off x="356409" y="2596056"/>
            <a:ext cx="997283" cy="353676"/>
          </a:xfrm>
          <a:prstGeom prst="roundRect">
            <a:avLst>
              <a:gd name="adj" fmla="val 31224"/>
            </a:avLst>
          </a:prstGeom>
          <a:solidFill>
            <a:schemeClr val="bg1">
              <a:lumMod val="65000"/>
            </a:schemeClr>
          </a:solidFill>
          <a:ln w="12700" algn="ctr">
            <a:noFill/>
            <a:prstDash val="dash"/>
            <a:round/>
            <a:headEnd/>
            <a:tailEnd/>
          </a:ln>
        </p:spPr>
        <p:txBody>
          <a:bodyPr lIns="0" tIns="36000" rIns="0" bIns="36000" anchor="ctr"/>
          <a:lstStyle/>
          <a:p>
            <a:pPr algn="ctr" defTabSz="1072866">
              <a:defRPr/>
            </a:pPr>
            <a:r>
              <a:rPr lang="fr-FR" sz="1200" b="1" i="1" dirty="0">
                <a:solidFill>
                  <a:prstClr val="white"/>
                </a:solidFill>
                <a:latin typeface="Lato"/>
              </a:rPr>
              <a:t>Durée</a:t>
            </a:r>
          </a:p>
        </p:txBody>
      </p:sp>
      <p:sp>
        <p:nvSpPr>
          <p:cNvPr id="54" name="Rectangle 53">
            <a:extLst>
              <a:ext uri="{FF2B5EF4-FFF2-40B4-BE49-F238E27FC236}">
                <a16:creationId xmlns:a16="http://schemas.microsoft.com/office/drawing/2014/main" id="{A279281F-8956-4646-8257-3BC4F9FD5407}"/>
              </a:ext>
            </a:extLst>
          </p:cNvPr>
          <p:cNvSpPr/>
          <p:nvPr>
            <p:custDataLst>
              <p:tags r:id="rId11"/>
            </p:custDataLst>
          </p:nvPr>
        </p:nvSpPr>
        <p:spPr>
          <a:xfrm>
            <a:off x="1425648" y="3057451"/>
            <a:ext cx="1609429"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36000" rtlCol="0" anchor="t" anchorCtr="0"/>
          <a:lstStyle/>
          <a:p>
            <a:pPr marL="171450" indent="-171450" defTabSz="1072866">
              <a:buFont typeface="Arial" panose="020B0604020202020204" pitchFamily="34" charset="0"/>
              <a:buChar char="•"/>
              <a:defRPr/>
            </a:pPr>
            <a:r>
              <a:rPr lang="fr-FR" sz="1300" dirty="0">
                <a:solidFill>
                  <a:srgbClr val="606060"/>
                </a:solidFill>
                <a:latin typeface="Lato"/>
              </a:rPr>
              <a:t>Introduction auprès (i) des points focaux, (ii) des représentants des comités à Dakar</a:t>
            </a:r>
            <a:endParaRPr lang="en-US" sz="2100" dirty="0">
              <a:solidFill>
                <a:srgbClr val="606060"/>
              </a:solidFill>
              <a:latin typeface="Lato"/>
            </a:endParaRPr>
          </a:p>
          <a:p>
            <a:pPr marL="171450" indent="-171450" defTabSz="1072866">
              <a:buFont typeface="Arial" panose="020B0604020202020204" pitchFamily="34" charset="0"/>
              <a:buChar char="•"/>
              <a:defRPr/>
            </a:pPr>
            <a:r>
              <a:rPr lang="fr-FR" sz="1300" dirty="0">
                <a:solidFill>
                  <a:srgbClr val="606060"/>
                </a:solidFill>
                <a:latin typeface="Lato"/>
                <a:cs typeface="Arial"/>
              </a:rPr>
              <a:t>Deux (02) ateliers méthodologiques seront organisés </a:t>
            </a:r>
          </a:p>
          <a:p>
            <a:pPr marL="171450" indent="-171450" defTabSz="1072866">
              <a:buFont typeface="Arial" panose="020B0604020202020204" pitchFamily="34" charset="0"/>
              <a:buChar char="•"/>
              <a:defRPr/>
            </a:pPr>
            <a:r>
              <a:rPr lang="fr-FR" sz="1300" dirty="0">
                <a:solidFill>
                  <a:srgbClr val="606060"/>
                </a:solidFill>
                <a:latin typeface="Lato"/>
              </a:rPr>
              <a:t>Une note de protocole sanitaire sera adressée à l’OMC pour  la prise en compte de la pandémie</a:t>
            </a:r>
          </a:p>
        </p:txBody>
      </p:sp>
      <p:sp>
        <p:nvSpPr>
          <p:cNvPr id="57" name="Rectangle 56">
            <a:extLst>
              <a:ext uri="{FF2B5EF4-FFF2-40B4-BE49-F238E27FC236}">
                <a16:creationId xmlns:a16="http://schemas.microsoft.com/office/drawing/2014/main" id="{9497EFBF-FCBA-468C-9EA2-117FE348D853}"/>
              </a:ext>
            </a:extLst>
          </p:cNvPr>
          <p:cNvSpPr/>
          <p:nvPr>
            <p:custDataLst>
              <p:tags r:id="rId12"/>
            </p:custDataLst>
          </p:nvPr>
        </p:nvSpPr>
        <p:spPr>
          <a:xfrm>
            <a:off x="3069282" y="3057451"/>
            <a:ext cx="1609429"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36000" rtlCol="0" anchor="t" anchorCtr="0"/>
          <a:lstStyle/>
          <a:p>
            <a:pPr marL="171450" indent="-171450" defTabSz="1072866">
              <a:buFont typeface="Arial" panose="020B0604020202020204" pitchFamily="34" charset="0"/>
              <a:buChar char="•"/>
              <a:defRPr/>
            </a:pPr>
            <a:r>
              <a:rPr lang="fr-FR" sz="1300" dirty="0">
                <a:solidFill>
                  <a:srgbClr val="606060"/>
                </a:solidFill>
                <a:latin typeface="Lato"/>
              </a:rPr>
              <a:t>Déroulement des activités de recherches dans les deux chaires</a:t>
            </a:r>
          </a:p>
          <a:p>
            <a:pPr marL="171450" indent="-171450" defTabSz="1072866">
              <a:buFont typeface="Arial" panose="020B0604020202020204" pitchFamily="34" charset="0"/>
              <a:buChar char="•"/>
              <a:defRPr/>
            </a:pPr>
            <a:r>
              <a:rPr lang="fr-FR" sz="1300" dirty="0">
                <a:solidFill>
                  <a:srgbClr val="606060"/>
                </a:solidFill>
                <a:latin typeface="Lato"/>
              </a:rPr>
              <a:t>Les rapports provisoires de recherche devront être disponibles fin septembre 2021</a:t>
            </a:r>
          </a:p>
        </p:txBody>
      </p:sp>
      <p:sp>
        <p:nvSpPr>
          <p:cNvPr id="58" name="Rectangle 57">
            <a:extLst>
              <a:ext uri="{FF2B5EF4-FFF2-40B4-BE49-F238E27FC236}">
                <a16:creationId xmlns:a16="http://schemas.microsoft.com/office/drawing/2014/main" id="{62196070-6B37-4EB0-B2D1-47BDE868D92A}"/>
              </a:ext>
            </a:extLst>
          </p:cNvPr>
          <p:cNvSpPr/>
          <p:nvPr>
            <p:custDataLst>
              <p:tags r:id="rId13"/>
            </p:custDataLst>
          </p:nvPr>
        </p:nvSpPr>
        <p:spPr>
          <a:xfrm>
            <a:off x="4677928" y="3057451"/>
            <a:ext cx="1609429"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36000" rtlCol="0" anchor="t" anchorCtr="0"/>
          <a:lstStyle/>
          <a:p>
            <a:pPr marL="171450" indent="-171450" defTabSz="1072866">
              <a:buFont typeface="Arial" panose="020B0604020202020204" pitchFamily="34" charset="0"/>
              <a:buChar char="•"/>
              <a:defRPr/>
            </a:pPr>
            <a:r>
              <a:rPr lang="fr-FR" sz="1300" dirty="0">
                <a:solidFill>
                  <a:srgbClr val="606060"/>
                </a:solidFill>
                <a:latin typeface="Lato"/>
              </a:rPr>
              <a:t>Organisation d’un webinaire pour partager les résultats provisoires</a:t>
            </a:r>
          </a:p>
          <a:p>
            <a:pPr marL="171450" indent="-171450" defTabSz="1072866">
              <a:buFont typeface="Arial" panose="020B0604020202020204" pitchFamily="34" charset="0"/>
              <a:buChar char="•"/>
              <a:defRPr/>
            </a:pPr>
            <a:r>
              <a:rPr lang="fr-FR" sz="1300" dirty="0">
                <a:solidFill>
                  <a:srgbClr val="606060"/>
                </a:solidFill>
                <a:latin typeface="Lato"/>
              </a:rPr>
              <a:t>dessiner les contours de la stratégie de développement des chaines de valeur à mettre en place</a:t>
            </a:r>
          </a:p>
          <a:p>
            <a:pPr marL="171450" indent="-171450" defTabSz="1072866">
              <a:buFont typeface="Arial" panose="020B0604020202020204" pitchFamily="34" charset="0"/>
              <a:buChar char="•"/>
              <a:defRPr/>
            </a:pPr>
            <a:r>
              <a:rPr lang="fr-FR" sz="1300" dirty="0">
                <a:solidFill>
                  <a:srgbClr val="606060"/>
                </a:solidFill>
                <a:latin typeface="Lato"/>
              </a:rPr>
              <a:t>renforcer les capacités d’analyses et de négociations commerciales </a:t>
            </a:r>
          </a:p>
        </p:txBody>
      </p:sp>
      <p:sp>
        <p:nvSpPr>
          <p:cNvPr id="60" name="Rectangle 59">
            <a:extLst>
              <a:ext uri="{FF2B5EF4-FFF2-40B4-BE49-F238E27FC236}">
                <a16:creationId xmlns:a16="http://schemas.microsoft.com/office/drawing/2014/main" id="{269839CE-DA5C-4101-B0AF-879F326CDDDD}"/>
              </a:ext>
            </a:extLst>
          </p:cNvPr>
          <p:cNvSpPr/>
          <p:nvPr>
            <p:custDataLst>
              <p:tags r:id="rId14"/>
            </p:custDataLst>
          </p:nvPr>
        </p:nvSpPr>
        <p:spPr>
          <a:xfrm>
            <a:off x="6286574" y="3057451"/>
            <a:ext cx="1609429"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36000" rtlCol="0" anchor="t" anchorCtr="0"/>
          <a:lstStyle/>
          <a:p>
            <a:pPr marL="171450" indent="-171450" defTabSz="1072866">
              <a:buFont typeface="Arial" panose="020B0604020202020204" pitchFamily="34" charset="0"/>
              <a:buChar char="•"/>
              <a:defRPr/>
            </a:pPr>
            <a:r>
              <a:rPr lang="fr-FR" sz="1300" dirty="0">
                <a:solidFill>
                  <a:srgbClr val="606060"/>
                </a:solidFill>
                <a:latin typeface="Lato"/>
              </a:rPr>
              <a:t>Déroulement de la deuxième phase des recherches dans les deux chaires</a:t>
            </a:r>
          </a:p>
          <a:p>
            <a:pPr marL="171450" indent="-171450" defTabSz="1072866">
              <a:buFont typeface="Arial" panose="020B0604020202020204" pitchFamily="34" charset="0"/>
              <a:buChar char="•"/>
              <a:defRPr/>
            </a:pPr>
            <a:r>
              <a:rPr lang="fr-FR" sz="1300" dirty="0">
                <a:solidFill>
                  <a:srgbClr val="606060"/>
                </a:solidFill>
                <a:latin typeface="Lato"/>
              </a:rPr>
              <a:t>préparation des deux (2) rapports et organisation d’un webinaire de restitution des rapports finaux</a:t>
            </a:r>
          </a:p>
        </p:txBody>
      </p:sp>
      <p:sp>
        <p:nvSpPr>
          <p:cNvPr id="61" name="Rectangle 60">
            <a:extLst>
              <a:ext uri="{FF2B5EF4-FFF2-40B4-BE49-F238E27FC236}">
                <a16:creationId xmlns:a16="http://schemas.microsoft.com/office/drawing/2014/main" id="{BE33D279-AB58-4CBF-86D4-04379C0831D8}"/>
              </a:ext>
            </a:extLst>
          </p:cNvPr>
          <p:cNvSpPr/>
          <p:nvPr>
            <p:custDataLst>
              <p:tags r:id="rId15"/>
            </p:custDataLst>
          </p:nvPr>
        </p:nvSpPr>
        <p:spPr>
          <a:xfrm>
            <a:off x="9616315" y="3067770"/>
            <a:ext cx="1609429"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36000" rtlCol="0" anchor="t" anchorCtr="0"/>
          <a:lstStyle/>
          <a:p>
            <a:pPr marL="171450" indent="-171450" defTabSz="1072866">
              <a:buFont typeface="Arial" panose="020B0604020202020204" pitchFamily="34" charset="0"/>
              <a:buChar char="•"/>
              <a:defRPr/>
            </a:pPr>
            <a:r>
              <a:rPr lang="fr-FR" sz="1300" dirty="0">
                <a:solidFill>
                  <a:srgbClr val="606060"/>
                </a:solidFill>
                <a:latin typeface="Lato"/>
              </a:rPr>
              <a:t>atelier tripartite de présentation des résultats finaux, d’adoption et de lancement de la stratégie (à Cotonou)</a:t>
            </a:r>
          </a:p>
          <a:p>
            <a:pPr marL="171450" indent="-171450" defTabSz="1072866">
              <a:buFont typeface="Arial" panose="020B0604020202020204" pitchFamily="34" charset="0"/>
              <a:buChar char="•"/>
              <a:defRPr/>
            </a:pPr>
            <a:endParaRPr lang="fr-FR" sz="1300" dirty="0">
              <a:solidFill>
                <a:srgbClr val="606060"/>
              </a:solidFill>
              <a:latin typeface="Lato"/>
            </a:endParaRPr>
          </a:p>
        </p:txBody>
      </p:sp>
      <p:sp>
        <p:nvSpPr>
          <p:cNvPr id="50" name="Chevron 24">
            <a:extLst>
              <a:ext uri="{FF2B5EF4-FFF2-40B4-BE49-F238E27FC236}">
                <a16:creationId xmlns:a16="http://schemas.microsoft.com/office/drawing/2014/main" id="{4CC35829-C491-435C-A5D9-30101A13CB83}"/>
              </a:ext>
            </a:extLst>
          </p:cNvPr>
          <p:cNvSpPr/>
          <p:nvPr>
            <p:custDataLst>
              <p:tags r:id="rId16"/>
            </p:custDataLst>
          </p:nvPr>
        </p:nvSpPr>
        <p:spPr>
          <a:xfrm>
            <a:off x="9436006" y="1330975"/>
            <a:ext cx="1643634" cy="1162787"/>
          </a:xfrm>
          <a:prstGeom prst="chevron">
            <a:avLst>
              <a:gd name="adj" fmla="val 16667"/>
            </a:avLst>
          </a:prstGeom>
          <a:solidFill>
            <a:srgbClr val="CFE8EE"/>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dirty="0">
                <a:solidFill>
                  <a:schemeClr val="bg2">
                    <a:lumMod val="50000"/>
                  </a:schemeClr>
                </a:solidFill>
                <a:latin typeface="Lato"/>
                <a:sym typeface="Calibri"/>
              </a:rPr>
              <a:t>6. présentation des résultats finaux</a:t>
            </a:r>
          </a:p>
        </p:txBody>
      </p:sp>
      <p:sp>
        <p:nvSpPr>
          <p:cNvPr id="55" name="Text Placeholder 8">
            <a:extLst>
              <a:ext uri="{FF2B5EF4-FFF2-40B4-BE49-F238E27FC236}">
                <a16:creationId xmlns:a16="http://schemas.microsoft.com/office/drawing/2014/main" id="{5B22EDDD-7F5D-42E2-B5C7-53470B70BCE7}"/>
              </a:ext>
            </a:extLst>
          </p:cNvPr>
          <p:cNvSpPr txBox="1">
            <a:spLocks/>
          </p:cNvSpPr>
          <p:nvPr/>
        </p:nvSpPr>
        <p:spPr bwMode="gray">
          <a:xfrm>
            <a:off x="766747" y="6493748"/>
            <a:ext cx="7707402" cy="307777"/>
          </a:xfrm>
          <a:prstGeom prst="rect">
            <a:avLst/>
          </a:prstGeom>
        </p:spPr>
        <p:txBody>
          <a:bodyPr vert="horz" wrap="square" lIns="0" tIns="0" rIns="0" bIns="0" rtlCol="0" anchor="b">
            <a:spAutoFit/>
          </a:bodyPr>
          <a:lstStyle>
            <a:lvl1pPr marL="0" indent="0" algn="l" defTabSz="1072866" rtl="0" eaLnBrk="1" latinLnBrk="0" hangingPunct="1">
              <a:lnSpc>
                <a:spcPct val="100000"/>
              </a:lnSpc>
              <a:spcBef>
                <a:spcPts val="0"/>
              </a:spcBef>
              <a:buFont typeface="Arial" panose="020B0604020202020204" pitchFamily="34" charset="0"/>
              <a:buNone/>
              <a:defRPr sz="1000" kern="1200" baseline="0">
                <a:solidFill>
                  <a:srgbClr val="606060"/>
                </a:solidFill>
                <a:latin typeface="Lato" panose="020F0502020204030203" pitchFamily="34" charset="0"/>
                <a:ea typeface="+mn-ea"/>
                <a:cs typeface="Arial" pitchFamily="34" charset="0"/>
              </a:defRPr>
            </a:lvl1pPr>
            <a:lvl2pPr marL="402325" indent="-201162"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Arial" pitchFamily="34" charset="0"/>
              </a:defRPr>
            </a:lvl2pPr>
            <a:lvl3pPr marL="603487" indent="-201162"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Arial" pitchFamily="34" charset="0"/>
              </a:defRPr>
            </a:lvl3pPr>
            <a:lvl4pPr marL="804649" indent="-201162"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200" kern="1200" baseline="0">
                <a:solidFill>
                  <a:srgbClr val="606060"/>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200" kern="1200" baseline="0">
                <a:solidFill>
                  <a:srgbClr val="606060"/>
                </a:solidFill>
                <a:latin typeface="Lato" panose="020F0502020204030203" pitchFamily="34" charset="0"/>
                <a:ea typeface="+mn-ea"/>
                <a:cs typeface="+mn-cs"/>
              </a:defRPr>
            </a:lvl9pPr>
          </a:lstStyle>
          <a:p>
            <a:pPr marL="0" marR="0" lvl="0" indent="0" algn="l" defTabSz="107286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0" u="none" strike="noStrike" kern="1200" cap="none" spc="0" normalizeH="0" baseline="0" noProof="0">
                <a:ln>
                  <a:noFill/>
                </a:ln>
                <a:solidFill>
                  <a:srgbClr val="606060"/>
                </a:solidFill>
                <a:effectLst/>
                <a:uLnTx/>
                <a:uFillTx/>
                <a:latin typeface="Lato" panose="020F0502020204030203" pitchFamily="34" charset="0"/>
                <a:ea typeface="+mn-ea"/>
                <a:cs typeface="Arial" pitchFamily="34" charset="0"/>
              </a:rPr>
              <a:t>(1) La plupart des activités peuvent se faire en parallèle. Cette période est basée sur notre compréhension actuelle des délais de validation des livrables par les différents comités et de conduite des ateliers. </a:t>
            </a:r>
            <a:endParaRPr kumimoji="0" lang="fr-FR" sz="1000" b="0" i="0" u="none" strike="noStrike" kern="1200" cap="none" spc="0" normalizeH="0" baseline="0" noProof="0" dirty="0">
              <a:ln>
                <a:noFill/>
              </a:ln>
              <a:solidFill>
                <a:srgbClr val="606060"/>
              </a:solidFill>
              <a:effectLst/>
              <a:uLnTx/>
              <a:uFillTx/>
              <a:latin typeface="Lato" panose="020F0502020204030203" pitchFamily="34" charset="0"/>
              <a:ea typeface="+mn-ea"/>
              <a:cs typeface="Arial" pitchFamily="34" charset="0"/>
            </a:endParaRPr>
          </a:p>
        </p:txBody>
      </p:sp>
      <p:sp>
        <p:nvSpPr>
          <p:cNvPr id="56" name="Rectangle 55">
            <a:extLst>
              <a:ext uri="{FF2B5EF4-FFF2-40B4-BE49-F238E27FC236}">
                <a16:creationId xmlns:a16="http://schemas.microsoft.com/office/drawing/2014/main" id="{23A9034E-3717-4949-B2BD-A4DD2B589A8A}"/>
              </a:ext>
            </a:extLst>
          </p:cNvPr>
          <p:cNvSpPr/>
          <p:nvPr>
            <p:custDataLst>
              <p:tags r:id="rId17"/>
            </p:custDataLst>
          </p:nvPr>
        </p:nvSpPr>
        <p:spPr>
          <a:xfrm>
            <a:off x="8007669" y="3067770"/>
            <a:ext cx="1609429"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36000" rtlCol="0" anchor="t" anchorCtr="0"/>
          <a:lstStyle/>
          <a:p>
            <a:pPr marL="171450" indent="-171450" defTabSz="1072866">
              <a:buFont typeface="Arial" panose="020B0604020202020204" pitchFamily="34" charset="0"/>
              <a:buChar char="•"/>
              <a:defRPr/>
            </a:pPr>
            <a:r>
              <a:rPr lang="fr-FR" sz="1300" dirty="0">
                <a:solidFill>
                  <a:srgbClr val="606060"/>
                </a:solidFill>
                <a:latin typeface="Lato"/>
              </a:rPr>
              <a:t>présentation des résultats lors de la 12e Conférence ministérielle (CM12) de l’OMC qui se tiendra à Genève (Suisse)</a:t>
            </a:r>
          </a:p>
        </p:txBody>
      </p:sp>
      <p:sp>
        <p:nvSpPr>
          <p:cNvPr id="59" name="Rectangle 58">
            <a:extLst>
              <a:ext uri="{FF2B5EF4-FFF2-40B4-BE49-F238E27FC236}">
                <a16:creationId xmlns:a16="http://schemas.microsoft.com/office/drawing/2014/main" id="{F09749EB-4465-48FC-A002-0D9512E26B31}"/>
              </a:ext>
            </a:extLst>
          </p:cNvPr>
          <p:cNvSpPr/>
          <p:nvPr/>
        </p:nvSpPr>
        <p:spPr>
          <a:xfrm>
            <a:off x="9503668" y="2592894"/>
            <a:ext cx="16426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072866">
              <a:defRPr/>
            </a:pPr>
            <a:r>
              <a:rPr lang="fr-FR" sz="1400" b="1" i="1" dirty="0">
                <a:solidFill>
                  <a:srgbClr val="606060"/>
                </a:solidFill>
                <a:latin typeface="Lato"/>
              </a:rPr>
              <a:t>~1 mois</a:t>
            </a:r>
          </a:p>
        </p:txBody>
      </p:sp>
    </p:spTree>
    <p:extLst>
      <p:ext uri="{BB962C8B-B14F-4D97-AF65-F5344CB8AC3E}">
        <p14:creationId xmlns:p14="http://schemas.microsoft.com/office/powerpoint/2010/main" val="363821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9A77AE5-536D-4637-A442-E8ABCB03153D}"/>
              </a:ext>
            </a:extLst>
          </p:cNvPr>
          <p:cNvGraphicFramePr>
            <a:graphicFrameLocks noChangeAspect="1"/>
          </p:cNvGraphicFramePr>
          <p:nvPr>
            <p:custDataLst>
              <p:tags r:id="rId1"/>
            </p:custDataLst>
            <p:extLst>
              <p:ext uri="{D42A27DB-BD31-4B8C-83A1-F6EECF244321}">
                <p14:modId xmlns:p14="http://schemas.microsoft.com/office/powerpoint/2010/main" val="194791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E356D594-6203-49E7-A7D7-EF0393D1C717}"/>
              </a:ext>
            </a:extLst>
          </p:cNvPr>
          <p:cNvSpPr>
            <a:spLocks noGrp="1"/>
          </p:cNvSpPr>
          <p:nvPr>
            <p:ph type="title"/>
          </p:nvPr>
        </p:nvSpPr>
        <p:spPr>
          <a:xfrm>
            <a:off x="236312" y="370190"/>
            <a:ext cx="8629666" cy="678160"/>
          </a:xfrm>
        </p:spPr>
        <p:txBody>
          <a:bodyPr vert="horz">
            <a:normAutofit/>
          </a:bodyPr>
          <a:lstStyle/>
          <a:p>
            <a:r>
              <a:rPr lang="en-US" sz="2400" dirty="0">
                <a:solidFill>
                  <a:srgbClr val="881946"/>
                </a:solidFill>
                <a:latin typeface="Lato" panose="020F0502020204030203" pitchFamily="34" charset="0"/>
              </a:rPr>
              <a:t>Présentation de la démarche méthodologie</a:t>
            </a:r>
            <a:endParaRPr lang="fr-FR" sz="2400" dirty="0">
              <a:solidFill>
                <a:srgbClr val="881946"/>
              </a:solidFill>
              <a:latin typeface="Lato" panose="020F0502020204030203" pitchFamily="34" charset="0"/>
            </a:endParaRPr>
          </a:p>
        </p:txBody>
      </p:sp>
      <p:sp>
        <p:nvSpPr>
          <p:cNvPr id="18" name="Rectangle 17">
            <a:extLst>
              <a:ext uri="{FF2B5EF4-FFF2-40B4-BE49-F238E27FC236}">
                <a16:creationId xmlns:a16="http://schemas.microsoft.com/office/drawing/2014/main" id="{EF578B64-BA80-4991-BBB8-EF8D721F1DB2}"/>
              </a:ext>
            </a:extLst>
          </p:cNvPr>
          <p:cNvSpPr/>
          <p:nvPr/>
        </p:nvSpPr>
        <p:spPr>
          <a:xfrm>
            <a:off x="6096001" y="1601573"/>
            <a:ext cx="5859688" cy="4547157"/>
          </a:xfrm>
          <a:prstGeom prst="rect">
            <a:avLst/>
          </a:prstGeom>
          <a:solidFill>
            <a:schemeClr val="accent1">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Cibles pour atteindre ces objectifs</a:t>
            </a:r>
          </a:p>
          <a:p>
            <a:pPr lvl="0" algn="just">
              <a:lnSpc>
                <a:spcPct val="115000"/>
              </a:lnSpc>
              <a:spcAft>
                <a:spcPts val="1000"/>
              </a:spcAft>
            </a:pPr>
            <a:endParaRPr lang="fr-FR" sz="1600" dirty="0">
              <a:solidFill>
                <a:srgbClr val="000000"/>
              </a:solidFill>
              <a:latin typeface="Lato"/>
              <a:cs typeface="Arial" pitchFamily="34"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Times New Roman" panose="02020603050405020304" pitchFamily="18" charset="0"/>
              </a:rPr>
              <a:t>I</a:t>
            </a:r>
            <a:r>
              <a:rPr lang="fr-FR" sz="1600" dirty="0">
                <a:effectLst/>
                <a:latin typeface="Lato" panose="020F0502020204030203" pitchFamily="34" charset="0"/>
                <a:ea typeface="Calibri" panose="020F0502020204030204" pitchFamily="34" charset="0"/>
                <a:cs typeface="Times New Roman" panose="02020603050405020304" pitchFamily="18" charset="0"/>
              </a:rPr>
              <a:t>dentifier les avantages comparatifs réels et potentiels à l’échelle régionale par l’approche espace produit dans les pays de l’UEMOA </a:t>
            </a:r>
          </a:p>
          <a:p>
            <a:pPr lvl="0" algn="just">
              <a:lnSpc>
                <a:spcPct val="115000"/>
              </a:lnSpc>
              <a:spcAft>
                <a:spcPts val="1000"/>
              </a:spcAft>
            </a:pPr>
            <a:endParaRPr lang="en-US" sz="1400" dirty="0">
              <a:latin typeface="Lato" panose="020F0502020204030203"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Times New Roman" panose="02020603050405020304" pitchFamily="18" charset="0"/>
              </a:rPr>
              <a:t>A</a:t>
            </a:r>
            <a:r>
              <a:rPr lang="fr-FR" sz="1600" dirty="0">
                <a:effectLst/>
                <a:latin typeface="Lato" panose="020F0502020204030203" pitchFamily="34" charset="0"/>
                <a:ea typeface="Calibri" panose="020F0502020204030204" pitchFamily="34" charset="0"/>
                <a:cs typeface="Times New Roman" panose="02020603050405020304" pitchFamily="18" charset="0"/>
              </a:rPr>
              <a:t>pprécier l’intégration des CVR découlant des avantages comparatifs réels et potentiels dans les CVM au regard du choc Covid-19</a:t>
            </a:r>
            <a:endParaRPr lang="en-US" sz="1400" dirty="0">
              <a:effectLst/>
              <a:latin typeface="Lato" panose="020F0502020204030203" pitchFamily="34" charset="0"/>
              <a:ea typeface="Calibri" panose="020F0502020204030204" pitchFamily="34" charset="0"/>
              <a:cs typeface="Times New Roman" panose="02020603050405020304" pitchFamily="18" charset="0"/>
            </a:endParaRPr>
          </a:p>
          <a:p>
            <a:endParaRPr lang="fr-FR" sz="1600" dirty="0">
              <a:solidFill>
                <a:srgbClr val="000000"/>
              </a:solidFill>
              <a:cs typeface="Arial" pitchFamily="34" charset="0"/>
            </a:endParaRPr>
          </a:p>
        </p:txBody>
      </p:sp>
      <p:sp>
        <p:nvSpPr>
          <p:cNvPr id="19" name="Rectangle 18">
            <a:extLst>
              <a:ext uri="{FF2B5EF4-FFF2-40B4-BE49-F238E27FC236}">
                <a16:creationId xmlns:a16="http://schemas.microsoft.com/office/drawing/2014/main" id="{3B0D3993-1F68-4FE1-BDAA-2F16326325DA}"/>
              </a:ext>
            </a:extLst>
          </p:cNvPr>
          <p:cNvSpPr/>
          <p:nvPr/>
        </p:nvSpPr>
        <p:spPr>
          <a:xfrm>
            <a:off x="236312" y="1601574"/>
            <a:ext cx="5580828" cy="4547156"/>
          </a:xfrm>
          <a:prstGeom prst="rect">
            <a:avLst/>
          </a:prstGeom>
          <a:solidFill>
            <a:schemeClr val="accent6">
              <a:lumMod val="20000"/>
              <a:lumOff val="80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fr-FR" sz="1600" b="1" dirty="0">
                <a:solidFill>
                  <a:schemeClr val="tx2"/>
                </a:solidFill>
                <a:latin typeface="Lato"/>
                <a:cs typeface="Arial" pitchFamily="34" charset="0"/>
              </a:rPr>
              <a:t>Principales étapes de la méthodologie</a:t>
            </a:r>
          </a:p>
          <a:p>
            <a:pPr>
              <a:defRPr/>
            </a:pPr>
            <a:endParaRPr lang="fr-FR" sz="1600" dirty="0">
              <a:solidFill>
                <a:srgbClr val="000000"/>
              </a:solidFill>
              <a:latin typeface="Lato"/>
              <a:cs typeface="Arial" pitchFamily="34"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Calibri" panose="020F0502020204030204" pitchFamily="34" charset="0"/>
              </a:rPr>
              <a:t>E</a:t>
            </a:r>
            <a:r>
              <a:rPr lang="fr-FR" sz="1600" dirty="0">
                <a:effectLst/>
                <a:latin typeface="Lato" panose="020F0502020204030203" pitchFamily="34" charset="0"/>
                <a:ea typeface="Calibri" panose="020F0502020204030204" pitchFamily="34" charset="0"/>
                <a:cs typeface="Calibri" panose="020F0502020204030204" pitchFamily="34" charset="0"/>
              </a:rPr>
              <a:t>laboration d’une note méthodologique </a:t>
            </a:r>
            <a:endParaRPr lang="en-US" sz="1400" dirty="0">
              <a:latin typeface="Lato" panose="020F0502020204030203"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Calibri" panose="020F0502020204030204" pitchFamily="34" charset="0"/>
              </a:rPr>
              <a:t>D</a:t>
            </a:r>
            <a:r>
              <a:rPr lang="fr-FR" sz="1600" dirty="0">
                <a:effectLst/>
                <a:latin typeface="Lato" panose="020F0502020204030203" pitchFamily="34" charset="0"/>
                <a:ea typeface="Calibri" panose="020F0502020204030204" pitchFamily="34" charset="0"/>
                <a:cs typeface="Calibri" panose="020F0502020204030204" pitchFamily="34" charset="0"/>
              </a:rPr>
              <a:t>ocumentation pour la situation de référence des études existantes sur les CVM</a:t>
            </a:r>
            <a:endParaRPr lang="en-US" sz="1400" dirty="0">
              <a:effectLst/>
              <a:latin typeface="Lato" panose="020F0502020204030203"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Calibri" panose="020F0502020204030204" pitchFamily="34" charset="0"/>
              </a:rPr>
              <a:t>C</a:t>
            </a:r>
            <a:r>
              <a:rPr lang="fr-FR" sz="1600" dirty="0">
                <a:effectLst/>
                <a:latin typeface="Lato" panose="020F0502020204030203" pitchFamily="34" charset="0"/>
                <a:ea typeface="Calibri" panose="020F0502020204030204" pitchFamily="34" charset="0"/>
                <a:cs typeface="Calibri" panose="020F0502020204030204" pitchFamily="34" charset="0"/>
              </a:rPr>
              <a:t>apitalisation des informations existantes</a:t>
            </a:r>
            <a:endParaRPr lang="en-US" sz="1400" dirty="0">
              <a:latin typeface="Lato" panose="020F0502020204030203"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Calibri" panose="020F0502020204030204" pitchFamily="34" charset="0"/>
              </a:rPr>
              <a:t>P</a:t>
            </a:r>
            <a:r>
              <a:rPr lang="fr-FR" sz="1600" dirty="0">
                <a:effectLst/>
                <a:latin typeface="Lato" panose="020F0502020204030203" pitchFamily="34" charset="0"/>
                <a:ea typeface="Calibri" panose="020F0502020204030204" pitchFamily="34" charset="0"/>
                <a:cs typeface="Calibri" panose="020F0502020204030204" pitchFamily="34" charset="0"/>
              </a:rPr>
              <a:t>roduction d’un rapport sur la situation de référence fondée sur les informations existantes, et, finalement</a:t>
            </a:r>
            <a:endParaRPr lang="en-US" sz="1400" dirty="0">
              <a:latin typeface="Lato" panose="020F0502020204030203" pitchFamily="34" charset="0"/>
              <a:ea typeface="Calibri" panose="020F0502020204030204" pitchFamily="34" charset="0"/>
              <a:cs typeface="Calibri" panose="020F0502020204030204" pitchFamily="34" charset="0"/>
            </a:endParaRPr>
          </a:p>
          <a:p>
            <a:pPr marL="285750" lvl="0" indent="-285750" algn="just">
              <a:lnSpc>
                <a:spcPct val="115000"/>
              </a:lnSpc>
              <a:spcAft>
                <a:spcPts val="1000"/>
              </a:spcAft>
              <a:buFont typeface="Arial" panose="020B0604020202020204" pitchFamily="34" charset="0"/>
              <a:buChar char="•"/>
            </a:pPr>
            <a:r>
              <a:rPr lang="fr-FR" sz="1600" dirty="0">
                <a:latin typeface="Lato" panose="020F0502020204030203" pitchFamily="34" charset="0"/>
                <a:ea typeface="Calibri" panose="020F0502020204030204" pitchFamily="34" charset="0"/>
                <a:cs typeface="Calibri" panose="020F0502020204030204" pitchFamily="34" charset="0"/>
              </a:rPr>
              <a:t>C</a:t>
            </a:r>
            <a:r>
              <a:rPr lang="fr-FR" sz="1600" dirty="0">
                <a:effectLst/>
                <a:latin typeface="Lato" panose="020F0502020204030203" pitchFamily="34" charset="0"/>
                <a:ea typeface="Calibri" panose="020F0502020204030204" pitchFamily="34" charset="0"/>
                <a:cs typeface="Calibri" panose="020F0502020204030204" pitchFamily="34" charset="0"/>
              </a:rPr>
              <a:t>onduite de missions dans deux  pays de l’UEMOA que sont le Bénin et le Sénégal pour recueillir des informations supplémentaires</a:t>
            </a:r>
            <a:endParaRPr lang="en-US" sz="1400" dirty="0">
              <a:effectLst/>
              <a:latin typeface="Lato" panose="020F0502020204030203" pitchFamily="34"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fr-FR" sz="1600" dirty="0">
              <a:solidFill>
                <a:srgbClr val="000000"/>
              </a:solidFill>
              <a:cs typeface="Arial" pitchFamily="34" charset="0"/>
            </a:endParaRPr>
          </a:p>
        </p:txBody>
      </p:sp>
    </p:spTree>
    <p:extLst>
      <p:ext uri="{BB962C8B-B14F-4D97-AF65-F5344CB8AC3E}">
        <p14:creationId xmlns:p14="http://schemas.microsoft.com/office/powerpoint/2010/main" val="870818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a58j2Zxg1MYsQdUhTAI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a58j2Zxg1MYsQdUhTAI6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a58j2Zxg1MYsQdUhTAI6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2lK5LqMtRiSzIz8ldXiwAw"/>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0M4s_dQz7GwgeXDNsr.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2686</Words>
  <Application>Microsoft Office PowerPoint</Application>
  <PresentationFormat>Widescreen</PresentationFormat>
  <Paragraphs>198</Paragraphs>
  <Slides>15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Lato</vt:lpstr>
      <vt:lpstr>Times New Roman</vt:lpstr>
      <vt:lpstr>Office Theme</vt:lpstr>
      <vt:lpstr>think-cell Slide</vt:lpstr>
      <vt:lpstr>PowerPoint Presentation</vt:lpstr>
      <vt:lpstr>PowerPoint Presentation</vt:lpstr>
      <vt:lpstr>Importance des Chaines de Valeurs Régionales (CVR)</vt:lpstr>
      <vt:lpstr>Présentation des objectifs du programme</vt:lpstr>
      <vt:lpstr>Présentation des activités</vt:lpstr>
      <vt:lpstr>Présentation des activités</vt:lpstr>
      <vt:lpstr>Présentation des activités</vt:lpstr>
      <vt:lpstr>Rappel : Chronogramme et Plan de travail </vt:lpstr>
      <vt:lpstr>Présentation de la démarche méthodologie</vt:lpstr>
      <vt:lpstr>PowerPoint Presentation</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dcterms:created xsi:type="dcterms:W3CDTF">2021-07-05T13:39:31Z</dcterms:created>
  <dcterms:modified xsi:type="dcterms:W3CDTF">2021-07-06T17:07:57Z</dcterms:modified>
</cp:coreProperties>
</file>