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8" r:id="rId3"/>
    <p:sldId id="259" r:id="rId4"/>
    <p:sldId id="261" r:id="rId5"/>
    <p:sldId id="262" r:id="rId6"/>
    <p:sldId id="263" r:id="rId7"/>
    <p:sldId id="264" r:id="rId8"/>
    <p:sldId id="265" r:id="rId9"/>
    <p:sldId id="266" r:id="rId10"/>
    <p:sldId id="267" r:id="rId11"/>
    <p:sldId id="268" r:id="rId12"/>
    <p:sldId id="293"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8" r:id="rId31"/>
    <p:sldId id="292" r:id="rId32"/>
    <p:sldId id="289" r:id="rId33"/>
    <p:sldId id="290" r:id="rId34"/>
    <p:sldId id="291" r:id="rId35"/>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DF3A13C1-5C70-4ACF-BA55-A0171EEF379A}" type="datetimeFigureOut">
              <a:rPr lang="en-US" smtClean="0"/>
              <a:pPr/>
              <a:t>4/2/2019</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D4EB74F6-0D7A-4072-B228-391FE9DFCC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4EB74F6-0D7A-4072-B228-391FE9DFCC3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62EE6E-69BF-4EFD-AE3D-0C56B508FB1D}"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2EE6E-69BF-4EFD-AE3D-0C56B508FB1D}"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2EE6E-69BF-4EFD-AE3D-0C56B508FB1D}"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62EE6E-69BF-4EFD-AE3D-0C56B508FB1D}"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62EE6E-69BF-4EFD-AE3D-0C56B508FB1D}"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62EE6E-69BF-4EFD-AE3D-0C56B508FB1D}"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62EE6E-69BF-4EFD-AE3D-0C56B508FB1D}" type="datetimeFigureOut">
              <a:rPr lang="en-US" smtClean="0"/>
              <a:pPr/>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62EE6E-69BF-4EFD-AE3D-0C56B508FB1D}" type="datetimeFigureOut">
              <a:rPr lang="en-US" smtClean="0"/>
              <a:pPr/>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62EE6E-69BF-4EFD-AE3D-0C56B508FB1D}" type="datetimeFigureOut">
              <a:rPr lang="en-US" smtClean="0"/>
              <a:pPr/>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62EE6E-69BF-4EFD-AE3D-0C56B508FB1D}"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62EE6E-69BF-4EFD-AE3D-0C56B508FB1D}"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E15B-D84C-408A-9B8B-DB207A1ED6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62EE6E-69BF-4EFD-AE3D-0C56B508FB1D}" type="datetimeFigureOut">
              <a:rPr lang="en-US" smtClean="0"/>
              <a:pPr/>
              <a:t>4/2/2019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AE15B-D84C-408A-9B8B-DB207A1ED6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95450"/>
          </a:xfrm>
        </p:spPr>
        <p:txBody>
          <a:bodyPr>
            <a:normAutofit/>
          </a:bodyPr>
          <a:lstStyle/>
          <a:p>
            <a:r>
              <a:rPr lang="en-GB" dirty="0" smtClean="0"/>
              <a:t>ATTRACTING FDI STRATEGICALLY: THE CASE OF KENYA.</a:t>
            </a:r>
            <a:endParaRPr lang="en-US" dirty="0"/>
          </a:p>
        </p:txBody>
      </p:sp>
      <p:sp>
        <p:nvSpPr>
          <p:cNvPr id="3" name="Subtitle 2"/>
          <p:cNvSpPr>
            <a:spLocks noGrp="1"/>
          </p:cNvSpPr>
          <p:nvPr>
            <p:ph type="subTitle" idx="1"/>
          </p:nvPr>
        </p:nvSpPr>
        <p:spPr>
          <a:xfrm>
            <a:off x="1371600" y="4191000"/>
            <a:ext cx="6400800" cy="1447800"/>
          </a:xfrm>
        </p:spPr>
        <p:txBody>
          <a:bodyPr/>
          <a:lstStyle/>
          <a:p>
            <a:r>
              <a:rPr lang="en-GB" dirty="0"/>
              <a:t>DANIEL </a:t>
            </a:r>
            <a:r>
              <a:rPr lang="en-GB" dirty="0" smtClean="0"/>
              <a:t>O. </a:t>
            </a:r>
            <a:r>
              <a:rPr lang="en-GB" dirty="0"/>
              <a:t>ABALA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990600"/>
            <a:ext cx="8229600" cy="5638800"/>
          </a:xfrm>
        </p:spPr>
        <p:txBody>
          <a:bodyPr>
            <a:normAutofit/>
          </a:bodyPr>
          <a:lstStyle/>
          <a:p>
            <a:r>
              <a:rPr lang="en-GB" sz="2800" dirty="0"/>
              <a:t>The decline in Kenya’s FDI is despite the reforms that have created supportive domestic policy environment and in spite of the improved ease of doing business in Kenya as evidenced by the World Bank’s ranking.</a:t>
            </a:r>
            <a:endParaRPr lang="en-US" sz="2800" dirty="0"/>
          </a:p>
          <a:p>
            <a:r>
              <a:rPr lang="en-GB" sz="2800" dirty="0" smtClean="0"/>
              <a:t>The reality on the ground is that investment flows to other East African economies have continued to grow even as Kenya suffered a decline.</a:t>
            </a:r>
          </a:p>
          <a:p>
            <a:r>
              <a:rPr lang="en-GB" sz="2800" dirty="0" smtClean="0"/>
              <a:t>FDI in Kenya remain relatively weak considering its economic size and the level of development.</a:t>
            </a:r>
          </a:p>
          <a:p>
            <a:r>
              <a:rPr lang="en-GB" sz="2800" dirty="0" smtClean="0"/>
              <a:t>In recent years there has been light at the end of the tunnel.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1143000"/>
            <a:ext cx="8229600" cy="5257800"/>
          </a:xfrm>
        </p:spPr>
        <p:txBody>
          <a:bodyPr>
            <a:noAutofit/>
          </a:bodyPr>
          <a:lstStyle/>
          <a:p>
            <a:r>
              <a:rPr lang="en-GB" sz="2800" dirty="0"/>
              <a:t>Kenya has become one of the largest recipients in Africa with inflows significantly increasing from about 2010. The rise has been mainly from Chinese investments in the mining and hydrocarbon sectors.</a:t>
            </a:r>
          </a:p>
          <a:p>
            <a:r>
              <a:rPr lang="en-GB" sz="2800" dirty="0" smtClean="0"/>
              <a:t>According to UNCTAD 2018 World Report in 2017 the influx of FDI reached US $672 million which was a 70% increase year on year. The total FDI stock stood at US $ 11.9 billion representing about 15.9% of GDP. In the report, Kenya is ranked 4</a:t>
            </a:r>
            <a:r>
              <a:rPr lang="en-GB" sz="2800" baseline="30000" dirty="0" smtClean="0"/>
              <a:t>th</a:t>
            </a:r>
            <a:r>
              <a:rPr lang="en-GB" sz="2800" dirty="0" smtClean="0"/>
              <a:t> highest FDI recipient in East Africa after Ethiopia, Tanzania and Uganda.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en-GB" sz="2800" dirty="0"/>
              <a:t>Though Kenya’s FDI inflow recorded a spectacular rebound to record US $ 672 million from 393 in 2016 it still trails other key Eastern Africa economies like Ethiopia with US $ 760 and Uganda with US$700 million. Kenya’s inflow performance is attributed to buoyant domestic demand and inflows into the country’s ICT sector</a:t>
            </a:r>
            <a:r>
              <a:rPr lang="en-GB" sz="2800" dirty="0" smtClean="0"/>
              <a:t>.</a:t>
            </a:r>
            <a:endParaRPr lang="en-US" sz="2800" dirty="0"/>
          </a:p>
        </p:txBody>
      </p:sp>
    </p:spTree>
    <p:extLst>
      <p:ext uri="{BB962C8B-B14F-4D97-AF65-F5344CB8AC3E}">
        <p14:creationId xmlns="" xmlns:p14="http://schemas.microsoft.com/office/powerpoint/2010/main" val="2625256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GB" dirty="0" smtClean="0"/>
              <a:t>CHALLENGES TO FDI INFLOWS INTO KENYA</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GB" sz="2800" dirty="0" smtClean="0"/>
              <a:t>There has been a number of challenges identified by stakeholders who include key players in business, public sector and the country’s development partners including international organisations.</a:t>
            </a:r>
          </a:p>
          <a:p>
            <a:r>
              <a:rPr lang="en-GB" sz="2800" dirty="0" smtClean="0"/>
              <a:t>The challenges identified include; institutional framework, data and information, policy and regulatory framework, infrastructure, economic growth, cost of doing business, corruption and governance, human resources, security and political environment, low domestic investment .</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GB" dirty="0" smtClean="0"/>
              <a:t>KENYA’S STRATEGIC RESPONSE TO FDI INFLOW CHALLENGES</a:t>
            </a:r>
            <a:endParaRPr lang="en-US" dirty="0"/>
          </a:p>
        </p:txBody>
      </p:sp>
      <p:sp>
        <p:nvSpPr>
          <p:cNvPr id="3" name="Content Placeholder 2"/>
          <p:cNvSpPr>
            <a:spLocks noGrp="1"/>
          </p:cNvSpPr>
          <p:nvPr>
            <p:ph idx="1"/>
          </p:nvPr>
        </p:nvSpPr>
        <p:spPr>
          <a:xfrm>
            <a:off x="457200" y="1600200"/>
            <a:ext cx="8458200" cy="5105400"/>
          </a:xfrm>
        </p:spPr>
        <p:txBody>
          <a:bodyPr>
            <a:noAutofit/>
          </a:bodyPr>
          <a:lstStyle/>
          <a:p>
            <a:r>
              <a:rPr lang="en-GB" sz="2800" dirty="0" smtClean="0"/>
              <a:t>From 2010 Kenya has intensified reforms to address the challenges which constrained FDI inflows.</a:t>
            </a:r>
          </a:p>
          <a:p>
            <a:r>
              <a:rPr lang="en-GB" sz="2800" dirty="0" smtClean="0"/>
              <a:t>Kenya generally has a positive investment climate that has made it attractive to international firms seeking a location for their regional or pan-African operations.</a:t>
            </a:r>
          </a:p>
          <a:p>
            <a:r>
              <a:rPr lang="en-GB" sz="2800" dirty="0" smtClean="0"/>
              <a:t>Year-on-year the country continues to make improvements to its regulatory framework and improve its attractiveness as a destination for FDI.</a:t>
            </a:r>
          </a:p>
          <a:p>
            <a:r>
              <a:rPr lang="en-GB" sz="2800" dirty="0"/>
              <a:t>Kenya has a strong telecommunications infrastructure, robust financial sector, and extensive aviation connections within Africa and to Europe and Asia</a:t>
            </a:r>
            <a:r>
              <a:rPr lang="en-GB" sz="2800" dirty="0" smtClean="0"/>
              <a:t>.</a:t>
            </a:r>
            <a:endParaRPr lang="en-GB"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914400"/>
            <a:ext cx="8229600" cy="5715000"/>
          </a:xfrm>
        </p:spPr>
        <p:txBody>
          <a:bodyPr>
            <a:noAutofit/>
          </a:bodyPr>
          <a:lstStyle/>
          <a:p>
            <a:r>
              <a:rPr lang="en-GB" sz="2800" dirty="0" smtClean="0"/>
              <a:t>Mombasa port is the major trade gateway for much of East Africa. Kenya’s membership in EAC and other regional trade blocs, provides growing access to larger regional markets.</a:t>
            </a:r>
          </a:p>
          <a:p>
            <a:r>
              <a:rPr lang="en-GB" sz="2800" dirty="0" smtClean="0"/>
              <a:t>The World Bank Group’s Doing business report for 2017 ranked Kenya as the third most reformed country as it moved up 21 places to 92 of the 190 economies reviewed on business regulatory reforms, following a similar move up in the rankings the previous year. This improvement was credited to reforms in starting a business, access to electricity, registering property, protecting minority investors, and resolving insolvency.</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1066800"/>
            <a:ext cx="8229600" cy="5562600"/>
          </a:xfrm>
        </p:spPr>
        <p:txBody>
          <a:bodyPr>
            <a:noAutofit/>
          </a:bodyPr>
          <a:lstStyle/>
          <a:p>
            <a:r>
              <a:rPr lang="en-GB" sz="2800" dirty="0" smtClean="0"/>
              <a:t>Some significant steps to improve foreign investments have also been taken these include the Bribery Act (2016)</a:t>
            </a:r>
          </a:p>
          <a:p>
            <a:r>
              <a:rPr lang="en-GB" sz="2800" dirty="0" smtClean="0"/>
              <a:t>This mandates bribery prevention procedures, heightens penalties and imposes reporting obligations for private entities. Kenya now allows 100 percent foreign ownership of companies listed on Nairobi Stock Exchange.</a:t>
            </a:r>
          </a:p>
          <a:p>
            <a:r>
              <a:rPr lang="en-GB" sz="2800" dirty="0" smtClean="0"/>
              <a:t>There has been continued progress by Kenya investment authority (KenInvest) and the Business Environment Delivery unit to reduce bureaucracy and simplify the business registration process.</a:t>
            </a:r>
          </a:p>
          <a:p>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762000"/>
            <a:ext cx="8229600" cy="5486400"/>
          </a:xfrm>
        </p:spPr>
        <p:txBody>
          <a:bodyPr>
            <a:noAutofit/>
          </a:bodyPr>
          <a:lstStyle/>
          <a:p>
            <a:r>
              <a:rPr lang="en-GB" sz="2800" dirty="0"/>
              <a:t>The operationalization of the </a:t>
            </a:r>
            <a:r>
              <a:rPr lang="en-GB" sz="2800" dirty="0" smtClean="0"/>
              <a:t>Mining Act </a:t>
            </a:r>
            <a:r>
              <a:rPr lang="en-GB" sz="2800" dirty="0"/>
              <a:t>(2016) points to a more positive investment climate for the extractive industries. There has also been progress on legislation to promote financial reform.</a:t>
            </a:r>
          </a:p>
          <a:p>
            <a:r>
              <a:rPr lang="en-GB" sz="2800" dirty="0" smtClean="0"/>
              <a:t>These include financial services authority bill, Nairobi international financial centre bill and the movable property securities bill</a:t>
            </a:r>
          </a:p>
          <a:p>
            <a:r>
              <a:rPr lang="en-GB" sz="2800" dirty="0" smtClean="0"/>
              <a:t>Kenya’s macroeconomic fundamentals are among the strongest in Africa, with GDP growth rate at 5-6 percent, shrinking current account deficits improving infrastructure, and a strong consumer demand from a growing middle class.</a:t>
            </a:r>
          </a:p>
          <a:p>
            <a:r>
              <a:rPr lang="en-GB" sz="2800" dirty="0" smtClean="0"/>
              <a:t>The medium-term economic outlook appears strong.</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GB" dirty="0" smtClean="0"/>
              <a:t>KENYA FDI POLICIES: OPENNESS OR RESTRICTIONS</a:t>
            </a:r>
            <a:endParaRPr lang="en-US" dirty="0"/>
          </a:p>
        </p:txBody>
      </p:sp>
      <p:sp>
        <p:nvSpPr>
          <p:cNvPr id="3" name="Content Placeholder 2"/>
          <p:cNvSpPr>
            <a:spLocks noGrp="1"/>
          </p:cNvSpPr>
          <p:nvPr>
            <p:ph idx="1"/>
          </p:nvPr>
        </p:nvSpPr>
        <p:spPr>
          <a:xfrm>
            <a:off x="457200" y="1524000"/>
            <a:ext cx="8305800" cy="4953000"/>
          </a:xfrm>
        </p:spPr>
        <p:txBody>
          <a:bodyPr>
            <a:noAutofit/>
          </a:bodyPr>
          <a:lstStyle/>
          <a:p>
            <a:r>
              <a:rPr lang="en-GB" sz="2800" dirty="0" smtClean="0"/>
              <a:t>Kenya has developed a steadily improving environment for FDI. Foreign investors seeking to establish a presence in Kenya generally receive the same treatment as local investors, and MNCs make up a large percentage of Kenya’s industrial sector.</a:t>
            </a:r>
          </a:p>
          <a:p>
            <a:r>
              <a:rPr lang="en-GB" sz="2800" dirty="0" smtClean="0"/>
              <a:t>There is little discrimination against foreigners in accessing govt financed research and govt export promotion programs do not distinguish between goods produced by local and foreign owned firms.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609600"/>
            <a:ext cx="8229600" cy="6096000"/>
          </a:xfrm>
        </p:spPr>
        <p:txBody>
          <a:bodyPr>
            <a:noAutofit/>
          </a:bodyPr>
          <a:lstStyle/>
          <a:p>
            <a:r>
              <a:rPr lang="en-GB" sz="2800" dirty="0"/>
              <a:t>Govt does not have a policy to steer investment to specific geographic locations but encourages investments in sectors that create employment, generate foreign exchange, and create forward and backward linkages with rural areas.</a:t>
            </a:r>
          </a:p>
          <a:p>
            <a:r>
              <a:rPr lang="en-GB" sz="2800" dirty="0" smtClean="0"/>
              <a:t>To strengthen Kenya’s manufacturing capacity, the government offers incentives for the production of goods for export.</a:t>
            </a:r>
            <a:endParaRPr lang="en-US" sz="2800" dirty="0" smtClean="0"/>
          </a:p>
          <a:p>
            <a:r>
              <a:rPr lang="en-GB" sz="2800" dirty="0" smtClean="0"/>
              <a:t>Keninvest, the official investment promotion agency, has developed a website to help investors navigate local regulations. There is also a database known as e-regulations giving investors and entrepreneurs full transparency on investment-related regulations and procedures in Kenya.</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GB" dirty="0" smtClean="0"/>
              <a:t>OUTLINE</a:t>
            </a:r>
            <a:endParaRPr lang="en-US" dirty="0"/>
          </a:p>
        </p:txBody>
      </p:sp>
      <p:sp>
        <p:nvSpPr>
          <p:cNvPr id="3" name="Content Placeholder 2"/>
          <p:cNvSpPr>
            <a:spLocks noGrp="1"/>
          </p:cNvSpPr>
          <p:nvPr>
            <p:ph idx="1"/>
          </p:nvPr>
        </p:nvSpPr>
        <p:spPr>
          <a:xfrm>
            <a:off x="457200" y="1066800"/>
            <a:ext cx="8229600" cy="5638800"/>
          </a:xfrm>
        </p:spPr>
        <p:txBody>
          <a:bodyPr>
            <a:normAutofit fontScale="85000" lnSpcReduction="10000"/>
          </a:bodyPr>
          <a:lstStyle/>
          <a:p>
            <a:r>
              <a:rPr lang="en-GB" dirty="0" smtClean="0"/>
              <a:t>Introduction</a:t>
            </a:r>
          </a:p>
          <a:p>
            <a:r>
              <a:rPr lang="en-GB" dirty="0" smtClean="0"/>
              <a:t>Evolution of FDI’s in Kenya</a:t>
            </a:r>
          </a:p>
          <a:p>
            <a:r>
              <a:rPr lang="en-GB" dirty="0" smtClean="0"/>
              <a:t>Challenges to FDI Inflows into Kenya</a:t>
            </a:r>
          </a:p>
          <a:p>
            <a:r>
              <a:rPr lang="en-GB" dirty="0" smtClean="0"/>
              <a:t>Kenya’s strategic response to FDI Inflow challenges</a:t>
            </a:r>
          </a:p>
          <a:p>
            <a:r>
              <a:rPr lang="en-GB" dirty="0" smtClean="0"/>
              <a:t>Kenya’s FDI policies: Openness OR Restrictions</a:t>
            </a:r>
          </a:p>
          <a:p>
            <a:r>
              <a:rPr lang="en-GB" dirty="0" smtClean="0"/>
              <a:t>Restrictions on FDI</a:t>
            </a:r>
          </a:p>
          <a:p>
            <a:r>
              <a:rPr lang="en-GB" dirty="0" smtClean="0"/>
              <a:t>Business Facilitation</a:t>
            </a:r>
          </a:p>
          <a:p>
            <a:r>
              <a:rPr lang="en-GB" dirty="0" smtClean="0"/>
              <a:t>Legal Regime</a:t>
            </a:r>
          </a:p>
          <a:p>
            <a:r>
              <a:rPr lang="en-GB" dirty="0" smtClean="0"/>
              <a:t>Kenya’s International posture</a:t>
            </a:r>
          </a:p>
          <a:p>
            <a:r>
              <a:rPr lang="en-GB" dirty="0" smtClean="0"/>
              <a:t>Institutional framework: FDI laws and regulations</a:t>
            </a:r>
          </a:p>
          <a:p>
            <a:r>
              <a:rPr lang="en-GB" dirty="0" smtClean="0"/>
              <a:t>Industrial policies impacting FDI</a:t>
            </a:r>
          </a:p>
          <a:p>
            <a:r>
              <a:rPr lang="en-GB" dirty="0" smtClean="0"/>
              <a:t>Corruption and security environment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792162"/>
          </a:xfrm>
        </p:spPr>
        <p:txBody>
          <a:bodyPr>
            <a:normAutofit/>
          </a:bodyPr>
          <a:lstStyle/>
          <a:p>
            <a:r>
              <a:rPr lang="en-GB" dirty="0" smtClean="0"/>
              <a:t>RESTRICTIONS ON FDI </a:t>
            </a:r>
            <a:endParaRPr lang="en-US" dirty="0"/>
          </a:p>
        </p:txBody>
      </p:sp>
      <p:sp>
        <p:nvSpPr>
          <p:cNvPr id="3" name="Content Placeholder 2"/>
          <p:cNvSpPr>
            <a:spLocks noGrp="1"/>
          </p:cNvSpPr>
          <p:nvPr>
            <p:ph idx="1"/>
          </p:nvPr>
        </p:nvSpPr>
        <p:spPr>
          <a:xfrm>
            <a:off x="457200" y="1066800"/>
            <a:ext cx="8229600" cy="5562600"/>
          </a:xfrm>
        </p:spPr>
        <p:txBody>
          <a:bodyPr>
            <a:normAutofit/>
          </a:bodyPr>
          <a:lstStyle/>
          <a:p>
            <a:r>
              <a:rPr lang="en-GB" sz="2800" dirty="0" smtClean="0"/>
              <a:t>There are some limits and control on FDI but the govt has been making them as few as possible e.g. GOK repealed regulations in 2015 that had imposed a 75 % ownership limitation on firms listed on the Nairobi Securities Exchange allowing such firms to now be 100% foreign owned.</a:t>
            </a:r>
          </a:p>
          <a:p>
            <a:r>
              <a:rPr lang="en-GB" sz="2800" dirty="0" smtClean="0"/>
              <a:t>A clause in the companies Act (2015) had imposed “local content” requirement but has now been repealed after complaints from WTO.</a:t>
            </a:r>
          </a:p>
          <a:p>
            <a:r>
              <a:rPr lang="en-GB" sz="2800" dirty="0"/>
              <a:t>The Communications Authority requires 20% Kenyan shareholding within three years of receiving a license.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1066799"/>
            <a:ext cx="8229600" cy="5181601"/>
          </a:xfrm>
        </p:spPr>
        <p:txBody>
          <a:bodyPr/>
          <a:lstStyle/>
          <a:p>
            <a:r>
              <a:rPr lang="en-GB" sz="2800" dirty="0" smtClean="0"/>
              <a:t>The new Mining Act (2016) restricts foreign participation in the mining sector. Among other restrictions, it reserves the acquisition of mineral rights to Kenyan companies, and requires 60% Kenyan ownership of mineral dealerships and artisanal mining companies.</a:t>
            </a:r>
          </a:p>
          <a:p>
            <a:r>
              <a:rPr lang="en-GB" sz="2800" dirty="0"/>
              <a:t>The </a:t>
            </a:r>
            <a:r>
              <a:rPr lang="en-GB" sz="2800" dirty="0" smtClean="0"/>
              <a:t>Private Security Regulations Act (</a:t>
            </a:r>
            <a:r>
              <a:rPr lang="en-GB" sz="2800" dirty="0"/>
              <a:t>2016) restricts foreign participation in the private security sector by requiring that at least 25% of shares in those firms be held by Kenyans</a:t>
            </a:r>
            <a:r>
              <a:rPr lang="en-GB" sz="2800"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86"/>
            <a:ext cx="8229600" cy="827314"/>
          </a:xfrm>
        </p:spPr>
        <p:txBody>
          <a:bodyPr/>
          <a:lstStyle/>
          <a:p>
            <a:r>
              <a:rPr lang="en-GB" dirty="0" smtClean="0"/>
              <a:t>CONT’d</a:t>
            </a:r>
            <a:endParaRPr lang="en-US" dirty="0"/>
          </a:p>
        </p:txBody>
      </p:sp>
      <p:sp>
        <p:nvSpPr>
          <p:cNvPr id="3" name="Content Placeholder 2"/>
          <p:cNvSpPr>
            <a:spLocks noGrp="1"/>
          </p:cNvSpPr>
          <p:nvPr>
            <p:ph idx="1"/>
          </p:nvPr>
        </p:nvSpPr>
        <p:spPr>
          <a:xfrm>
            <a:off x="457200" y="960437"/>
            <a:ext cx="8229600" cy="5516563"/>
          </a:xfrm>
        </p:spPr>
        <p:txBody>
          <a:bodyPr>
            <a:noAutofit/>
          </a:bodyPr>
          <a:lstStyle/>
          <a:p>
            <a:r>
              <a:rPr lang="en-GB" sz="2800" dirty="0" smtClean="0"/>
              <a:t>The National Construction Authority Act (2011) imposes local content restrictions on “foreign contractors", defined as companies incorporated outside Kenya or with more than 50% ownership by non-Kenyan citizens. The Act requires foreign contactors to enter into subcontracts or joint ventures assuring that at least 30% of the contract work is done by local firms.</a:t>
            </a:r>
          </a:p>
          <a:p>
            <a:r>
              <a:rPr lang="en-GB" sz="2800" dirty="0"/>
              <a:t>The Kenya </a:t>
            </a:r>
            <a:r>
              <a:rPr lang="en-GB" sz="2800" dirty="0" smtClean="0"/>
              <a:t>Insurance Act (</a:t>
            </a:r>
            <a:r>
              <a:rPr lang="en-GB" sz="2800" dirty="0"/>
              <a:t>2010) restricts foreign capital investment to two thirds with no single person controlling more than 25% of an insurers’ capital</a:t>
            </a:r>
            <a:r>
              <a:rPr lang="en-GB" sz="2800" dirty="0" smtClean="0"/>
              <a:t>.</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7800"/>
            <a:ext cx="8229600" cy="965200"/>
          </a:xfrm>
        </p:spPr>
        <p:txBody>
          <a:bodyPr/>
          <a:lstStyle/>
          <a:p>
            <a:r>
              <a:rPr lang="en-GB" dirty="0" smtClean="0"/>
              <a:t>BUSINESS FACILITATION</a:t>
            </a:r>
            <a:endParaRPr lang="en-US" dirty="0"/>
          </a:p>
        </p:txBody>
      </p:sp>
      <p:sp>
        <p:nvSpPr>
          <p:cNvPr id="3" name="Content Placeholder 2"/>
          <p:cNvSpPr>
            <a:spLocks noGrp="1"/>
          </p:cNvSpPr>
          <p:nvPr>
            <p:ph idx="1"/>
          </p:nvPr>
        </p:nvSpPr>
        <p:spPr>
          <a:xfrm>
            <a:off x="457200" y="1189037"/>
            <a:ext cx="8229600" cy="5287963"/>
          </a:xfrm>
        </p:spPr>
        <p:txBody>
          <a:bodyPr>
            <a:noAutofit/>
          </a:bodyPr>
          <a:lstStyle/>
          <a:p>
            <a:r>
              <a:rPr lang="en-GB" sz="2800" dirty="0" smtClean="0"/>
              <a:t>In terms of business facilitation the business registration services (BRS) Act (2015) and the Companies Act (2015) aim to strengthen Kenya’s position as a destination for investors.</a:t>
            </a:r>
          </a:p>
          <a:p>
            <a:r>
              <a:rPr lang="en-GB" sz="2800" dirty="0" smtClean="0"/>
              <a:t>The BRS seeks to establish a state corporation-the Business Registration Service to ensure effective administration of the laws relating to the registration, operation and management of companies, partnerships and firms.</a:t>
            </a:r>
          </a:p>
          <a:p>
            <a:r>
              <a:rPr lang="en-GB" sz="2800" dirty="0" smtClean="0"/>
              <a:t>The Companies Act (2015) deals with specifics of registration and management as they pertain to public and private corporations.</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571" y="18143"/>
            <a:ext cx="8229600" cy="515258"/>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533400"/>
            <a:ext cx="8229600" cy="5287964"/>
          </a:xfrm>
        </p:spPr>
        <p:txBody>
          <a:bodyPr>
            <a:noAutofit/>
          </a:bodyPr>
          <a:lstStyle/>
          <a:p>
            <a:r>
              <a:rPr lang="en-GB" sz="2800" dirty="0" smtClean="0"/>
              <a:t>A Business Environment Delivery Unit was established in 2014 to address challenges facing investors in the country - it focuses on reducing the bureaucratic steps related to setting up and doing business in the country.</a:t>
            </a:r>
          </a:p>
          <a:p>
            <a:r>
              <a:rPr lang="en-GB" sz="2800" dirty="0" smtClean="0"/>
              <a:t>It operates a website offering online information on relevant requirements, costs, application and contact details for the relevant regulatory agency.</a:t>
            </a:r>
          </a:p>
          <a:p>
            <a:r>
              <a:rPr lang="en-GB" sz="2800" dirty="0" smtClean="0"/>
              <a:t>An investment guide designed with the help of UNCTAD and the International </a:t>
            </a:r>
            <a:r>
              <a:rPr lang="en-GB" sz="2800" dirty="0"/>
              <a:t>C</a:t>
            </a:r>
            <a:r>
              <a:rPr lang="en-GB" sz="2800" dirty="0" smtClean="0"/>
              <a:t>hamber of Commerce provide investors with up-to-date information on business costs, licensing requirement, opportunities and conditions in developing countries. </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57"/>
            <a:ext cx="8229600" cy="792162"/>
          </a:xfrm>
        </p:spPr>
        <p:txBody>
          <a:bodyPr>
            <a:normAutofit/>
          </a:bodyPr>
          <a:lstStyle/>
          <a:p>
            <a:r>
              <a:rPr lang="en-GB" dirty="0" smtClean="0"/>
              <a:t>CONT’D </a:t>
            </a:r>
            <a:endParaRPr lang="en-US" dirty="0"/>
          </a:p>
        </p:txBody>
      </p:sp>
      <p:sp>
        <p:nvSpPr>
          <p:cNvPr id="3" name="Content Placeholder 2"/>
          <p:cNvSpPr>
            <a:spLocks noGrp="1"/>
          </p:cNvSpPr>
          <p:nvPr>
            <p:ph idx="1"/>
          </p:nvPr>
        </p:nvSpPr>
        <p:spPr>
          <a:xfrm>
            <a:off x="457200" y="990600"/>
            <a:ext cx="8229600" cy="5135564"/>
          </a:xfrm>
        </p:spPr>
        <p:txBody>
          <a:bodyPr>
            <a:normAutofit/>
          </a:bodyPr>
          <a:lstStyle/>
          <a:p>
            <a:r>
              <a:rPr lang="en-GB" sz="2800" dirty="0"/>
              <a:t>Kenya is a member of UNCTAD’s international network of transparent procedures.</a:t>
            </a:r>
            <a:endParaRPr lang="en-US" sz="2800" dirty="0"/>
          </a:p>
          <a:p>
            <a:r>
              <a:rPr lang="en-GB" sz="2800" dirty="0" smtClean="0"/>
              <a:t>Bilateral investment agreement and Taxation treaties-AGOA-Trade preference and export promotion policy.</a:t>
            </a:r>
          </a:p>
          <a:p>
            <a:r>
              <a:rPr lang="en-GB" sz="2800" dirty="0" smtClean="0"/>
              <a:t>GOK has trade facilitation (TFA) through WTO, EAC , COMESA and EU-EAC economic partnership agreement.</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lstStyle/>
          <a:p>
            <a:r>
              <a:rPr lang="en-GB" dirty="0" smtClean="0"/>
              <a:t>LEGAL REGIME</a:t>
            </a:r>
            <a:endParaRPr lang="en-US" dirty="0"/>
          </a:p>
        </p:txBody>
      </p:sp>
      <p:sp>
        <p:nvSpPr>
          <p:cNvPr id="3" name="Content Placeholder 2"/>
          <p:cNvSpPr>
            <a:spLocks noGrp="1"/>
          </p:cNvSpPr>
          <p:nvPr>
            <p:ph idx="1"/>
          </p:nvPr>
        </p:nvSpPr>
        <p:spPr>
          <a:xfrm>
            <a:off x="457200" y="1066800"/>
            <a:ext cx="8229600" cy="5181600"/>
          </a:xfrm>
        </p:spPr>
        <p:txBody>
          <a:bodyPr>
            <a:normAutofit/>
          </a:bodyPr>
          <a:lstStyle/>
          <a:p>
            <a:r>
              <a:rPr lang="en-GB" sz="2800" dirty="0" smtClean="0"/>
              <a:t>Kenya’s regulatory system is relatively transparent and continues to improve.</a:t>
            </a:r>
          </a:p>
          <a:p>
            <a:r>
              <a:rPr lang="en-GB" sz="2800" dirty="0" smtClean="0"/>
              <a:t>Kenya’s business registration and licensing systems are fully digitized and transparent and computerization of other govt processes to increase transparency and close avenues for corruption are ongoing.</a:t>
            </a:r>
          </a:p>
          <a:p>
            <a:r>
              <a:rPr lang="en-GB" sz="2800" dirty="0" smtClean="0"/>
              <a:t>A few issues such as issuance of work permits seem to be in disarray with overlapping and sometimes contradictory regulations. There may be need to amend some laws to streamline this.</a:t>
            </a: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68362"/>
          </a:xfrm>
        </p:spPr>
        <p:txBody>
          <a:bodyPr/>
          <a:lstStyle/>
          <a:p>
            <a:r>
              <a:rPr lang="en-GB" dirty="0" smtClean="0"/>
              <a:t>KENYA’S INTERNATIONAL POSTURE</a:t>
            </a:r>
            <a:endParaRPr lang="en-US" dirty="0"/>
          </a:p>
        </p:txBody>
      </p:sp>
      <p:sp>
        <p:nvSpPr>
          <p:cNvPr id="3" name="Content Placeholder 2"/>
          <p:cNvSpPr>
            <a:spLocks noGrp="1"/>
          </p:cNvSpPr>
          <p:nvPr>
            <p:ph idx="1"/>
          </p:nvPr>
        </p:nvSpPr>
        <p:spPr>
          <a:xfrm>
            <a:off x="457200" y="1447800"/>
            <a:ext cx="8229600" cy="4678363"/>
          </a:xfrm>
        </p:spPr>
        <p:txBody>
          <a:bodyPr>
            <a:normAutofit/>
          </a:bodyPr>
          <a:lstStyle/>
          <a:p>
            <a:r>
              <a:rPr lang="en-GB" sz="2800" dirty="0" smtClean="0"/>
              <a:t>Kenya is a member of EAC and generally applies EAC policies on trade and investment.</a:t>
            </a:r>
          </a:p>
          <a:p>
            <a:r>
              <a:rPr lang="en-GB" sz="2800" dirty="0" smtClean="0"/>
              <a:t>Kenya is also a member of COMESA and IGAD where it is considered to have strong performance on regional trade issues.</a:t>
            </a:r>
          </a:p>
          <a:p>
            <a:r>
              <a:rPr lang="en-GB" sz="2800" dirty="0" smtClean="0"/>
              <a:t>Kenya generally adheres to international regulatory standards.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INSTITUTIONAL FRAMEWORK: FDI LAWS AND REGULATIONS</a:t>
            </a:r>
            <a:endParaRPr lang="en-US" dirty="0"/>
          </a:p>
        </p:txBody>
      </p:sp>
      <p:sp>
        <p:nvSpPr>
          <p:cNvPr id="3" name="Content Placeholder 2"/>
          <p:cNvSpPr>
            <a:spLocks noGrp="1"/>
          </p:cNvSpPr>
          <p:nvPr>
            <p:ph idx="1"/>
          </p:nvPr>
        </p:nvSpPr>
        <p:spPr>
          <a:xfrm>
            <a:off x="457200" y="1676400"/>
            <a:ext cx="8229600" cy="4953000"/>
          </a:xfrm>
        </p:spPr>
        <p:txBody>
          <a:bodyPr>
            <a:normAutofit/>
          </a:bodyPr>
          <a:lstStyle/>
          <a:p>
            <a:r>
              <a:rPr lang="en-GB" sz="2800" dirty="0" smtClean="0"/>
              <a:t>Kenya’s 2010 constitution established an independent judiciary.</a:t>
            </a:r>
          </a:p>
          <a:p>
            <a:r>
              <a:rPr lang="en-GB" sz="2800" dirty="0" smtClean="0"/>
              <a:t>There is no systematic executive or other interference in the court system that affects foreign investors.</a:t>
            </a:r>
          </a:p>
          <a:p>
            <a:r>
              <a:rPr lang="en-GB" sz="2800" dirty="0" smtClean="0"/>
              <a:t>However, the courts are plagued by frequent allegations of corruption and long delays in rendering judgements.</a:t>
            </a:r>
          </a:p>
          <a:p>
            <a:r>
              <a:rPr lang="en-GB" sz="2800" dirty="0"/>
              <a:t>The major regulations governing FDI is the </a:t>
            </a:r>
            <a:r>
              <a:rPr lang="en-GB" sz="2800" dirty="0" smtClean="0"/>
              <a:t>Investment Promotion Act (</a:t>
            </a:r>
            <a:r>
              <a:rPr lang="en-GB" sz="2800" dirty="0"/>
              <a:t>2004</a:t>
            </a:r>
            <a:r>
              <a:rPr lang="en-GB" sz="2800" dirty="0" smtClean="0"/>
              <a:t>).</a:t>
            </a:r>
            <a:endParaRPr lang="en-GB"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715962"/>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838200"/>
            <a:ext cx="8229600" cy="5791200"/>
          </a:xfrm>
        </p:spPr>
        <p:txBody>
          <a:bodyPr>
            <a:normAutofit/>
          </a:bodyPr>
          <a:lstStyle/>
          <a:p>
            <a:r>
              <a:rPr lang="en-GB" sz="2800" dirty="0" smtClean="0"/>
              <a:t>Other important documents providing a framework for FDI include the 2010 Constitution of Kenya, the Companies Ordinance, the Private </a:t>
            </a:r>
            <a:r>
              <a:rPr lang="en-GB" sz="2800" dirty="0"/>
              <a:t>P</a:t>
            </a:r>
            <a:r>
              <a:rPr lang="en-GB" sz="2800" dirty="0" smtClean="0"/>
              <a:t>ublic </a:t>
            </a:r>
            <a:r>
              <a:rPr lang="en-GB" sz="2800" dirty="0"/>
              <a:t>P</a:t>
            </a:r>
            <a:r>
              <a:rPr lang="en-GB" sz="2800" dirty="0" smtClean="0"/>
              <a:t>artnership Act(2013), the Foreign Investment Protection Act (1990), and the Companies Act (2015).</a:t>
            </a:r>
          </a:p>
          <a:p>
            <a:r>
              <a:rPr lang="en-GB" sz="2800" dirty="0"/>
              <a:t>Competition and Anti-Trust laws</a:t>
            </a:r>
          </a:p>
          <a:p>
            <a:r>
              <a:rPr lang="en-GB" sz="2800" dirty="0"/>
              <a:t>The 2010 </a:t>
            </a:r>
            <a:r>
              <a:rPr lang="en-GB" sz="2800" dirty="0" smtClean="0"/>
              <a:t>Constitution </a:t>
            </a:r>
            <a:r>
              <a:rPr lang="en-GB" sz="2800" dirty="0"/>
              <a:t>guarantees safety from expropriation except for security concerns</a:t>
            </a:r>
            <a:r>
              <a:rPr lang="en-GB" sz="2800" dirty="0" smtClean="0"/>
              <a:t>.</a:t>
            </a:r>
          </a:p>
          <a:p>
            <a:r>
              <a:rPr lang="en-GB" sz="2800" dirty="0"/>
              <a:t>There are various levels of dispute settlement including arbitration.</a:t>
            </a:r>
          </a:p>
          <a:p>
            <a:r>
              <a:rPr lang="en-GB" sz="2800" dirty="0"/>
              <a:t>The Insolvency Act(2015) modernised the legal framework for bankruptcies</a:t>
            </a:r>
            <a:r>
              <a:rPr lang="en-GB" sz="2800" dirty="0" smtClean="0"/>
              <a:t>.</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GB" dirty="0" smtClean="0"/>
              <a:t>INTRODUCTION</a:t>
            </a:r>
            <a:endParaRPr lang="en-US" dirty="0"/>
          </a:p>
        </p:txBody>
      </p:sp>
      <p:sp>
        <p:nvSpPr>
          <p:cNvPr id="3" name="Content Placeholder 2"/>
          <p:cNvSpPr>
            <a:spLocks noGrp="1"/>
          </p:cNvSpPr>
          <p:nvPr>
            <p:ph idx="1"/>
          </p:nvPr>
        </p:nvSpPr>
        <p:spPr>
          <a:xfrm>
            <a:off x="457200" y="944562"/>
            <a:ext cx="8305800" cy="5761038"/>
          </a:xfrm>
        </p:spPr>
        <p:txBody>
          <a:bodyPr>
            <a:normAutofit lnSpcReduction="10000"/>
          </a:bodyPr>
          <a:lstStyle/>
          <a:p>
            <a:r>
              <a:rPr lang="en-GB" sz="2800" dirty="0" smtClean="0">
                <a:cs typeface="Calibri" panose="020F0502020204030204" pitchFamily="34" charset="0"/>
              </a:rPr>
              <a:t>FDI is investment in foreign assets undertaken by a foreign national for purposes of production of goods and services which are to be sold either domestically or exported overseas (Investment Promotion </a:t>
            </a:r>
            <a:r>
              <a:rPr lang="en-GB" sz="2800" dirty="0">
                <a:cs typeface="Calibri" panose="020F0502020204030204" pitchFamily="34" charset="0"/>
              </a:rPr>
              <a:t>C</a:t>
            </a:r>
            <a:r>
              <a:rPr lang="en-GB" sz="2800" dirty="0" smtClean="0">
                <a:cs typeface="Calibri" panose="020F0502020204030204" pitchFamily="34" charset="0"/>
              </a:rPr>
              <a:t>entre Act, Cap 518).</a:t>
            </a:r>
          </a:p>
          <a:p>
            <a:r>
              <a:rPr lang="en-GB" sz="2800" dirty="0" smtClean="0">
                <a:cs typeface="Calibri" panose="020F0502020204030204" pitchFamily="34" charset="0"/>
              </a:rPr>
              <a:t>FDIs are considered to be important in promoting economic growth in developing countries by providing domestic small and medium sized with linkages and markets for the supply of goods and services.</a:t>
            </a:r>
          </a:p>
          <a:p>
            <a:r>
              <a:rPr lang="en-GB" sz="2800" dirty="0">
                <a:latin typeface="Calibri" panose="020F0502020204030204" pitchFamily="34" charset="0"/>
                <a:cs typeface="Calibri" panose="020F0502020204030204" pitchFamily="34" charset="0"/>
              </a:rPr>
              <a:t>Kenya’s record in attracting FDIs has been poor despite having been the favoured destination in the 1960s, 70s and early 80s</a:t>
            </a:r>
            <a:r>
              <a:rPr lang="en-GB" sz="2800" dirty="0" smtClean="0">
                <a:latin typeface="Calibri" panose="020F0502020204030204" pitchFamily="34" charset="0"/>
                <a:cs typeface="Calibri" panose="020F0502020204030204" pitchFamily="34" charset="0"/>
              </a:rPr>
              <a:t>.</a:t>
            </a:r>
            <a:endParaRPr lang="en-GB" sz="28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944562"/>
          </a:xfrm>
        </p:spPr>
        <p:txBody>
          <a:bodyPr>
            <a:normAutofit fontScale="90000"/>
          </a:bodyPr>
          <a:lstStyle/>
          <a:p>
            <a:r>
              <a:rPr lang="en-GB" dirty="0" smtClean="0"/>
              <a:t>INDUSTRIAL POLICIES IMPACTING FDI</a:t>
            </a:r>
            <a:endParaRPr lang="en-US" dirty="0"/>
          </a:p>
        </p:txBody>
      </p:sp>
      <p:sp>
        <p:nvSpPr>
          <p:cNvPr id="3" name="Content Placeholder 2"/>
          <p:cNvSpPr>
            <a:spLocks noGrp="1"/>
          </p:cNvSpPr>
          <p:nvPr>
            <p:ph idx="1"/>
          </p:nvPr>
        </p:nvSpPr>
        <p:spPr>
          <a:xfrm>
            <a:off x="457200" y="1265237"/>
            <a:ext cx="8229600" cy="5211763"/>
          </a:xfrm>
        </p:spPr>
        <p:txBody>
          <a:bodyPr>
            <a:noAutofit/>
          </a:bodyPr>
          <a:lstStyle/>
          <a:p>
            <a:r>
              <a:rPr lang="en-GB" sz="2800" dirty="0" smtClean="0"/>
              <a:t>These have been in the form of incentives through tax law, MUB for manufacturing firms.</a:t>
            </a:r>
          </a:p>
          <a:p>
            <a:r>
              <a:rPr lang="en-GB" sz="2800" dirty="0" smtClean="0"/>
              <a:t>MUB started in 1986 is meant to encourage manufacturing for export. It provides a 100% tax deduction on plant and equipment and imports for export goods production.</a:t>
            </a:r>
          </a:p>
          <a:p>
            <a:r>
              <a:rPr lang="en-GB" sz="2800" dirty="0" smtClean="0"/>
              <a:t>Export processing Zones, SEZs offer special incentives for firms operating within them.</a:t>
            </a:r>
          </a:p>
          <a:p>
            <a:r>
              <a:rPr lang="en-GB" sz="2800" dirty="0" smtClean="0"/>
              <a:t>Minimum foreign investment to qualify for GOK investment incentives is $100000 seen as a deterrent to foreign small and medium enterprise investment.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sz="2800" dirty="0" smtClean="0"/>
              <a:t>Foreigners cannot own land in Kenya, though they can lease it in 99 year increments.</a:t>
            </a:r>
          </a:p>
          <a:p>
            <a:r>
              <a:rPr lang="en-GB" sz="2800" dirty="0" smtClean="0"/>
              <a:t>Property </a:t>
            </a:r>
            <a:r>
              <a:rPr lang="en-GB" sz="2800" dirty="0"/>
              <a:t>rights are guaranteed in the 2010 constitution</a:t>
            </a:r>
            <a:r>
              <a:rPr lang="en-GB" sz="2800" dirty="0" smtClean="0"/>
              <a:t>.</a:t>
            </a:r>
            <a:endParaRPr lang="en-US" sz="2800" dirty="0"/>
          </a:p>
        </p:txBody>
      </p:sp>
    </p:spTree>
    <p:extLst>
      <p:ext uri="{BB962C8B-B14F-4D97-AF65-F5344CB8AC3E}">
        <p14:creationId xmlns="" xmlns:p14="http://schemas.microsoft.com/office/powerpoint/2010/main" val="25922502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20762"/>
          </a:xfrm>
        </p:spPr>
        <p:txBody>
          <a:bodyPr>
            <a:normAutofit fontScale="90000"/>
          </a:bodyPr>
          <a:lstStyle/>
          <a:p>
            <a:r>
              <a:rPr lang="en-GB" dirty="0" smtClean="0"/>
              <a:t>CORRUPTION AND SECURITY ENVIRONMENT</a:t>
            </a:r>
            <a:endParaRPr lang="en-US" dirty="0"/>
          </a:p>
        </p:txBody>
      </p:sp>
      <p:sp>
        <p:nvSpPr>
          <p:cNvPr id="3" name="Content Placeholder 2"/>
          <p:cNvSpPr>
            <a:spLocks noGrp="1"/>
          </p:cNvSpPr>
          <p:nvPr>
            <p:ph idx="1"/>
          </p:nvPr>
        </p:nvSpPr>
        <p:spPr>
          <a:xfrm>
            <a:off x="457200" y="1524000"/>
            <a:ext cx="8229600" cy="5029200"/>
          </a:xfrm>
        </p:spPr>
        <p:txBody>
          <a:bodyPr>
            <a:noAutofit/>
          </a:bodyPr>
          <a:lstStyle/>
          <a:p>
            <a:r>
              <a:rPr lang="en-GB" sz="2800" dirty="0" smtClean="0"/>
              <a:t>Corruption in Kenya is pervasive and entrenched. It is an impediment to FDI</a:t>
            </a:r>
          </a:p>
          <a:p>
            <a:r>
              <a:rPr lang="en-GB" sz="2800" dirty="0" smtClean="0"/>
              <a:t>Kenya has enacted a variety of laws to fight the vice but so far there has been little progress.</a:t>
            </a:r>
          </a:p>
          <a:p>
            <a:r>
              <a:rPr lang="en-GB" sz="2800" dirty="0" smtClean="0"/>
              <a:t>These include Anti-Corruption and Economic Crimes Act (2003), the Public Officers Ethics Act (2003), the code of Ethics Act for Public Servants (2004), the public procurement and Disposal Act (2010), the Leadership and Integrity Act(2012) and the Bribery Act (2016).</a:t>
            </a: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GB" dirty="0" smtClean="0"/>
              <a:t>CONT’d</a:t>
            </a:r>
            <a:endParaRPr lang="en-US" dirty="0"/>
          </a:p>
        </p:txBody>
      </p:sp>
      <p:sp>
        <p:nvSpPr>
          <p:cNvPr id="3" name="Content Placeholder 2"/>
          <p:cNvSpPr>
            <a:spLocks noGrp="1"/>
          </p:cNvSpPr>
          <p:nvPr>
            <p:ph idx="1"/>
          </p:nvPr>
        </p:nvSpPr>
        <p:spPr>
          <a:xfrm>
            <a:off x="457200" y="1143000"/>
            <a:ext cx="8229600" cy="4983163"/>
          </a:xfrm>
        </p:spPr>
        <p:txBody>
          <a:bodyPr>
            <a:normAutofit/>
          </a:bodyPr>
          <a:lstStyle/>
          <a:p>
            <a:r>
              <a:rPr lang="en-GB" sz="2800" dirty="0" smtClean="0"/>
              <a:t>Peace and security is a prerequisite for FDI Inflows and this has been a challenge considering frequent terrorist attacks.</a:t>
            </a:r>
          </a:p>
          <a:p>
            <a:r>
              <a:rPr lang="en-GB" sz="2800" dirty="0" smtClean="0"/>
              <a:t>There has been negative perception abroad due to election related violence and overall insecurity.</a:t>
            </a:r>
          </a:p>
          <a:p>
            <a:r>
              <a:rPr lang="en-GB" sz="2800" dirty="0" smtClean="0"/>
              <a:t>Regional conflict, most notably in Somalia and South Sudan sometimes have spill-over effects in Kenya with increase in refugees escaping drought  and instability in neighbouring countries.</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1"/>
            <a:ext cx="8229600" cy="1752599"/>
          </a:xfrm>
        </p:spPr>
        <p:txBody>
          <a:bodyPr/>
          <a:lstStyle/>
          <a:p>
            <a:pPr marL="0" indent="0" algn="ctr">
              <a:buNone/>
            </a:pPr>
            <a:endParaRPr lang="en-GB" dirty="0"/>
          </a:p>
          <a:p>
            <a:pPr marL="0" indent="0" algn="ctr">
              <a:buNone/>
            </a:pPr>
            <a:r>
              <a:rPr lang="en-GB" sz="4400" dirty="0" smtClean="0"/>
              <a:t>THANK   YOU </a:t>
            </a:r>
            <a:endParaRPr lang="en-US"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868362"/>
          </a:xfrm>
        </p:spPr>
        <p:txBody>
          <a:bodyPr/>
          <a:lstStyle/>
          <a:p>
            <a:r>
              <a:rPr lang="en-GB" dirty="0" smtClean="0"/>
              <a:t>EVOLUTION OF FDIs IN KENYA</a:t>
            </a:r>
            <a:endParaRPr lang="en-US" dirty="0"/>
          </a:p>
        </p:txBody>
      </p:sp>
      <p:sp>
        <p:nvSpPr>
          <p:cNvPr id="3" name="Content Placeholder 2"/>
          <p:cNvSpPr>
            <a:spLocks noGrp="1"/>
          </p:cNvSpPr>
          <p:nvPr>
            <p:ph idx="1"/>
          </p:nvPr>
        </p:nvSpPr>
        <p:spPr>
          <a:xfrm>
            <a:off x="381000" y="1600200"/>
            <a:ext cx="8229600" cy="4983163"/>
          </a:xfrm>
        </p:spPr>
        <p:txBody>
          <a:bodyPr>
            <a:normAutofit/>
          </a:bodyPr>
          <a:lstStyle/>
          <a:p>
            <a:r>
              <a:rPr lang="en-GB" sz="2800" dirty="0" smtClean="0"/>
              <a:t>Kenya has had along history with foreign firms. From independence through the 1970s and part of the 1980s it was one of the most favoured destinations in East Africa.</a:t>
            </a:r>
          </a:p>
          <a:p>
            <a:r>
              <a:rPr lang="en-GB" sz="2800" dirty="0" smtClean="0"/>
              <a:t>The then relatively high level of and good infrastructure, market size, growth and openness to FDI at a time when other countries had relatively closed regimes.</a:t>
            </a:r>
          </a:p>
          <a:p>
            <a:r>
              <a:rPr lang="en-GB" sz="2800" dirty="0"/>
              <a:t>Kenya had relative political stability and security</a:t>
            </a:r>
            <a:r>
              <a:rPr lang="en-GB" sz="2800" dirty="0" smtClean="0"/>
              <a:t>.</a:t>
            </a:r>
            <a:endParaRPr lang="en-GB"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1371600"/>
            <a:ext cx="8229600" cy="5562600"/>
          </a:xfrm>
        </p:spPr>
        <p:txBody>
          <a:bodyPr>
            <a:normAutofit/>
          </a:bodyPr>
          <a:lstStyle/>
          <a:p>
            <a:r>
              <a:rPr lang="en-GB" sz="2800" dirty="0"/>
              <a:t>FDI started </a:t>
            </a:r>
            <a:r>
              <a:rPr lang="en-GB" sz="2800" dirty="0" smtClean="0"/>
              <a:t>a </a:t>
            </a:r>
            <a:r>
              <a:rPr lang="en-GB" sz="2800" dirty="0"/>
              <a:t>low of around US $ 10 million a year in early 1970s to peak at US$ 60 million in early 1980.</a:t>
            </a:r>
          </a:p>
          <a:p>
            <a:r>
              <a:rPr lang="en-GB" sz="2800" dirty="0" smtClean="0"/>
              <a:t>The economy deteriorated in the 1980s along with corruption and bad governance.</a:t>
            </a:r>
          </a:p>
          <a:p>
            <a:r>
              <a:rPr lang="en-GB" sz="2800" dirty="0" smtClean="0"/>
              <a:t>Inconsistency in economic policies and structural reform measures together with crumbling public </a:t>
            </a:r>
            <a:r>
              <a:rPr lang="en-GB" sz="2800" dirty="0" smtClean="0"/>
              <a:t>services </a:t>
            </a:r>
            <a:r>
              <a:rPr lang="en-GB" sz="2800" dirty="0" smtClean="0"/>
              <a:t>and infrastructure ensured decades of low levels of FDI inflows.</a:t>
            </a:r>
          </a:p>
          <a:p>
            <a:r>
              <a:rPr lang="en-GB" sz="2800" dirty="0"/>
              <a:t>Kenya has not recovered from this situation to date.</a:t>
            </a:r>
          </a:p>
          <a:p>
            <a:r>
              <a:rPr lang="en-GB" sz="2800" dirty="0"/>
              <a:t>FDI inflows in the period 1981-1999 averaged only US $22 million per annum</a:t>
            </a:r>
            <a:r>
              <a:rPr lang="en-GB" sz="2800"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343" y="457200"/>
            <a:ext cx="8229600" cy="715962"/>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75343" y="1524001"/>
            <a:ext cx="8229600" cy="5029200"/>
          </a:xfrm>
        </p:spPr>
        <p:txBody>
          <a:bodyPr>
            <a:normAutofit/>
          </a:bodyPr>
          <a:lstStyle/>
          <a:p>
            <a:r>
              <a:rPr lang="en-GB" sz="2800" dirty="0" smtClean="0"/>
              <a:t>The relative FDI levels in 1970s and1980s were never high even by developing country standards.</a:t>
            </a:r>
          </a:p>
          <a:p>
            <a:r>
              <a:rPr lang="en-GB" sz="2800" dirty="0" smtClean="0"/>
              <a:t>FDI stocks were only 7.5 % of the GDP in 2003 compared to 15.3% for Africa and 31.5% for developing countries (UNCTAD,2005).</a:t>
            </a:r>
          </a:p>
          <a:p>
            <a:r>
              <a:rPr lang="en-GB" sz="2800" dirty="0"/>
              <a:t>Kenya’s regional supremacy in attracting FDI disappeared as soon as Tanzania and Uganda started reforming their economies and opening up to foreign investors in the early 1990s.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914400"/>
            <a:ext cx="8229600" cy="5715000"/>
          </a:xfrm>
        </p:spPr>
        <p:txBody>
          <a:bodyPr>
            <a:noAutofit/>
          </a:bodyPr>
          <a:lstStyle/>
          <a:p>
            <a:r>
              <a:rPr lang="en-GB" sz="2800" dirty="0" smtClean="0"/>
              <a:t>FDI inflows in the period 1996-2003 averaged US $29 million while inflows to Tanzania and Uganda surged to US $280 million and US $220 million respectively from negligible levels in the 1980s. Considering Kenya's economic size relative to Tanzania and Uganda the situation is even worse.</a:t>
            </a:r>
          </a:p>
          <a:p>
            <a:r>
              <a:rPr lang="en-GB" sz="2800" dirty="0" smtClean="0"/>
              <a:t>Kenya’s share of FDI inflow stock among East African countries fell from 55% to 18% from mid 1990s to end of 2003.</a:t>
            </a:r>
          </a:p>
          <a:p>
            <a:r>
              <a:rPr lang="en-GB" sz="2800" dirty="0"/>
              <a:t>Between 2003 and 2009 the average FDI inflows to Kenya was US $ 106 million per annum compared to US $ 456 and US $ 521 million for Tanzania and Uganda respectively (world Bank, 2010</a:t>
            </a:r>
            <a:r>
              <a:rPr lang="en-GB" sz="2800" dirty="0" smtClean="0"/>
              <a:t>).</a:t>
            </a: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1066800"/>
            <a:ext cx="8229600" cy="5562600"/>
          </a:xfrm>
        </p:spPr>
        <p:txBody>
          <a:bodyPr>
            <a:noAutofit/>
          </a:bodyPr>
          <a:lstStyle/>
          <a:p>
            <a:r>
              <a:rPr lang="en-GB" sz="2800" dirty="0" smtClean="0"/>
              <a:t>In the early part of this decade Kenya was attracting about a third of what each of her neighbours attracted in terms of FDI inflows.</a:t>
            </a:r>
          </a:p>
          <a:p>
            <a:r>
              <a:rPr lang="en-GB" sz="2800" dirty="0" smtClean="0"/>
              <a:t>This situation persisted despite the Kenya government’s attempts to implement a series of measures aimed at attracting foreign investors into Kenya.</a:t>
            </a:r>
          </a:p>
          <a:p>
            <a:r>
              <a:rPr lang="en-GB" sz="2800" dirty="0" smtClean="0"/>
              <a:t>It has been clear that the factors behind Kenya’s poor performance in attracting even at the time global surge in inflows (1996-2003) and particularly to its immediate with similar economic structures were to be found mainly within the country.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fontScale="90000"/>
          </a:bodyPr>
          <a:lstStyle/>
          <a:p>
            <a:r>
              <a:rPr lang="en-GB" dirty="0" smtClean="0"/>
              <a:t>EVOLUTION OF FDIs IN KENYA cont’d</a:t>
            </a:r>
            <a:endParaRPr lang="en-US" dirty="0"/>
          </a:p>
        </p:txBody>
      </p:sp>
      <p:sp>
        <p:nvSpPr>
          <p:cNvPr id="3" name="Content Placeholder 2"/>
          <p:cNvSpPr>
            <a:spLocks noGrp="1"/>
          </p:cNvSpPr>
          <p:nvPr>
            <p:ph idx="1"/>
          </p:nvPr>
        </p:nvSpPr>
        <p:spPr>
          <a:xfrm>
            <a:off x="457200" y="960437"/>
            <a:ext cx="8229600" cy="5135563"/>
          </a:xfrm>
        </p:spPr>
        <p:txBody>
          <a:bodyPr>
            <a:noAutofit/>
          </a:bodyPr>
          <a:lstStyle/>
          <a:p>
            <a:r>
              <a:rPr lang="en-GB" sz="2800" dirty="0" smtClean="0"/>
              <a:t>Kenya’s attractiveness to FDI continued to slump in the recent past to hit a six year low even as her East African neighbours increased their appeal to foreign capital.</a:t>
            </a:r>
          </a:p>
          <a:p>
            <a:r>
              <a:rPr lang="en-GB" sz="2800" dirty="0" smtClean="0"/>
              <a:t>The fall in FDI inflows into Kenya has been persistent over the past five years to 2016 signalling the overall competitiveness of the region.</a:t>
            </a:r>
          </a:p>
          <a:p>
            <a:r>
              <a:rPr lang="en-GB" sz="2800" dirty="0" smtClean="0"/>
              <a:t>East Africa received about US $ 7.1 billion in FDI IN 2016, about 13% increase from 2015, but this aggregate masks divergent FDI performance in the sub region.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1201</TotalTime>
  <Words>2618</Words>
  <Application>Microsoft Office PowerPoint</Application>
  <PresentationFormat>On-screen Show (4:3)</PresentationFormat>
  <Paragraphs>140</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ATTRACTING FDI STRATEGICALLY: THE CASE OF KENYA.</vt:lpstr>
      <vt:lpstr>OUTLINE</vt:lpstr>
      <vt:lpstr>INTRODUCTION</vt:lpstr>
      <vt:lpstr>EVOLUTION OF FDIs IN KENYA</vt:lpstr>
      <vt:lpstr>EVOLUTION OF FDIs IN KENYA cont’d</vt:lpstr>
      <vt:lpstr>EVOLUTION OF FDIs IN KENYA cont’d</vt:lpstr>
      <vt:lpstr>EVOLUTION OF FDIs IN KENYA cont’d</vt:lpstr>
      <vt:lpstr>EVOLUTION OF FDIs IN KENYA cont’d</vt:lpstr>
      <vt:lpstr>EVOLUTION OF FDIs IN KENYA cont’d</vt:lpstr>
      <vt:lpstr>EVOLUTION OF FDIs IN KENYA cont’d</vt:lpstr>
      <vt:lpstr>EVOLUTION OF FDIs IN KENYA cont’d</vt:lpstr>
      <vt:lpstr>Slide 12</vt:lpstr>
      <vt:lpstr>CHALLENGES TO FDI INFLOWS INTO KENYA</vt:lpstr>
      <vt:lpstr>KENYA’S STRATEGIC RESPONSE TO FDI INFLOW CHALLENGES</vt:lpstr>
      <vt:lpstr>CONT’d</vt:lpstr>
      <vt:lpstr>CONT’d</vt:lpstr>
      <vt:lpstr>CONT’d</vt:lpstr>
      <vt:lpstr>KENYA FDI POLICIES: OPENNESS OR RESTRICTIONS</vt:lpstr>
      <vt:lpstr>CONT’d</vt:lpstr>
      <vt:lpstr>RESTRICTIONS ON FDI </vt:lpstr>
      <vt:lpstr>CONT’d</vt:lpstr>
      <vt:lpstr>CONT’d</vt:lpstr>
      <vt:lpstr>BUSINESS FACILITATION</vt:lpstr>
      <vt:lpstr>CONT’d</vt:lpstr>
      <vt:lpstr>CONT’D </vt:lpstr>
      <vt:lpstr>LEGAL REGIME</vt:lpstr>
      <vt:lpstr>KENYA’S INTERNATIONAL POSTURE</vt:lpstr>
      <vt:lpstr>INSTITUTIONAL FRAMEWORK: FDI LAWS AND REGULATIONS</vt:lpstr>
      <vt:lpstr>CONT’d</vt:lpstr>
      <vt:lpstr>INDUSTRIAL POLICIES IMPACTING FDI</vt:lpstr>
      <vt:lpstr>Slide 31</vt:lpstr>
      <vt:lpstr>CORRUPTION AND SECURITY ENVIRONMENT</vt:lpstr>
      <vt:lpstr>CONT’d</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FDI STRATEGICALLY: THE CASE OF KENYA. D.O ABALA</dc:title>
  <dc:creator>akech@outlook.com</dc:creator>
  <cp:lastModifiedBy>akech@outlook.com</cp:lastModifiedBy>
  <cp:revision>140</cp:revision>
  <dcterms:created xsi:type="dcterms:W3CDTF">2019-03-28T06:44:47Z</dcterms:created>
  <dcterms:modified xsi:type="dcterms:W3CDTF">2019-04-02T17:26:18Z</dcterms:modified>
</cp:coreProperties>
</file>