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83" r:id="rId4"/>
    <p:sldId id="268" r:id="rId5"/>
    <p:sldId id="297" r:id="rId6"/>
    <p:sldId id="299" r:id="rId7"/>
    <p:sldId id="295" r:id="rId8"/>
    <p:sldId id="292" r:id="rId9"/>
    <p:sldId id="309" r:id="rId10"/>
    <p:sldId id="293" r:id="rId11"/>
    <p:sldId id="308" r:id="rId12"/>
    <p:sldId id="300" r:id="rId13"/>
    <p:sldId id="298" r:id="rId14"/>
    <p:sldId id="310" r:id="rId15"/>
    <p:sldId id="301" r:id="rId16"/>
    <p:sldId id="290" r:id="rId17"/>
    <p:sldId id="29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lma Viviers" initials="WV" lastIdx="1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955" autoAdjust="0"/>
  </p:normalViewPr>
  <p:slideViewPr>
    <p:cSldViewPr snapToGrid="0">
      <p:cViewPr varScale="1">
        <p:scale>
          <a:sx n="86" d="100"/>
          <a:sy n="86" d="100"/>
        </p:scale>
        <p:origin x="1354" y="1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1296"/>
    </p:cViewPr>
  </p:sorterViewPr>
  <p:notesViewPr>
    <p:cSldViewPr snapToGrid="0">
      <p:cViewPr varScale="1">
        <p:scale>
          <a:sx n="66" d="100"/>
          <a:sy n="66" d="100"/>
        </p:scale>
        <p:origin x="-3300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C_Data\Dropbox\TRADE-Pty\Projects\Tunisia\2020-09-28_Tunisia_Sonia\2020-11-06_Tunisia_Africa_DSM_Results_Summarised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MC_Data\Dropbox\TRADE-Pty\Projects\Tunisia\2020-09-28_Tunisia_Sonia\2020-11-06_Tunisia_Africa_DSM_Results_Summarised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C_Data\Dropbox\TRADE-Pty\Projects\Tunisia\2020-12-01_ISS_Draft\2020-12-10_Tunisia_Europe_DSM_Results_Summarise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Chart!$E$2</c:f>
              <c:strCache>
                <c:ptCount val="1"/>
                <c:pt idx="0">
                  <c:v>Share (% untapped potential)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Chart!$B$4:$B$8</c:f>
              <c:strCache>
                <c:ptCount val="5"/>
                <c:pt idx="0">
                  <c:v>Northern Africa</c:v>
                </c:pt>
                <c:pt idx="1">
                  <c:v>Southern Africa</c:v>
                </c:pt>
                <c:pt idx="2">
                  <c:v>Western Africa</c:v>
                </c:pt>
                <c:pt idx="3">
                  <c:v>Middle Africa</c:v>
                </c:pt>
                <c:pt idx="4">
                  <c:v>Eastern Africa</c:v>
                </c:pt>
              </c:strCache>
            </c:strRef>
          </c:cat>
          <c:val>
            <c:numRef>
              <c:f>Chart!$E$4:$E$8</c:f>
              <c:numCache>
                <c:formatCode>0%</c:formatCode>
                <c:ptCount val="5"/>
                <c:pt idx="0">
                  <c:v>0.52677130246307013</c:v>
                </c:pt>
                <c:pt idx="1">
                  <c:v>0.2020132554852197</c:v>
                </c:pt>
                <c:pt idx="2">
                  <c:v>0.18979680988562056</c:v>
                </c:pt>
                <c:pt idx="3">
                  <c:v>2.8647387414345905E-2</c:v>
                </c:pt>
                <c:pt idx="4">
                  <c:v>5.2771244751743628E-2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77-489F-B453-4219640F5E19}"/>
            </c:ext>
          </c:extLst>
        </c:ser>
        <c:ser>
          <c:idx val="1"/>
          <c:order val="1"/>
          <c:tx>
            <c:strRef>
              <c:f>Chart!$F$2</c:f>
              <c:strCache>
                <c:ptCount val="1"/>
                <c:pt idx="0">
                  <c:v>Share (% REO number)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;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Chart!$B$4:$B$8</c:f>
              <c:strCache>
                <c:ptCount val="5"/>
                <c:pt idx="0">
                  <c:v>Northern Africa</c:v>
                </c:pt>
                <c:pt idx="1">
                  <c:v>Southern Africa</c:v>
                </c:pt>
                <c:pt idx="2">
                  <c:v>Western Africa</c:v>
                </c:pt>
                <c:pt idx="3">
                  <c:v>Middle Africa</c:v>
                </c:pt>
                <c:pt idx="4">
                  <c:v>Eastern Africa</c:v>
                </c:pt>
              </c:strCache>
            </c:strRef>
          </c:cat>
          <c:val>
            <c:numRef>
              <c:f>Chart!$F$4:$F$8</c:f>
              <c:numCache>
                <c:formatCode>0%</c:formatCode>
                <c:ptCount val="5"/>
                <c:pt idx="0">
                  <c:v>-0.23641213737912636</c:v>
                </c:pt>
                <c:pt idx="1">
                  <c:v>-0.19906635545181728</c:v>
                </c:pt>
                <c:pt idx="2">
                  <c:v>-0.35745248416138714</c:v>
                </c:pt>
                <c:pt idx="3">
                  <c:v>-3.9346448816272091E-2</c:v>
                </c:pt>
                <c:pt idx="4">
                  <c:v>-0.16772257419139713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77-489F-B453-4219640F5E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1"/>
        <c:overlap val="100"/>
        <c:axId val="5303680"/>
        <c:axId val="5383296"/>
      </c:barChart>
      <c:catAx>
        <c:axId val="530368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low"/>
        <c:crossAx val="5383296"/>
        <c:crosses val="autoZero"/>
        <c:auto val="1"/>
        <c:lblAlgn val="ctr"/>
        <c:lblOffset val="100"/>
        <c:noMultiLvlLbl val="0"/>
      </c:catAx>
      <c:valAx>
        <c:axId val="5383296"/>
        <c:scaling>
          <c:orientation val="minMax"/>
          <c:min val="-0.60000000000000009"/>
        </c:scaling>
        <c:delete val="0"/>
        <c:axPos val="b"/>
        <c:majorGridlines>
          <c:spPr>
            <a:ln>
              <a:solidFill>
                <a:schemeClr val="bg1">
                  <a:lumMod val="65000"/>
                </a:schemeClr>
              </a:solidFill>
              <a:prstDash val="dash"/>
            </a:ln>
          </c:spPr>
        </c:majorGridlines>
        <c:numFmt formatCode="0%;0%" sourceLinked="0"/>
        <c:majorTickMark val="out"/>
        <c:minorTickMark val="none"/>
        <c:tickLblPos val="nextTo"/>
        <c:crossAx val="530368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ZA" dirty="0"/>
              <a:t>Untapped potential</a:t>
            </a:r>
            <a:r>
              <a:rPr lang="en-ZA" baseline="30000" dirty="0"/>
              <a:t>1</a:t>
            </a:r>
            <a:r>
              <a:rPr lang="en-ZA" dirty="0"/>
              <a:t> (Million USD)</a:t>
            </a:r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1"/>
          <c:order val="0"/>
          <c:tx>
            <c:v>Untapped potential (Million USD)</c:v>
          </c:tx>
          <c:spPr>
            <a:solidFill>
              <a:srgbClr val="00B050"/>
            </a:solidFill>
          </c:spPr>
          <c:invertIfNegative val="0"/>
          <c:cat>
            <c:strRef>
              <c:f>Summary_REOs_Sector!$B$3:$B$29</c:f>
              <c:strCache>
                <c:ptCount val="27"/>
                <c:pt idx="0">
                  <c:v>Electrical machinery (361-366)</c:v>
                </c:pt>
                <c:pt idx="1">
                  <c:v>Food (301-304)</c:v>
                </c:pt>
                <c:pt idx="2">
                  <c:v>Motor vehicles, parts &amp; accessories (381-383)</c:v>
                </c:pt>
                <c:pt idx="3">
                  <c:v>Machinery &amp; equipment (356-359)</c:v>
                </c:pt>
                <c:pt idx="4">
                  <c:v>Wearing apparel (313-315)</c:v>
                </c:pt>
                <c:pt idx="5">
                  <c:v>Other transport equipment (384-387)</c:v>
                </c:pt>
                <c:pt idx="6">
                  <c:v>Non-metallic minerals (342)</c:v>
                </c:pt>
                <c:pt idx="7">
                  <c:v>Television, radio &amp; communication equipment (371-373)</c:v>
                </c:pt>
                <c:pt idx="8">
                  <c:v>Metal products excluding machinery (353-355)</c:v>
                </c:pt>
                <c:pt idx="9">
                  <c:v>Professional &amp; scientific equipment (374-376)</c:v>
                </c:pt>
                <c:pt idx="10">
                  <c:v>Plastic products (338)</c:v>
                </c:pt>
                <c:pt idx="11">
                  <c:v>Basic chemicals (334)</c:v>
                </c:pt>
                <c:pt idx="12">
                  <c:v>Agriculture, forestry &amp; fishing (11-13)</c:v>
                </c:pt>
                <c:pt idx="13">
                  <c:v>Paper &amp; paper products (323)</c:v>
                </c:pt>
                <c:pt idx="14">
                  <c:v>Other chemicals &amp; man-made fibres (335-336)</c:v>
                </c:pt>
                <c:pt idx="15">
                  <c:v>Textiles (311-312)</c:v>
                </c:pt>
                <c:pt idx="16">
                  <c:v>Other industries (392)</c:v>
                </c:pt>
                <c:pt idx="17">
                  <c:v>Other mining (22, 24, 25, 29, 39)</c:v>
                </c:pt>
                <c:pt idx="18">
                  <c:v>Glass &amp; glass products (341)</c:v>
                </c:pt>
                <c:pt idx="19">
                  <c:v>Furniture (391)</c:v>
                </c:pt>
                <c:pt idx="20">
                  <c:v>Leather &amp; leather products (316)</c:v>
                </c:pt>
                <c:pt idx="21">
                  <c:v>Tobacco (306)</c:v>
                </c:pt>
                <c:pt idx="22">
                  <c:v>Basic iron &amp; steel (351)</c:v>
                </c:pt>
                <c:pt idx="23">
                  <c:v>Footwear (317)</c:v>
                </c:pt>
                <c:pt idx="24">
                  <c:v>Basic non-ferrous metals (352)</c:v>
                </c:pt>
                <c:pt idx="25">
                  <c:v>Rubber products (337)</c:v>
                </c:pt>
                <c:pt idx="26">
                  <c:v>Wood &amp; wood products (321-322)</c:v>
                </c:pt>
              </c:strCache>
            </c:strRef>
          </c:cat>
          <c:val>
            <c:numRef>
              <c:f>Summary_REOs_Sector!$D$3:$D$29</c:f>
              <c:numCache>
                <c:formatCode>#,##0.00</c:formatCode>
                <c:ptCount val="27"/>
                <c:pt idx="0">
                  <c:v>432.22407609865115</c:v>
                </c:pt>
                <c:pt idx="1">
                  <c:v>354.49054708642427</c:v>
                </c:pt>
                <c:pt idx="2">
                  <c:v>276.5979164024896</c:v>
                </c:pt>
                <c:pt idx="3">
                  <c:v>137.40631757823607</c:v>
                </c:pt>
                <c:pt idx="4">
                  <c:v>131.63026428802274</c:v>
                </c:pt>
                <c:pt idx="5">
                  <c:v>125.09839926322172</c:v>
                </c:pt>
                <c:pt idx="6">
                  <c:v>119.81647993388231</c:v>
                </c:pt>
                <c:pt idx="7">
                  <c:v>93.238132520272629</c:v>
                </c:pt>
                <c:pt idx="8">
                  <c:v>83.44299396225577</c:v>
                </c:pt>
                <c:pt idx="9">
                  <c:v>77.357600366995612</c:v>
                </c:pt>
                <c:pt idx="10">
                  <c:v>71.715565768004794</c:v>
                </c:pt>
                <c:pt idx="11">
                  <c:v>65.697235444219118</c:v>
                </c:pt>
                <c:pt idx="12">
                  <c:v>58.164396829377203</c:v>
                </c:pt>
                <c:pt idx="13">
                  <c:v>30.623015818850202</c:v>
                </c:pt>
                <c:pt idx="14">
                  <c:v>29.035208611829386</c:v>
                </c:pt>
                <c:pt idx="15">
                  <c:v>27.638110027498964</c:v>
                </c:pt>
                <c:pt idx="16">
                  <c:v>23.361232003990885</c:v>
                </c:pt>
                <c:pt idx="17">
                  <c:v>22.860368430656827</c:v>
                </c:pt>
                <c:pt idx="18">
                  <c:v>20.068361481536424</c:v>
                </c:pt>
                <c:pt idx="19">
                  <c:v>19.305628503741403</c:v>
                </c:pt>
                <c:pt idx="20">
                  <c:v>18.119415459487321</c:v>
                </c:pt>
                <c:pt idx="21">
                  <c:v>17.944567892185098</c:v>
                </c:pt>
                <c:pt idx="22">
                  <c:v>15.091909607513571</c:v>
                </c:pt>
                <c:pt idx="23">
                  <c:v>10.226179496942637</c:v>
                </c:pt>
                <c:pt idx="24">
                  <c:v>10.015712758944051</c:v>
                </c:pt>
                <c:pt idx="25">
                  <c:v>2.4493098982084414</c:v>
                </c:pt>
                <c:pt idx="26">
                  <c:v>1.9408320406723778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1B-4EA1-A05C-090B17B79F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9"/>
        <c:overlap val="-20"/>
        <c:axId val="6324992"/>
        <c:axId val="6326528"/>
      </c:barChart>
      <c:catAx>
        <c:axId val="632499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6326528"/>
        <c:crosses val="autoZero"/>
        <c:auto val="1"/>
        <c:lblAlgn val="ctr"/>
        <c:lblOffset val="100"/>
        <c:tickLblSkip val="1"/>
        <c:noMultiLvlLbl val="0"/>
      </c:catAx>
      <c:valAx>
        <c:axId val="6326528"/>
        <c:scaling>
          <c:orientation val="minMax"/>
        </c:scaling>
        <c:delete val="0"/>
        <c:axPos val="t"/>
        <c:majorGridlines>
          <c:spPr>
            <a:ln>
              <a:solidFill>
                <a:schemeClr val="bg1">
                  <a:lumMod val="65000"/>
                </a:schemeClr>
              </a:solidFill>
              <a:prstDash val="dash"/>
            </a:ln>
          </c:spPr>
        </c:majorGridlines>
        <c:numFmt formatCode="#,##0" sourceLinked="0"/>
        <c:majorTickMark val="out"/>
        <c:minorTickMark val="none"/>
        <c:tickLblPos val="nextTo"/>
        <c:crossAx val="6324992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ZA" sz="1600"/>
              <a:t>Tunisia - trade</a:t>
            </a:r>
            <a:r>
              <a:rPr lang="en-ZA" sz="1600" baseline="0"/>
              <a:t> with Africa countries</a:t>
            </a:r>
          </a:p>
          <a:p>
            <a:pPr>
              <a:defRPr sz="1200"/>
            </a:pPr>
            <a:r>
              <a:rPr lang="en-ZA" sz="1200" baseline="0"/>
              <a:t>Existing trade versus potential opportunities</a:t>
            </a:r>
            <a:endParaRPr lang="en-ZA" sz="1200"/>
          </a:p>
        </c:rich>
      </c:tx>
      <c:layout>
        <c:manualLayout>
          <c:xMode val="edge"/>
          <c:yMode val="edge"/>
          <c:x val="0.198680446194225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497462817147858"/>
          <c:y val="0.1406934659483354"/>
          <c:w val="0.77875459317585305"/>
          <c:h val="0.70473111913642372"/>
        </c:manualLayout>
      </c:layout>
      <c:bubbleChart>
        <c:varyColors val="0"/>
        <c:ser>
          <c:idx val="0"/>
          <c:order val="0"/>
          <c:spPr>
            <a:solidFill>
              <a:srgbClr val="00B050"/>
            </a:solidFill>
            <a:ln>
              <a:solidFill>
                <a:srgbClr val="C00000"/>
              </a:solidFill>
            </a:ln>
          </c:spPr>
          <c:invertIfNegative val="0"/>
          <c:dLbls>
            <c:dLbl>
              <c:idx val="0"/>
              <c:tx>
                <c:strRef>
                  <c:f>Summary_REOs_Country!$C$3</c:f>
                  <c:strCache>
                    <c:ptCount val="1"/>
                    <c:pt idx="0">
                      <c:v>Morocco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{265D782B-F27D-426A-9B85-D77B24864924}</c15:txfldGUID>
                      <c15:f>Summary_REOs_Country!$C$3</c15:f>
                      <c15:dlblFieldTableCache>
                        <c:ptCount val="1"/>
                        <c:pt idx="0">
                          <c:v>Morocco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0-19A5-4087-9CC4-B8A4E8752909}"/>
                </c:ext>
              </c:extLst>
            </c:dLbl>
            <c:dLbl>
              <c:idx val="1"/>
              <c:layout>
                <c:manualLayout>
                  <c:x val="-0.18055555555555555"/>
                  <c:y val="-4.3441938178780254E-2"/>
                </c:manualLayout>
              </c:layout>
              <c:tx>
                <c:strRef>
                  <c:f>Summary_REOs_Country!$C$4</c:f>
                  <c:strCache>
                    <c:ptCount val="1"/>
                    <c:pt idx="0">
                      <c:v>Egypt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{AAC0BD6D-6987-4355-BE71-26F6EA26513E}</c15:txfldGUID>
                      <c15:f>Summary_REOs_Country!$C$4</c15:f>
                      <c15:dlblFieldTableCache>
                        <c:ptCount val="1"/>
                        <c:pt idx="0">
                          <c:v>Egypt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1-19A5-4087-9CC4-B8A4E8752909}"/>
                </c:ext>
              </c:extLst>
            </c:dLbl>
            <c:dLbl>
              <c:idx val="2"/>
              <c:layout>
                <c:manualLayout>
                  <c:x val="-1.6666666666666666E-2"/>
                  <c:y val="1.3366750208855411E-2"/>
                </c:manualLayout>
              </c:layout>
              <c:tx>
                <c:strRef>
                  <c:f>Summary_REOs_Country!$C$5</c:f>
                  <c:strCache>
                    <c:ptCount val="1"/>
                    <c:pt idx="0">
                      <c:v>South Africa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{4736FA42-C2DE-4E0B-A30F-98FC3A10CA9C}</c15:txfldGUID>
                      <c15:f>Summary_REOs_Country!$C$5</c15:f>
                      <c15:dlblFieldTableCache>
                        <c:ptCount val="1"/>
                        <c:pt idx="0">
                          <c:v>South Africa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2-19A5-4087-9CC4-B8A4E8752909}"/>
                </c:ext>
              </c:extLst>
            </c:dLbl>
            <c:dLbl>
              <c:idx val="3"/>
              <c:layout>
                <c:manualLayout>
                  <c:x val="-1.9444444444444445E-2"/>
                  <c:y val="3.3416875522138678E-3"/>
                </c:manualLayout>
              </c:layout>
              <c:tx>
                <c:strRef>
                  <c:f>Summary_REOs_Country!$C$6</c:f>
                  <c:strCache>
                    <c:ptCount val="1"/>
                    <c:pt idx="0">
                      <c:v>Algeria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{F6B23C9E-3EB2-4D3F-81E3-DF2F6E2C2C71}</c15:txfldGUID>
                      <c15:f>Summary_REOs_Country!$C$6</c15:f>
                      <c15:dlblFieldTableCache>
                        <c:ptCount val="1"/>
                        <c:pt idx="0">
                          <c:v>Algeria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3-19A5-4087-9CC4-B8A4E8752909}"/>
                </c:ext>
              </c:extLst>
            </c:dLbl>
            <c:dLbl>
              <c:idx val="4"/>
              <c:layout>
                <c:manualLayout>
                  <c:x val="-5.5555555555555552E-2"/>
                  <c:y val="-4.4758993361123975E-2"/>
                </c:manualLayout>
              </c:layout>
              <c:tx>
                <c:strRef>
                  <c:f>Summary_REOs_Country!$C$7</c:f>
                  <c:strCache>
                    <c:ptCount val="1"/>
                    <c:pt idx="0">
                      <c:v>Nigeria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{B54223C8-E7E3-4F75-BEE0-CA8C3423E647}</c15:txfldGUID>
                      <c15:f>Summary_REOs_Country!$C$7</c15:f>
                      <c15:dlblFieldTableCache>
                        <c:ptCount val="1"/>
                        <c:pt idx="0">
                          <c:v>Nigeria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4-19A5-4087-9CC4-B8A4E8752909}"/>
                </c:ext>
              </c:extLst>
            </c:dLbl>
            <c:dLbl>
              <c:idx val="5"/>
              <c:layout>
                <c:manualLayout>
                  <c:x val="-5.2777777777777778E-2"/>
                  <c:y val="2.9190674695074977E-2"/>
                </c:manualLayout>
              </c:layout>
              <c:tx>
                <c:strRef>
                  <c:f>Summary_REOs_Country!$C$8</c:f>
                  <c:strCache>
                    <c:ptCount val="1"/>
                    <c:pt idx="0">
                      <c:v>Libyan Arab Jamahiriya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{12E8E28F-AB18-4CB0-86CC-EB9556EB4E55}</c15:txfldGUID>
                      <c15:f>Summary_REOs_Country!$C$8</c15:f>
                      <c15:dlblFieldTableCache>
                        <c:ptCount val="1"/>
                        <c:pt idx="0">
                          <c:v>Libyan Arab Jamahiriya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5-19A5-4087-9CC4-B8A4E8752909}"/>
                </c:ext>
              </c:extLst>
            </c:dLbl>
            <c:dLbl>
              <c:idx val="6"/>
              <c:tx>
                <c:strRef>
                  <c:f>Summary_REOs_Country!$C$9</c:f>
                  <c:strCache>
                    <c:ptCount val="1"/>
                    <c:pt idx="0">
                      <c:v>Botswana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{6C017643-6AAD-44F8-B5CE-41EB468162E7}</c15:txfldGUID>
                      <c15:f>Summary_REOs_Country!$C$9</c15:f>
                      <c15:dlblFieldTableCache>
                        <c:ptCount val="1"/>
                        <c:pt idx="0">
                          <c:v>Botswana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6-19A5-4087-9CC4-B8A4E8752909}"/>
                </c:ext>
              </c:extLst>
            </c:dLbl>
            <c:dLbl>
              <c:idx val="7"/>
              <c:layout>
                <c:manualLayout>
                  <c:x val="-0.17222222222222222"/>
                  <c:y val="-2.1347537440172919E-2"/>
                </c:manualLayout>
              </c:layout>
              <c:tx>
                <c:strRef>
                  <c:f>Summary_REOs_Country!$C$10</c:f>
                  <c:strCache>
                    <c:ptCount val="1"/>
                    <c:pt idx="0">
                      <c:v>Sudan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{A9401161-0598-4CAF-89F7-CB10DEC49DA8}</c15:txfldGUID>
                      <c15:f>Summary_REOs_Country!$C$10</c15:f>
                      <c15:dlblFieldTableCache>
                        <c:ptCount val="1"/>
                        <c:pt idx="0">
                          <c:v>Sudan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7-19A5-4087-9CC4-B8A4E8752909}"/>
                </c:ext>
              </c:extLst>
            </c:dLbl>
            <c:dLbl>
              <c:idx val="8"/>
              <c:tx>
                <c:strRef>
                  <c:f>Summary_REOs_Country!$C$11</c:f>
                  <c:strCache>
                    <c:ptCount val="1"/>
                    <c:pt idx="0">
                      <c:v>Ghana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{ED8AB307-E041-46A2-90F1-81EAF612376F}</c15:txfldGUID>
                      <c15:f>Summary_REOs_Country!$C$11</c15:f>
                      <c15:dlblFieldTableCache>
                        <c:ptCount val="1"/>
                        <c:pt idx="0">
                          <c:v>Ghana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8-19A5-4087-9CC4-B8A4E8752909}"/>
                </c:ext>
              </c:extLst>
            </c:dLbl>
            <c:dLbl>
              <c:idx val="9"/>
              <c:layout>
                <c:manualLayout>
                  <c:x val="-3.888888888888889E-2"/>
                  <c:y val="-4.8808193093510373E-2"/>
                </c:manualLayout>
              </c:layout>
              <c:tx>
                <c:strRef>
                  <c:f>Summary_REOs_Country!$C$12</c:f>
                  <c:strCache>
                    <c:ptCount val="1"/>
                    <c:pt idx="0">
                      <c:v>Ivory Coast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{14E5677B-F9EC-4A87-A50A-92D0FB0D5435}</c15:txfldGUID>
                      <c15:f>Summary_REOs_Country!$C$12</c15:f>
                      <c15:dlblFieldTableCache>
                        <c:ptCount val="1"/>
                        <c:pt idx="0">
                          <c:v>Ivory Coast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9-19A5-4087-9CC4-B8A4E8752909}"/>
                </c:ext>
              </c:extLst>
            </c:dLbl>
            <c:dLbl>
              <c:idx val="10"/>
              <c:layout>
                <c:manualLayout>
                  <c:x val="-4.1666666666666664E-2"/>
                  <c:y val="4.3635427924450616E-3"/>
                </c:manualLayout>
              </c:layout>
              <c:tx>
                <c:strRef>
                  <c:f>Summary_REOs_Country!$C$13</c:f>
                  <c:strCache>
                    <c:ptCount val="1"/>
                    <c:pt idx="0">
                      <c:v>Angola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{6F8CCDAE-4962-4631-9048-AF3DEFA91531}</c15:txfldGUID>
                      <c15:f>Summary_REOs_Country!$C$13</c15:f>
                      <c15:dlblFieldTableCache>
                        <c:ptCount val="1"/>
                        <c:pt idx="0">
                          <c:v>Angola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A-19A5-4087-9CC4-B8A4E8752909}"/>
                </c:ext>
              </c:extLst>
            </c:dLbl>
            <c:dLbl>
              <c:idx val="11"/>
              <c:layout>
                <c:manualLayout>
                  <c:x val="-0.1"/>
                  <c:y val="-1.5548762287067058E-2"/>
                </c:manualLayout>
              </c:layout>
              <c:tx>
                <c:strRef>
                  <c:f>Summary_REOs_Country!$C$14</c:f>
                  <c:strCache>
                    <c:ptCount val="1"/>
                    <c:pt idx="0">
                      <c:v>Namibia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{3EC2C1F0-90A5-4199-840C-BF75C0FB33BB}</c15:txfldGUID>
                      <c15:f>Summary_REOs_Country!$C$14</c15:f>
                      <c15:dlblFieldTableCache>
                        <c:ptCount val="1"/>
                        <c:pt idx="0">
                          <c:v>Namibia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B-19A5-4087-9CC4-B8A4E8752909}"/>
                </c:ext>
              </c:extLst>
            </c:dLbl>
            <c:dLbl>
              <c:idx val="12"/>
              <c:layout>
                <c:manualLayout>
                  <c:x val="-8.611111111111111E-2"/>
                  <c:y val="-1.8457928053111007E-2"/>
                </c:manualLayout>
              </c:layout>
              <c:tx>
                <c:strRef>
                  <c:f>Summary_REOs_Country!$C$15</c:f>
                  <c:strCache>
                    <c:ptCount val="1"/>
                    <c:pt idx="0">
                      <c:v>Senegal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{213092BB-421C-4048-AE59-54208F97EC6A}</c15:txfldGUID>
                      <c15:f>Summary_REOs_Country!$C$15</c15:f>
                      <c15:dlblFieldTableCache>
                        <c:ptCount val="1"/>
                        <c:pt idx="0">
                          <c:v>Senegal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C-19A5-4087-9CC4-B8A4E8752909}"/>
                </c:ext>
              </c:extLst>
            </c:dLbl>
            <c:dLbl>
              <c:idx val="13"/>
              <c:layout>
                <c:manualLayout>
                  <c:x val="-1.3888888888888888E-2"/>
                  <c:y val="1.6118779270238279E-2"/>
                </c:manualLayout>
              </c:layout>
              <c:tx>
                <c:strRef>
                  <c:f>Summary_REOs_Country!$C$16</c:f>
                  <c:strCache>
                    <c:ptCount val="1"/>
                    <c:pt idx="0">
                      <c:v>Mauritius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{264969E5-8259-4E33-B08B-295BAD21261B}</c15:txfldGUID>
                      <c15:f>Summary_REOs_Country!$C$16</c15:f>
                      <c15:dlblFieldTableCache>
                        <c:ptCount val="1"/>
                        <c:pt idx="0">
                          <c:v>Mauritius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D-19A5-4087-9CC4-B8A4E8752909}"/>
                </c:ext>
              </c:extLst>
            </c:dLbl>
            <c:dLbl>
              <c:idx val="14"/>
              <c:layout>
                <c:manualLayout>
                  <c:x val="-1.0286587002344711E-2"/>
                  <c:y val="-1.6808809935936041E-2"/>
                </c:manualLayout>
              </c:layout>
              <c:tx>
                <c:strRef>
                  <c:f>Summary_REOs_Country!$C$17</c:f>
                  <c:strCache>
                    <c:ptCount val="1"/>
                    <c:pt idx="0">
                      <c:v>Kenya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{9226110E-60CF-4A32-9A2A-E70046AEF0BC}</c15:txfldGUID>
                      <c15:f>Summary_REOs_Country!$C$17</c15:f>
                      <c15:dlblFieldTableCache>
                        <c:ptCount val="1"/>
                        <c:pt idx="0">
                          <c:v>Kenya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E-19A5-4087-9CC4-B8A4E8752909}"/>
                </c:ext>
              </c:extLst>
            </c:dLbl>
            <c:dLbl>
              <c:idx val="15"/>
              <c:tx>
                <c:strRef>
                  <c:f>Summary_REOs_Country!$C$18</c:f>
                  <c:strCache>
                    <c:ptCount val="1"/>
                    <c:pt idx="0">
                      <c:v>Djibouti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{8E02D72B-673E-4CC1-BD68-D093773DBC16}</c15:txfldGUID>
                      <c15:f>Summary_REOs_Country!$C$18</c15:f>
                      <c15:dlblFieldTableCache>
                        <c:ptCount val="1"/>
                        <c:pt idx="0">
                          <c:v>Djibouti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F-19A5-4087-9CC4-B8A4E8752909}"/>
                </c:ext>
              </c:extLst>
            </c:dLbl>
            <c:dLbl>
              <c:idx val="16"/>
              <c:tx>
                <c:strRef>
                  <c:f>Summary_REOs_Country!$C$19</c:f>
                  <c:strCache>
                    <c:ptCount val="1"/>
                    <c:pt idx="0">
                      <c:v>eSwatini (Swaziland)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{A22D136F-B1F8-4E15-A2BB-48DFE4FBEE2A}</c15:txfldGUID>
                      <c15:f>Summary_REOs_Country!$C$19</c15:f>
                      <c15:dlblFieldTableCache>
                        <c:ptCount val="1"/>
                        <c:pt idx="0">
                          <c:v>eSwatini (Swaziland)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0-19A5-4087-9CC4-B8A4E8752909}"/>
                </c:ext>
              </c:extLst>
            </c:dLbl>
            <c:dLbl>
              <c:idx val="17"/>
              <c:layout>
                <c:manualLayout>
                  <c:x val="-7.2222222222222202E-2"/>
                  <c:y val="-2.6733500417710943E-2"/>
                </c:manualLayout>
              </c:layout>
              <c:tx>
                <c:strRef>
                  <c:f>Summary_REOs_Country!$C$20</c:f>
                  <c:strCache>
                    <c:ptCount val="1"/>
                    <c:pt idx="0">
                      <c:v>Guinea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{46A42103-5756-4324-8273-440DBFFBA0B6}</c15:txfldGUID>
                      <c15:f>Summary_REOs_Country!$C$20</c15:f>
                      <c15:dlblFieldTableCache>
                        <c:ptCount val="1"/>
                        <c:pt idx="0">
                          <c:v>Guinea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1-19A5-4087-9CC4-B8A4E8752909}"/>
                </c:ext>
              </c:extLst>
            </c:dLbl>
            <c:dLbl>
              <c:idx val="18"/>
              <c:tx>
                <c:strRef>
                  <c:f>Summary_REOs_Country!$C$21</c:f>
                  <c:strCache>
                    <c:ptCount val="1"/>
                    <c:pt idx="0">
                      <c:v>Seychelles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{67E29EEE-C57F-47A7-8EFD-43E55D7F64EB}</c15:txfldGUID>
                      <c15:f>Summary_REOs_Country!$C$21</c15:f>
                      <c15:dlblFieldTableCache>
                        <c:ptCount val="1"/>
                        <c:pt idx="0">
                          <c:v>Seychelles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2-19A5-4087-9CC4-B8A4E8752909}"/>
                </c:ext>
              </c:extLst>
            </c:dLbl>
            <c:dLbl>
              <c:idx val="19"/>
              <c:layout>
                <c:manualLayout>
                  <c:x val="-4.4444444444444446E-2"/>
                  <c:y val="-2.0050125313283207E-2"/>
                </c:manualLayout>
              </c:layout>
              <c:tx>
                <c:strRef>
                  <c:f>Summary_REOs_Country!$C$22</c:f>
                  <c:strCache>
                    <c:ptCount val="1"/>
                    <c:pt idx="0">
                      <c:v>Mauritania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{CACA67F9-5FD5-4F76-B9F1-A8ACC90822A2}</c15:txfldGUID>
                      <c15:f>Summary_REOs_Country!$C$22</c15:f>
                      <c15:dlblFieldTableCache>
                        <c:ptCount val="1"/>
                        <c:pt idx="0">
                          <c:v>Mauritania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3-19A5-4087-9CC4-B8A4E8752909}"/>
                </c:ext>
              </c:extLst>
            </c:dLbl>
            <c:dLbl>
              <c:idx val="20"/>
              <c:layout>
                <c:manualLayout>
                  <c:x val="2.7777777777777779E-3"/>
                  <c:y val="6.6833751044277356E-3"/>
                </c:manualLayout>
              </c:layout>
              <c:tx>
                <c:strRef>
                  <c:f>Summary_REOs_Country!$C$23</c:f>
                  <c:strCache>
                    <c:ptCount val="1"/>
                    <c:pt idx="0">
                      <c:v>Benin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{F54135B0-4E61-47C4-9166-C36A4785D271}</c15:txfldGUID>
                      <c15:f>Summary_REOs_Country!$C$23</c15:f>
                      <c15:dlblFieldTableCache>
                        <c:ptCount val="1"/>
                        <c:pt idx="0">
                          <c:v>Benin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4-19A5-4087-9CC4-B8A4E8752909}"/>
                </c:ext>
              </c:extLst>
            </c:dLbl>
            <c:dLbl>
              <c:idx val="21"/>
              <c:layout>
                <c:manualLayout>
                  <c:x val="-2.5000057675759167E-2"/>
                  <c:y val="2.0200698301678824E-2"/>
                </c:manualLayout>
              </c:layout>
              <c:tx>
                <c:strRef>
                  <c:f>Summary_REOs_Country!$C$24</c:f>
                  <c:strCache>
                    <c:ptCount val="1"/>
                    <c:pt idx="0">
                      <c:v>Burkina Faso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{A0FFE1AE-735E-409B-9198-ADAB3D4E09F8}</c15:txfldGUID>
                      <c15:f>Summary_REOs_Country!$C$24</c15:f>
                      <c15:dlblFieldTableCache>
                        <c:ptCount val="1"/>
                        <c:pt idx="0">
                          <c:v>Burkina Faso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5-19A5-4087-9CC4-B8A4E8752909}"/>
                </c:ext>
              </c:extLst>
            </c:dLbl>
            <c:dLbl>
              <c:idx val="22"/>
              <c:tx>
                <c:strRef>
                  <c:f>Summary_REOs_Country!$C$25</c:f>
                  <c:strCache>
                    <c:ptCount val="1"/>
                    <c:pt idx="0">
                      <c:v>Lesotho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{77893C9D-404A-4EA8-9F41-48A7C6D29C72}</c15:txfldGUID>
                      <c15:f>Summary_REOs_Country!$C$25</c15:f>
                      <c15:dlblFieldTableCache>
                        <c:ptCount val="1"/>
                        <c:pt idx="0">
                          <c:v>Lesotho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6-19A5-4087-9CC4-B8A4E8752909}"/>
                </c:ext>
              </c:extLst>
            </c:dLbl>
            <c:dLbl>
              <c:idx val="23"/>
              <c:layout>
                <c:manualLayout>
                  <c:x val="-5.5555555555555558E-3"/>
                  <c:y val="-4.3637486490659258E-3"/>
                </c:manualLayout>
              </c:layout>
              <c:tx>
                <c:strRef>
                  <c:f>Summary_REOs_Country!$C$26</c:f>
                  <c:strCache>
                    <c:ptCount val="1"/>
                    <c:pt idx="0">
                      <c:v>Mali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{C2C6E850-89E2-460F-A236-A7E8997D8A09}</c15:txfldGUID>
                      <c15:f>Summary_REOs_Country!$C$26</c15:f>
                      <c15:dlblFieldTableCache>
                        <c:ptCount val="1"/>
                        <c:pt idx="0">
                          <c:v>Mali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7-19A5-4087-9CC4-B8A4E8752909}"/>
                </c:ext>
              </c:extLst>
            </c:dLbl>
            <c:dLbl>
              <c:idx val="24"/>
              <c:tx>
                <c:strRef>
                  <c:f>Summary_REOs_Country!$C$27</c:f>
                  <c:strCache>
                    <c:ptCount val="1"/>
                    <c:pt idx="0">
                      <c:v>Liberia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{A5616AD9-E1F7-46CC-A827-D7124EE5FD66}</c15:txfldGUID>
                      <c15:f>Summary_REOs_Country!$C$27</c15:f>
                      <c15:dlblFieldTableCache>
                        <c:ptCount val="1"/>
                        <c:pt idx="0">
                          <c:v>Liberia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8-19A5-4087-9CC4-B8A4E8752909}"/>
                </c:ext>
              </c:extLst>
            </c:dLbl>
            <c:dLbl>
              <c:idx val="25"/>
              <c:tx>
                <c:strRef>
                  <c:f>Summary_REOs_Country!$C$28</c:f>
                  <c:strCache>
                    <c:ptCount val="1"/>
                    <c:pt idx="0">
                      <c:v>Cape Verde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{C72CBA77-D7D8-46EC-9704-B42CD3470DDF}</c15:txfldGUID>
                      <c15:f>Summary_REOs_Country!$C$28</c15:f>
                      <c15:dlblFieldTableCache>
                        <c:ptCount val="1"/>
                        <c:pt idx="0">
                          <c:v>Cape Verde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9-19A5-4087-9CC4-B8A4E8752909}"/>
                </c:ext>
              </c:extLst>
            </c:dLbl>
            <c:dLbl>
              <c:idx val="26"/>
              <c:layout>
                <c:manualLayout>
                  <c:x val="-2.7779965004374706E-3"/>
                  <c:y val="5.9558437548247649E-3"/>
                </c:manualLayout>
              </c:layout>
              <c:tx>
                <c:strRef>
                  <c:f>Summary_REOs_Country!$C$29</c:f>
                  <c:strCache>
                    <c:ptCount val="1"/>
                    <c:pt idx="0">
                      <c:v>Niger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{1D364803-06DB-4EF1-92DA-515CDD6D00B7}</c15:txfldGUID>
                      <c15:f>Summary_REOs_Country!$C$29</c15:f>
                      <c15:dlblFieldTableCache>
                        <c:ptCount val="1"/>
                        <c:pt idx="0">
                          <c:v>Niger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A-19A5-4087-9CC4-B8A4E8752909}"/>
                </c:ext>
              </c:extLst>
            </c:dLbl>
            <c:dLbl>
              <c:idx val="27"/>
              <c:tx>
                <c:strRef>
                  <c:f>Summary_REOs_Country!$C$30</c:f>
                  <c:strCache>
                    <c:ptCount val="1"/>
                    <c:pt idx="0">
                      <c:v>Togo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{452BAE2C-9274-43E3-BF62-37758AB66E23}</c15:txfldGUID>
                      <c15:f>Summary_REOs_Country!$C$30</c15:f>
                      <c15:dlblFieldTableCache>
                        <c:ptCount val="1"/>
                        <c:pt idx="0">
                          <c:v>Togo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B-19A5-4087-9CC4-B8A4E8752909}"/>
                </c:ext>
              </c:extLst>
            </c:dLbl>
            <c:dLbl>
              <c:idx val="28"/>
              <c:tx>
                <c:strRef>
                  <c:f>Summary_REOs_Country!$C$31</c:f>
                  <c:strCache>
                    <c:ptCount val="1"/>
                    <c:pt idx="0">
                      <c:v>Gambia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{5C80501E-488D-4669-8D71-95E7633AF5F0}</c15:txfldGUID>
                      <c15:f>Summary_REOs_Country!$C$31</c15:f>
                      <c15:dlblFieldTableCache>
                        <c:ptCount val="1"/>
                        <c:pt idx="0">
                          <c:v>Gambia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C-19A5-4087-9CC4-B8A4E8752909}"/>
                </c:ext>
              </c:extLst>
            </c:dLbl>
            <c:dLbl>
              <c:idx val="29"/>
              <c:tx>
                <c:strRef>
                  <c:f>Summary_REOs_Country!$C$32</c:f>
                  <c:strCache>
                    <c:ptCount val="1"/>
                    <c:pt idx="0">
                      <c:v>Mozambique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{A437877A-CC65-426B-9373-00AF9639D21E}</c15:txfldGUID>
                      <c15:f>Summary_REOs_Country!$C$32</c15:f>
                      <c15:dlblFieldTableCache>
                        <c:ptCount val="1"/>
                        <c:pt idx="0">
                          <c:v>Mozambique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D-19A5-4087-9CC4-B8A4E8752909}"/>
                </c:ext>
              </c:extLst>
            </c:dLbl>
            <c:dLbl>
              <c:idx val="30"/>
              <c:tx>
                <c:strRef>
                  <c:f>Summary_REOs_Country!$C$33</c:f>
                  <c:strCache>
                    <c:ptCount val="1"/>
                    <c:pt idx="0">
                      <c:v>Guinea-Bissau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{73302127-D40D-4AAB-91BF-D2449D1482F9}</c15:txfldGUID>
                      <c15:f>Summary_REOs_Country!$C$33</c15:f>
                      <c15:dlblFieldTableCache>
                        <c:ptCount val="1"/>
                        <c:pt idx="0">
                          <c:v>Guinea-Bissau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E-19A5-4087-9CC4-B8A4E8752909}"/>
                </c:ext>
              </c:extLst>
            </c:dLbl>
            <c:dLbl>
              <c:idx val="31"/>
              <c:layout>
                <c:manualLayout>
                  <c:x val="-1.6666666666666666E-2"/>
                  <c:y val="1.6846070711749268E-2"/>
                </c:manualLayout>
              </c:layout>
              <c:tx>
                <c:strRef>
                  <c:f>Summary_REOs_Country!$C$34</c:f>
                  <c:strCache>
                    <c:ptCount val="1"/>
                    <c:pt idx="0">
                      <c:v>Madagascar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{6031214C-D920-4FEF-9DE6-B7F43D295379}</c15:txfldGUID>
                      <c15:f>Summary_REOs_Country!$C$34</c15:f>
                      <c15:dlblFieldTableCache>
                        <c:ptCount val="1"/>
                        <c:pt idx="0">
                          <c:v>Madagascar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F-19A5-4087-9CC4-B8A4E8752909}"/>
                </c:ext>
              </c:extLst>
            </c:dLbl>
            <c:dLbl>
              <c:idx val="32"/>
              <c:tx>
                <c:strRef>
                  <c:f>Summary_REOs_Country!$C$35</c:f>
                  <c:strCache>
                    <c:ptCount val="1"/>
                    <c:pt idx="0">
                      <c:v>Sao Tome and Principe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{1537611E-A39C-4E9C-BC14-FE0E41BCF198}</c15:txfldGUID>
                      <c15:f>Summary_REOs_Country!$C$35</c15:f>
                      <c15:dlblFieldTableCache>
                        <c:ptCount val="1"/>
                        <c:pt idx="0">
                          <c:v>Sao Tome and Principe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20-19A5-4087-9CC4-B8A4E8752909}"/>
                </c:ext>
              </c:extLst>
            </c:dLbl>
            <c:dLbl>
              <c:idx val="33"/>
              <c:tx>
                <c:strRef>
                  <c:f>Summary_REOs_Country!$C$36</c:f>
                  <c:strCache>
                    <c:ptCount val="1"/>
                    <c:pt idx="0">
                      <c:v>Cameroon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{A03B4F3A-38E3-48F0-BF6E-604E49A86295}</c15:txfldGUID>
                      <c15:f>Summary_REOs_Country!$C$36</c15:f>
                      <c15:dlblFieldTableCache>
                        <c:ptCount val="1"/>
                        <c:pt idx="0">
                          <c:v>Cameroon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21-19A5-4087-9CC4-B8A4E8752909}"/>
                </c:ext>
              </c:extLst>
            </c:dLbl>
            <c:dLbl>
              <c:idx val="34"/>
              <c:tx>
                <c:strRef>
                  <c:f>Summary_REOs_Country!$C$37</c:f>
                  <c:strCache>
                    <c:ptCount val="1"/>
                    <c:pt idx="0">
                      <c:v>Equatorial Guinea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{749A36CF-47F3-4A31-A244-7A714F02B415}</c15:txfldGUID>
                      <c15:f>Summary_REOs_Country!$C$37</c15:f>
                      <c15:dlblFieldTableCache>
                        <c:ptCount val="1"/>
                        <c:pt idx="0">
                          <c:v>Equatorial Guinea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22-19A5-4087-9CC4-B8A4E8752909}"/>
                </c:ext>
              </c:extLst>
            </c:dLbl>
            <c:dLbl>
              <c:idx val="35"/>
              <c:layout>
                <c:manualLayout>
                  <c:x val="-9.9999999999999992E-2"/>
                  <c:y val="2.6143790849673203E-2"/>
                </c:manualLayout>
              </c:layout>
              <c:tx>
                <c:strRef>
                  <c:f>Summary_REOs_Country!$C$38</c:f>
                  <c:strCache>
                    <c:ptCount val="1"/>
                    <c:pt idx="0">
                      <c:v>Gabon</c:v>
                    </c:pt>
                  </c:strCache>
                </c:strRef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{73D2FF3C-EA2C-467C-9742-EA4A6F1D7D5B}</c15:txfldGUID>
                      <c15:f>Summary_REOs_Country!$C$38</c15:f>
                      <c15:dlblFieldTableCache>
                        <c:ptCount val="1"/>
                        <c:pt idx="0">
                          <c:v>Gabon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23-19A5-4087-9CC4-B8A4E87529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Summary_REOs_Country!$E$3:$E$38</c:f>
              <c:numCache>
                <c:formatCode>#,##0</c:formatCode>
                <c:ptCount val="36"/>
                <c:pt idx="0">
                  <c:v>449437.57641259156</c:v>
                </c:pt>
                <c:pt idx="1">
                  <c:v>342634.17072034214</c:v>
                </c:pt>
                <c:pt idx="2">
                  <c:v>288420.96688758576</c:v>
                </c:pt>
                <c:pt idx="3">
                  <c:v>196711.60601198109</c:v>
                </c:pt>
                <c:pt idx="4">
                  <c:v>137330.78655582777</c:v>
                </c:pt>
                <c:pt idx="5">
                  <c:v>124485.68511463996</c:v>
                </c:pt>
                <c:pt idx="6">
                  <c:v>87263.759499958265</c:v>
                </c:pt>
                <c:pt idx="7">
                  <c:v>85430.549605733802</c:v>
                </c:pt>
                <c:pt idx="8">
                  <c:v>81316.765870962481</c:v>
                </c:pt>
                <c:pt idx="9">
                  <c:v>65723.262238367155</c:v>
                </c:pt>
                <c:pt idx="10">
                  <c:v>64561.76167449441</c:v>
                </c:pt>
                <c:pt idx="11">
                  <c:v>46192.129801658513</c:v>
                </c:pt>
                <c:pt idx="12">
                  <c:v>46114.873802662507</c:v>
                </c:pt>
                <c:pt idx="13">
                  <c:v>44503.079527768838</c:v>
                </c:pt>
                <c:pt idx="14">
                  <c:v>30695.421368206131</c:v>
                </c:pt>
                <c:pt idx="15">
                  <c:v>28812.141311506464</c:v>
                </c:pt>
                <c:pt idx="16">
                  <c:v>28453.133151510701</c:v>
                </c:pt>
                <c:pt idx="17">
                  <c:v>25167.290809930102</c:v>
                </c:pt>
                <c:pt idx="18">
                  <c:v>13419.301529463079</c:v>
                </c:pt>
                <c:pt idx="19">
                  <c:v>13374.56677872476</c:v>
                </c:pt>
                <c:pt idx="20">
                  <c:v>12084.084790347371</c:v>
                </c:pt>
                <c:pt idx="21">
                  <c:v>12035.682494635006</c:v>
                </c:pt>
                <c:pt idx="22">
                  <c:v>9363.2493782552574</c:v>
                </c:pt>
                <c:pt idx="23">
                  <c:v>9272.2561591198228</c:v>
                </c:pt>
                <c:pt idx="24">
                  <c:v>9065.5054431610224</c:v>
                </c:pt>
                <c:pt idx="25">
                  <c:v>7133.2991468008031</c:v>
                </c:pt>
                <c:pt idx="26">
                  <c:v>6242.9084494232275</c:v>
                </c:pt>
                <c:pt idx="27">
                  <c:v>3143.8191789960592</c:v>
                </c:pt>
                <c:pt idx="28">
                  <c:v>2298.8705102902986</c:v>
                </c:pt>
                <c:pt idx="29">
                  <c:v>1910.9647321326972</c:v>
                </c:pt>
                <c:pt idx="30">
                  <c:v>1590.0142583499994</c:v>
                </c:pt>
                <c:pt idx="31">
                  <c:v>743.21350050949536</c:v>
                </c:pt>
                <c:pt idx="32">
                  <c:v>433.17361614368519</c:v>
                </c:pt>
                <c:pt idx="33">
                  <c:v>162.56800321515703</c:v>
                </c:pt>
                <c:pt idx="34">
                  <c:v>17.081094165088942</c:v>
                </c:pt>
                <c:pt idx="35">
                  <c:v>14.25814465</c:v>
                </c:pt>
              </c:numCache>
            </c:numRef>
          </c:xVal>
          <c:yVal>
            <c:numRef>
              <c:f>Summary_REOs_Country!$D$3:$D$38</c:f>
              <c:numCache>
                <c:formatCode>#,##0</c:formatCode>
                <c:ptCount val="36"/>
                <c:pt idx="0">
                  <c:v>237</c:v>
                </c:pt>
                <c:pt idx="1">
                  <c:v>221</c:v>
                </c:pt>
                <c:pt idx="2">
                  <c:v>136</c:v>
                </c:pt>
                <c:pt idx="3">
                  <c:v>81</c:v>
                </c:pt>
                <c:pt idx="4">
                  <c:v>79</c:v>
                </c:pt>
                <c:pt idx="5">
                  <c:v>128</c:v>
                </c:pt>
                <c:pt idx="6">
                  <c:v>133</c:v>
                </c:pt>
                <c:pt idx="7">
                  <c:v>42</c:v>
                </c:pt>
                <c:pt idx="8">
                  <c:v>142</c:v>
                </c:pt>
                <c:pt idx="9">
                  <c:v>186</c:v>
                </c:pt>
                <c:pt idx="10">
                  <c:v>106</c:v>
                </c:pt>
                <c:pt idx="11">
                  <c:v>117</c:v>
                </c:pt>
                <c:pt idx="12">
                  <c:v>159</c:v>
                </c:pt>
                <c:pt idx="13">
                  <c:v>206</c:v>
                </c:pt>
                <c:pt idx="14">
                  <c:v>59</c:v>
                </c:pt>
                <c:pt idx="15">
                  <c:v>19</c:v>
                </c:pt>
                <c:pt idx="16">
                  <c:v>136</c:v>
                </c:pt>
                <c:pt idx="17">
                  <c:v>77</c:v>
                </c:pt>
                <c:pt idx="18">
                  <c:v>198</c:v>
                </c:pt>
                <c:pt idx="19">
                  <c:v>55</c:v>
                </c:pt>
                <c:pt idx="20">
                  <c:v>63</c:v>
                </c:pt>
                <c:pt idx="21">
                  <c:v>51</c:v>
                </c:pt>
                <c:pt idx="22">
                  <c:v>75</c:v>
                </c:pt>
                <c:pt idx="23">
                  <c:v>24</c:v>
                </c:pt>
                <c:pt idx="24">
                  <c:v>52</c:v>
                </c:pt>
                <c:pt idx="25">
                  <c:v>91</c:v>
                </c:pt>
                <c:pt idx="26">
                  <c:v>22</c:v>
                </c:pt>
                <c:pt idx="27">
                  <c:v>23</c:v>
                </c:pt>
                <c:pt idx="28">
                  <c:v>30</c:v>
                </c:pt>
                <c:pt idx="29">
                  <c:v>14</c:v>
                </c:pt>
                <c:pt idx="30">
                  <c:v>18</c:v>
                </c:pt>
                <c:pt idx="31">
                  <c:v>7</c:v>
                </c:pt>
                <c:pt idx="32">
                  <c:v>8</c:v>
                </c:pt>
                <c:pt idx="33">
                  <c:v>1</c:v>
                </c:pt>
                <c:pt idx="34">
                  <c:v>2</c:v>
                </c:pt>
                <c:pt idx="35">
                  <c:v>1</c:v>
                </c:pt>
              </c:numCache>
            </c:numRef>
          </c:yVal>
          <c:bubbleSize>
            <c:numRef>
              <c:f>Summary_REOs_Country!$G$3:$G$38</c:f>
              <c:numCache>
                <c:formatCode>#,##0</c:formatCode>
                <c:ptCount val="36"/>
                <c:pt idx="0">
                  <c:v>141086.42983009151</c:v>
                </c:pt>
                <c:pt idx="1">
                  <c:v>35113.223512698838</c:v>
                </c:pt>
                <c:pt idx="2">
                  <c:v>9304.286292188166</c:v>
                </c:pt>
                <c:pt idx="3">
                  <c:v>9722.5434961613064</c:v>
                </c:pt>
                <c:pt idx="4">
                  <c:v>7497.0574608937404</c:v>
                </c:pt>
                <c:pt idx="5">
                  <c:v>32004.407122200009</c:v>
                </c:pt>
                <c:pt idx="6">
                  <c:v>0</c:v>
                </c:pt>
                <c:pt idx="7">
                  <c:v>0</c:v>
                </c:pt>
                <c:pt idx="8">
                  <c:v>9301.6007611246332</c:v>
                </c:pt>
                <c:pt idx="9">
                  <c:v>39128.809199365176</c:v>
                </c:pt>
                <c:pt idx="10">
                  <c:v>6168.6569688620712</c:v>
                </c:pt>
                <c:pt idx="11">
                  <c:v>636.66482003622343</c:v>
                </c:pt>
                <c:pt idx="12">
                  <c:v>12493.429077627934</c:v>
                </c:pt>
                <c:pt idx="13">
                  <c:v>495.23097211303241</c:v>
                </c:pt>
                <c:pt idx="14">
                  <c:v>199.76119170101458</c:v>
                </c:pt>
                <c:pt idx="15">
                  <c:v>0</c:v>
                </c:pt>
                <c:pt idx="16">
                  <c:v>0</c:v>
                </c:pt>
                <c:pt idx="17">
                  <c:v>127.04173504533249</c:v>
                </c:pt>
                <c:pt idx="18">
                  <c:v>0</c:v>
                </c:pt>
                <c:pt idx="19">
                  <c:v>372.22866165648691</c:v>
                </c:pt>
                <c:pt idx="20">
                  <c:v>1359.584625449522</c:v>
                </c:pt>
                <c:pt idx="21">
                  <c:v>4896.3900666428199</c:v>
                </c:pt>
                <c:pt idx="22">
                  <c:v>0</c:v>
                </c:pt>
                <c:pt idx="23">
                  <c:v>203.24278052753291</c:v>
                </c:pt>
                <c:pt idx="24">
                  <c:v>0</c:v>
                </c:pt>
                <c:pt idx="25">
                  <c:v>0</c:v>
                </c:pt>
                <c:pt idx="26">
                  <c:v>28.214188337396607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2.7654347000000006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1.7108843999999999</c:v>
                </c:pt>
              </c:numCache>
            </c:numRef>
          </c:bubbleSize>
          <c:bubble3D val="0"/>
          <c:extLst>
            <c:ext xmlns:c16="http://schemas.microsoft.com/office/drawing/2014/chart" uri="{C3380CC4-5D6E-409C-BE32-E72D297353CC}">
              <c16:uniqueId val="{00000024-19A5-4087-9CC4-B8A4E87529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36372864"/>
        <c:axId val="136496256"/>
      </c:bubbleChart>
      <c:valAx>
        <c:axId val="36372864"/>
        <c:scaling>
          <c:orientation val="minMax"/>
          <c:min val="0"/>
        </c:scaling>
        <c:delete val="0"/>
        <c:axPos val="b"/>
        <c:majorGridlines>
          <c:spPr>
            <a:ln>
              <a:solidFill>
                <a:schemeClr val="bg1">
                  <a:lumMod val="65000"/>
                </a:schemeClr>
              </a:solidFill>
              <a:prstDash val="dash"/>
            </a:ln>
          </c:spPr>
        </c:majorGridlines>
        <c:title>
          <c:tx>
            <c:rich>
              <a:bodyPr/>
              <a:lstStyle/>
              <a:p>
                <a:pPr>
                  <a:defRPr sz="1100"/>
                </a:pPr>
                <a:r>
                  <a:rPr lang="en-ZA" sz="1100"/>
                  <a:t>'Untapped' potential value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crossAx val="136496256"/>
        <c:crosses val="autoZero"/>
        <c:crossBetween val="midCat"/>
        <c:dispUnits>
          <c:builtInUnit val="thousands"/>
        </c:dispUnits>
      </c:valAx>
      <c:valAx>
        <c:axId val="136496256"/>
        <c:scaling>
          <c:orientation val="minMax"/>
          <c:max val="350"/>
          <c:min val="0"/>
        </c:scaling>
        <c:delete val="0"/>
        <c:axPos val="l"/>
        <c:majorGridlines>
          <c:spPr>
            <a:ln>
              <a:solidFill>
                <a:schemeClr val="bg1">
                  <a:lumMod val="65000"/>
                </a:schemeClr>
              </a:solidFill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Opportunities</a:t>
                </a:r>
              </a:p>
            </c:rich>
          </c:tx>
          <c:overlay val="0"/>
        </c:title>
        <c:numFmt formatCode="#,##0" sourceLinked="1"/>
        <c:majorTickMark val="out"/>
        <c:minorTickMark val="none"/>
        <c:tickLblPos val="nextTo"/>
        <c:crossAx val="36372864"/>
        <c:crosses val="autoZero"/>
        <c:crossBetween val="midCat"/>
      </c:valAx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Untapped potential</a:t>
            </a:r>
            <a:r>
              <a:rPr lang="en-US" baseline="30000"/>
              <a:t>1</a:t>
            </a:r>
            <a:r>
              <a:rPr lang="en-US"/>
              <a:t> (Billion USD)</a:t>
            </a:r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1"/>
          <c:order val="0"/>
          <c:tx>
            <c:v>Untapped potential (Million USD)</c:v>
          </c:tx>
          <c:spPr>
            <a:solidFill>
              <a:srgbClr val="00B050"/>
            </a:solidFill>
          </c:spPr>
          <c:invertIfNegative val="0"/>
          <c:cat>
            <c:strRef>
              <c:f>Summary_REOs_Sector!$B$3:$B$29</c:f>
              <c:strCache>
                <c:ptCount val="27"/>
                <c:pt idx="0">
                  <c:v>Wearing apparel (313-315)</c:v>
                </c:pt>
                <c:pt idx="1">
                  <c:v>Electrical machinery (361-366)</c:v>
                </c:pt>
                <c:pt idx="2">
                  <c:v>Motor vehicles, parts &amp; accessories (381-383)</c:v>
                </c:pt>
                <c:pt idx="3">
                  <c:v>Television, radio &amp; communication equipment (371-373)</c:v>
                </c:pt>
                <c:pt idx="4">
                  <c:v>Professional &amp; scientific equipment (374-376)</c:v>
                </c:pt>
                <c:pt idx="5">
                  <c:v>Other transport equipment (384-387)</c:v>
                </c:pt>
                <c:pt idx="6">
                  <c:v>Metal products excluding machinery (353-355)</c:v>
                </c:pt>
                <c:pt idx="7">
                  <c:v>Footwear (317)</c:v>
                </c:pt>
                <c:pt idx="8">
                  <c:v>Machinery &amp; equipment (356-359)</c:v>
                </c:pt>
                <c:pt idx="9">
                  <c:v>Agriculture, forestry &amp; fishing (11-13)</c:v>
                </c:pt>
                <c:pt idx="10">
                  <c:v>Plastic products (338)</c:v>
                </c:pt>
                <c:pt idx="11">
                  <c:v>Food (301-304)</c:v>
                </c:pt>
                <c:pt idx="12">
                  <c:v>Leather &amp; leather products (316)</c:v>
                </c:pt>
                <c:pt idx="13">
                  <c:v>Basic non-ferrous metals (352)</c:v>
                </c:pt>
                <c:pt idx="14">
                  <c:v>Furniture (391)</c:v>
                </c:pt>
                <c:pt idx="15">
                  <c:v>Other industries (392)</c:v>
                </c:pt>
                <c:pt idx="16">
                  <c:v>Textiles (311-312)</c:v>
                </c:pt>
                <c:pt idx="17">
                  <c:v>Basic chemicals (334)</c:v>
                </c:pt>
                <c:pt idx="18">
                  <c:v>Other chemicals &amp; man-made fibres (335-336)</c:v>
                </c:pt>
                <c:pt idx="19">
                  <c:v>Glass &amp; glass products (341)</c:v>
                </c:pt>
                <c:pt idx="20">
                  <c:v>Non-metallic minerals (342)</c:v>
                </c:pt>
                <c:pt idx="21">
                  <c:v>Paper &amp; paper products (323)</c:v>
                </c:pt>
                <c:pt idx="22">
                  <c:v>Basic iron &amp; steel (351)</c:v>
                </c:pt>
                <c:pt idx="23">
                  <c:v>Other mining (22, 24, 25, 29, 39)</c:v>
                </c:pt>
                <c:pt idx="24">
                  <c:v>Wood &amp; wood products (321-322)</c:v>
                </c:pt>
                <c:pt idx="25">
                  <c:v>Rubber products (337)</c:v>
                </c:pt>
                <c:pt idx="26">
                  <c:v>Tobacco (306)</c:v>
                </c:pt>
              </c:strCache>
            </c:strRef>
          </c:cat>
          <c:val>
            <c:numRef>
              <c:f>Summary_REOs_Sector!$D$3:$D$29</c:f>
              <c:numCache>
                <c:formatCode>#,##0.00</c:formatCode>
                <c:ptCount val="27"/>
                <c:pt idx="0">
                  <c:v>16184.61869868324</c:v>
                </c:pt>
                <c:pt idx="1">
                  <c:v>13073.01718448779</c:v>
                </c:pt>
                <c:pt idx="2">
                  <c:v>8261.811289714964</c:v>
                </c:pt>
                <c:pt idx="3">
                  <c:v>5176.582291694207</c:v>
                </c:pt>
                <c:pt idx="4">
                  <c:v>4971.5317313356509</c:v>
                </c:pt>
                <c:pt idx="5">
                  <c:v>4816.8226496903844</c:v>
                </c:pt>
                <c:pt idx="6">
                  <c:v>4074.025214819681</c:v>
                </c:pt>
                <c:pt idx="7">
                  <c:v>3664.4464665244163</c:v>
                </c:pt>
                <c:pt idx="8">
                  <c:v>3468.4870755257148</c:v>
                </c:pt>
                <c:pt idx="9">
                  <c:v>3056.5315780726919</c:v>
                </c:pt>
                <c:pt idx="10">
                  <c:v>3055.8571704260726</c:v>
                </c:pt>
                <c:pt idx="11">
                  <c:v>2645.4203656347117</c:v>
                </c:pt>
                <c:pt idx="12">
                  <c:v>1854.413554004142</c:v>
                </c:pt>
                <c:pt idx="13">
                  <c:v>1680.3105851082209</c:v>
                </c:pt>
                <c:pt idx="14">
                  <c:v>1632.7335386433253</c:v>
                </c:pt>
                <c:pt idx="15">
                  <c:v>1482.8496669626149</c:v>
                </c:pt>
                <c:pt idx="16">
                  <c:v>1457.3254456775039</c:v>
                </c:pt>
                <c:pt idx="17">
                  <c:v>1305.0515089468734</c:v>
                </c:pt>
                <c:pt idx="18">
                  <c:v>861.28261629335771</c:v>
                </c:pt>
                <c:pt idx="19">
                  <c:v>782.52607172622652</c:v>
                </c:pt>
                <c:pt idx="20">
                  <c:v>724.53214835940435</c:v>
                </c:pt>
                <c:pt idx="21">
                  <c:v>598.22961772570386</c:v>
                </c:pt>
                <c:pt idx="22">
                  <c:v>345.71211681305522</c:v>
                </c:pt>
                <c:pt idx="23">
                  <c:v>300.79481975043592</c:v>
                </c:pt>
                <c:pt idx="24">
                  <c:v>124.34950077607523</c:v>
                </c:pt>
                <c:pt idx="25">
                  <c:v>112.82799467148348</c:v>
                </c:pt>
                <c:pt idx="26">
                  <c:v>39.499974141839068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99-4064-9C0C-7DEEF4E669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9"/>
        <c:overlap val="-20"/>
        <c:axId val="135026944"/>
        <c:axId val="137830400"/>
      </c:barChart>
      <c:catAx>
        <c:axId val="13502694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137830400"/>
        <c:crosses val="autoZero"/>
        <c:auto val="1"/>
        <c:lblAlgn val="ctr"/>
        <c:lblOffset val="100"/>
        <c:tickLblSkip val="1"/>
        <c:noMultiLvlLbl val="0"/>
      </c:catAx>
      <c:valAx>
        <c:axId val="137830400"/>
        <c:scaling>
          <c:orientation val="minMax"/>
        </c:scaling>
        <c:delete val="0"/>
        <c:axPos val="t"/>
        <c:majorGridlines>
          <c:spPr>
            <a:ln>
              <a:solidFill>
                <a:schemeClr val="bg1">
                  <a:lumMod val="65000"/>
                </a:schemeClr>
              </a:solidFill>
              <a:prstDash val="dash"/>
            </a:ln>
          </c:spPr>
        </c:majorGridlines>
        <c:numFmt formatCode="#,##0" sourceLinked="0"/>
        <c:majorTickMark val="out"/>
        <c:minorTickMark val="none"/>
        <c:tickLblPos val="nextTo"/>
        <c:crossAx val="135026944"/>
        <c:crosses val="autoZero"/>
        <c:crossBetween val="between"/>
        <c:dispUnits>
          <c:builtInUnit val="thousands"/>
        </c:dispUnits>
      </c:valAx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0.79375</cdr:x>
      <cdr:y>0.89223</cdr:y>
    </cdr:from>
    <cdr:to>
      <cdr:x>0.99375</cdr:x>
      <cdr:y>0.96742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29025" y="3390900"/>
          <a:ext cx="9144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ZA" sz="1000" b="1"/>
            <a:t>Million</a:t>
          </a:r>
          <a:r>
            <a:rPr lang="en-ZA" sz="1000" b="1" baseline="0"/>
            <a:t> USD</a:t>
          </a:r>
          <a:endParaRPr lang="en-ZA" sz="1000" b="1"/>
        </a:p>
      </cdr:txBody>
    </cdr:sp>
  </cdr:relSizeAnchor>
  <cdr:relSizeAnchor xmlns:cdr="http://schemas.openxmlformats.org/drawingml/2006/chartDrawing">
    <cdr:from>
      <cdr:x>0.01111</cdr:x>
      <cdr:y>0.01337</cdr:y>
    </cdr:from>
    <cdr:to>
      <cdr:x>0.21111</cdr:x>
      <cdr:y>0.08855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0800" y="50800"/>
          <a:ext cx="9144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ZA" sz="1000" b="1"/>
            <a:t>Number</a:t>
          </a:r>
        </a:p>
      </cdr:txBody>
    </cdr:sp>
  </cdr:relSizeAnchor>
  <cdr:relSizeAnchor xmlns:cdr="http://schemas.openxmlformats.org/drawingml/2006/chartDrawing">
    <cdr:from>
      <cdr:x>0.57569</cdr:x>
      <cdr:y>0.13617</cdr:y>
    </cdr:from>
    <cdr:to>
      <cdr:x>0.77569</cdr:x>
      <cdr:y>0.21136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632075" y="517525"/>
          <a:ext cx="9144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ZA" sz="1000" b="1"/>
            <a:t>Bubble = Existing exports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E3A9D-6105-420F-B8A5-E51BCF998320}" type="datetimeFigureOut">
              <a:rPr lang="en-ZA" smtClean="0"/>
              <a:t>2021/01/18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39D302-9140-49F1-A493-22790C02F3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78590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44A657-48FD-46DD-AD6F-793CA79739F1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A5CEAC-6EDA-4869-9CAF-F125F03E3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502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A5CEAC-6EDA-4869-9CAF-F125F03E3B9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069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‹#›</a:t>
            </a:fld>
            <a:endParaRPr lang="en-ZA"/>
          </a:p>
        </p:txBody>
      </p:sp>
      <p:pic>
        <p:nvPicPr>
          <p:cNvPr id="8" name="Imag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56288" y="190667"/>
            <a:ext cx="1008000" cy="100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389B56B-202C-6C48-9B00-B75AA8C42B7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44688" y="-117115"/>
            <a:ext cx="1967472" cy="147560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2421649-4C04-9C43-B7A7-C96D32B0A04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363904" y="116632"/>
            <a:ext cx="1344000" cy="100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331601-D410-444A-B1E4-66B9EF59441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60057" y="0"/>
            <a:ext cx="1426447" cy="100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DF24AD1-DDFC-E145-BD9E-903E873A5789}"/>
              </a:ext>
            </a:extLst>
          </p:cNvPr>
          <p:cNvSpPr txBox="1"/>
          <p:nvPr userDrawn="1"/>
        </p:nvSpPr>
        <p:spPr>
          <a:xfrm>
            <a:off x="323528" y="816967"/>
            <a:ext cx="16995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00" b="1" i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Innovated by the </a:t>
            </a:r>
            <a:br>
              <a:rPr lang="en-US" sz="700" b="1" i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700" b="1" i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North-West University, South Africa</a:t>
            </a:r>
          </a:p>
        </p:txBody>
      </p:sp>
      <p:pic>
        <p:nvPicPr>
          <p:cNvPr id="13" name="Image 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369031" y="116632"/>
            <a:ext cx="1744176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965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6168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3262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‹#›</a:t>
            </a:fld>
            <a:endParaRPr lang="en-ZA"/>
          </a:p>
        </p:txBody>
      </p:sp>
      <p:pic>
        <p:nvPicPr>
          <p:cNvPr id="7" name="Imag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552" y="6474023"/>
            <a:ext cx="504056" cy="291338"/>
          </a:xfrm>
          <a:prstGeom prst="rect">
            <a:avLst/>
          </a:prstGeom>
        </p:spPr>
      </p:pic>
      <p:pic>
        <p:nvPicPr>
          <p:cNvPr id="8" name="Imag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67692"/>
            <a:ext cx="504000" cy="504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389B56B-202C-6C48-9B00-B75AA8C42B7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41655" y="6367692"/>
            <a:ext cx="671999" cy="504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2421649-4C04-9C43-B7A7-C96D32B0A04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743430" y="6291318"/>
            <a:ext cx="792088" cy="59406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331601-D410-444A-B1E4-66B9EF59441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634640" y="6367692"/>
            <a:ext cx="713224" cy="504000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504000" y="980728"/>
            <a:ext cx="65882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2131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35771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88343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31034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7685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63138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21093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39497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37A6C-904D-4948-9FA1-BDEE3E74042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0351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Wilma.Viviers@nwu.ac.za" TargetMode="External"/><Relationship Id="rId2" Type="http://schemas.openxmlformats.org/officeDocument/2006/relationships/hyperlink" Target="mailto:leilabaghdadi@gmail.com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4"/>
            <a:ext cx="7772400" cy="4101699"/>
          </a:xfrm>
        </p:spPr>
        <p:txBody>
          <a:bodyPr>
            <a:normAutofit fontScale="90000"/>
          </a:bodyPr>
          <a:lstStyle/>
          <a:p>
            <a:r>
              <a:rPr lang="en-US" dirty="0"/>
              <a:t>Tunisia's export opportunities </a:t>
            </a:r>
            <a:br>
              <a:rPr lang="en-US" dirty="0"/>
            </a:br>
            <a:r>
              <a:rPr lang="en-US" dirty="0"/>
              <a:t>Focus: Africa and EU</a:t>
            </a:r>
            <a:br>
              <a:rPr lang="en-US" dirty="0"/>
            </a:br>
            <a:br>
              <a:rPr lang="en-US" sz="3600" dirty="0"/>
            </a:br>
            <a:r>
              <a:rPr lang="en-US" sz="2000"/>
              <a:t>presented by: </a:t>
            </a:r>
            <a:br>
              <a:rPr lang="en-US" sz="2000"/>
            </a:br>
            <a:br>
              <a:rPr lang="en-US" sz="3600" dirty="0"/>
            </a:br>
            <a:r>
              <a:rPr lang="en-US" sz="2800" dirty="0"/>
              <a:t>Prof Wilma Viviers (North-West </a:t>
            </a:r>
            <a:r>
              <a:rPr lang="en-US" sz="2800"/>
              <a:t>University, South Africa) </a:t>
            </a:r>
            <a:r>
              <a:rPr lang="en-US" sz="2800" dirty="0"/>
              <a:t>and Prof Leila </a:t>
            </a:r>
            <a:r>
              <a:rPr lang="en-US" sz="2800"/>
              <a:t>Baghdadi (</a:t>
            </a:r>
            <a:r>
              <a:rPr lang="en-US" sz="2800">
                <a:solidFill>
                  <a:prstClr val="black"/>
                </a:solidFill>
              </a:rPr>
              <a:t>University of Tunis, Tunisia</a:t>
            </a:r>
            <a:r>
              <a:rPr lang="en-US" sz="2800" dirty="0">
                <a:solidFill>
                  <a:prstClr val="black"/>
                </a:solidFill>
              </a:rPr>
              <a:t>)</a:t>
            </a:r>
            <a:br>
              <a:rPr lang="en-US" sz="2800" dirty="0">
                <a:solidFill>
                  <a:prstClr val="black"/>
                </a:solidFill>
              </a:rPr>
            </a:br>
            <a:br>
              <a:rPr lang="en-US" sz="2800"/>
            </a:br>
            <a:endParaRPr lang="en-ZA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987824" y="6453336"/>
            <a:ext cx="358944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800" dirty="0">
                <a:solidFill>
                  <a:schemeClr val="bg1">
                    <a:lumMod val="50000"/>
                  </a:schemeClr>
                </a:solidFill>
              </a:rPr>
              <a:t>TRADE-DSM is a registered trade mark of the North-West University,  South Africa</a:t>
            </a:r>
          </a:p>
        </p:txBody>
      </p:sp>
    </p:spTree>
    <p:extLst>
      <p:ext uri="{BB962C8B-B14F-4D97-AF65-F5344CB8AC3E}">
        <p14:creationId xmlns:p14="http://schemas.microsoft.com/office/powerpoint/2010/main" val="2660947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3. High level TRADE-DSM outcomes </a:t>
            </a:r>
            <a:br>
              <a:rPr lang="en-ZA" dirty="0"/>
            </a:br>
            <a:r>
              <a:rPr lang="en-ZA" dirty="0"/>
              <a:t>– </a:t>
            </a:r>
            <a:r>
              <a:rPr lang="en-ZA" b="1" i="1" dirty="0"/>
              <a:t>focus on Africa </a:t>
            </a:r>
            <a:r>
              <a:rPr lang="en-ZA" i="1" dirty="0"/>
              <a:t>top 15 markets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507288" cy="507342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ZA" sz="2000" dirty="0"/>
          </a:p>
          <a:p>
            <a:pPr marL="457200" indent="-284163">
              <a:buFont typeface="Wingdings" panose="05000000000000000000" pitchFamily="2" charset="2"/>
              <a:buChar char="§"/>
            </a:pPr>
            <a:r>
              <a:rPr lang="en-ZA" sz="2000" dirty="0"/>
              <a:t>TOP </a:t>
            </a:r>
            <a:r>
              <a:rPr lang="en-ZA" sz="2000" b="1" i="1" dirty="0"/>
              <a:t>15 markets </a:t>
            </a:r>
            <a:r>
              <a:rPr lang="en-ZA" sz="2000" dirty="0"/>
              <a:t>that meet all TRADE-DSM key filters,</a:t>
            </a:r>
          </a:p>
          <a:p>
            <a:pPr marL="457200" indent="-284163">
              <a:buFont typeface="Wingdings" panose="05000000000000000000" pitchFamily="2" charset="2"/>
              <a:buChar char="§"/>
            </a:pPr>
            <a:r>
              <a:rPr lang="en-ZA" sz="2000" dirty="0"/>
              <a:t>for which Tunisia has existing export capability for </a:t>
            </a:r>
            <a:r>
              <a:rPr lang="en-ZA" sz="2000" b="1" dirty="0"/>
              <a:t>571 </a:t>
            </a:r>
            <a:r>
              <a:rPr lang="en-ZA" sz="2000" b="1" i="1" dirty="0"/>
              <a:t>different products</a:t>
            </a:r>
          </a:p>
          <a:p>
            <a:pPr marL="457200" indent="-284163">
              <a:buFont typeface="Wingdings" panose="05000000000000000000" pitchFamily="2" charset="2"/>
              <a:buChar char="§"/>
            </a:pPr>
            <a:r>
              <a:rPr lang="en-ZA" sz="2000" dirty="0"/>
              <a:t>with combined ‘untapped’ potential valued at </a:t>
            </a:r>
            <a:r>
              <a:rPr lang="en-ZA" sz="2000" b="1" i="1" dirty="0"/>
              <a:t>USD 2.09 billion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EEEC262-4E2E-49D4-95ED-EEF84F4E1B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270655"/>
              </p:ext>
            </p:extLst>
          </p:nvPr>
        </p:nvGraphicFramePr>
        <p:xfrm>
          <a:off x="7231992" y="2420888"/>
          <a:ext cx="2123728" cy="3746144"/>
        </p:xfrm>
        <a:graphic>
          <a:graphicData uri="http://schemas.openxmlformats.org/drawingml/2006/table">
            <a:tbl>
              <a:tblPr firstRow="1" firstCol="1" bandRow="1"/>
              <a:tblGrid>
                <a:gridCol w="696212">
                  <a:extLst>
                    <a:ext uri="{9D8B030D-6E8A-4147-A177-3AD203B41FA5}">
                      <a16:colId xmlns:a16="http://schemas.microsoft.com/office/drawing/2014/main" val="1860365552"/>
                    </a:ext>
                  </a:extLst>
                </a:gridCol>
                <a:gridCol w="1427516">
                  <a:extLst>
                    <a:ext uri="{9D8B030D-6E8A-4147-A177-3AD203B41FA5}">
                      <a16:colId xmlns:a16="http://schemas.microsoft.com/office/drawing/2014/main" val="1359545098"/>
                    </a:ext>
                  </a:extLst>
                </a:gridCol>
              </a:tblGrid>
              <a:tr h="234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Country</a:t>
                      </a: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85915207"/>
                  </a:ext>
                </a:extLst>
              </a:tr>
              <a:tr h="234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Morocco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36293000"/>
                  </a:ext>
                </a:extLst>
              </a:tr>
              <a:tr h="234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dirty="0" err="1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Egypt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05016"/>
                  </a:ext>
                </a:extLst>
              </a:tr>
              <a:tr h="234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South Africa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37398120"/>
                  </a:ext>
                </a:extLst>
              </a:tr>
              <a:tr h="234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Algeria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54404548"/>
                  </a:ext>
                </a:extLst>
              </a:tr>
              <a:tr h="234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Nigeria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41084766"/>
                  </a:ext>
                </a:extLst>
              </a:tr>
              <a:tr h="234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Libye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96566013"/>
                  </a:ext>
                </a:extLst>
              </a:tr>
              <a:tr h="234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Botswana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20555962"/>
                  </a:ext>
                </a:extLst>
              </a:tr>
              <a:tr h="234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Sudan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47943896"/>
                  </a:ext>
                </a:extLst>
              </a:tr>
              <a:tr h="234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Ghana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13581387"/>
                  </a:ext>
                </a:extLst>
              </a:tr>
              <a:tr h="234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Ivory Coast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67503958"/>
                  </a:ext>
                </a:extLst>
              </a:tr>
              <a:tr h="234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Angola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20346562"/>
                  </a:ext>
                </a:extLst>
              </a:tr>
              <a:tr h="234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Namibia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10296806"/>
                  </a:ext>
                </a:extLst>
              </a:tr>
              <a:tr h="234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Senegal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92753824"/>
                  </a:ext>
                </a:extLst>
              </a:tr>
              <a:tr h="234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Mauritius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28844210"/>
                  </a:ext>
                </a:extLst>
              </a:tr>
              <a:tr h="234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Kenya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081555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2ECF49C-DB58-4107-B7C7-C4F6DEDFE600}"/>
              </a:ext>
            </a:extLst>
          </p:cNvPr>
          <p:cNvSpPr txBox="1"/>
          <p:nvPr/>
        </p:nvSpPr>
        <p:spPr>
          <a:xfrm>
            <a:off x="3263637" y="6441082"/>
            <a:ext cx="50527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schemeClr val="accent6">
                    <a:lumMod val="50000"/>
                  </a:schemeClr>
                </a:solidFill>
              </a:rPr>
              <a:t>Note</a:t>
            </a:r>
            <a:r>
              <a:rPr lang="en-US" sz="1400" i="1" dirty="0">
                <a:solidFill>
                  <a:schemeClr val="accent6">
                    <a:lumMod val="50000"/>
                  </a:schemeClr>
                </a:solidFill>
              </a:rPr>
              <a:t>: Sudan and Botswana have zero existing imports from Tunisia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BDC1C8-D887-411D-B03F-1F6E11817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10</a:t>
            </a:fld>
            <a:endParaRPr lang="en-ZA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7819041"/>
              </p:ext>
            </p:extLst>
          </p:nvPr>
        </p:nvGraphicFramePr>
        <p:xfrm>
          <a:off x="630454" y="2627696"/>
          <a:ext cx="6501865" cy="3744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07233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1CA1E9-950E-486A-869E-379C514EC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Unveiling opportunities for a successful industrial policy – </a:t>
            </a:r>
            <a:r>
              <a:rPr lang="en-ZA" b="1" i="1" dirty="0"/>
              <a:t>focus on Africa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655174F-7B0B-427B-B1C2-D317177A0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11</a:t>
            </a:fld>
            <a:endParaRPr lang="en-ZA"/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F5B32DE5-D470-45E8-86F4-DD12B3D6E5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187778"/>
            <a:ext cx="8229600" cy="430155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97E744AD-FB6F-4686-894C-8BD59C4D47F4}"/>
              </a:ext>
            </a:extLst>
          </p:cNvPr>
          <p:cNvSpPr txBox="1"/>
          <p:nvPr/>
        </p:nvSpPr>
        <p:spPr>
          <a:xfrm>
            <a:off x="584462" y="5710019"/>
            <a:ext cx="81023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A </a:t>
            </a:r>
            <a:r>
              <a:rPr lang="fr-FR" sz="1400" dirty="0" err="1"/>
              <a:t>different</a:t>
            </a:r>
            <a:r>
              <a:rPr lang="fr-FR" sz="1400" dirty="0"/>
              <a:t> </a:t>
            </a:r>
            <a:r>
              <a:rPr lang="fr-FR" sz="1400" dirty="0" err="1"/>
              <a:t>methodology</a:t>
            </a:r>
            <a:r>
              <a:rPr lang="fr-FR" sz="1400" dirty="0"/>
              <a:t> </a:t>
            </a:r>
            <a:r>
              <a:rPr lang="fr-FR" sz="1400" dirty="0" err="1"/>
              <a:t>is</a:t>
            </a:r>
            <a:r>
              <a:rPr lang="fr-FR" sz="1400" dirty="0"/>
              <a:t> </a:t>
            </a:r>
            <a:r>
              <a:rPr lang="fr-FR" sz="1400" dirty="0" err="1"/>
              <a:t>used</a:t>
            </a:r>
            <a:r>
              <a:rPr lang="fr-FR" sz="1400" dirty="0"/>
              <a:t> to </a:t>
            </a:r>
            <a:r>
              <a:rPr lang="fr-FR" sz="1400" dirty="0" err="1"/>
              <a:t>identify</a:t>
            </a:r>
            <a:r>
              <a:rPr lang="fr-FR" sz="1400" dirty="0"/>
              <a:t> new </a:t>
            </a:r>
            <a:r>
              <a:rPr lang="fr-FR" sz="1400" dirty="0" err="1"/>
              <a:t>products</a:t>
            </a:r>
            <a:r>
              <a:rPr lang="fr-FR" sz="1400" dirty="0"/>
              <a:t> </a:t>
            </a:r>
            <a:r>
              <a:rPr lang="fr-FR" sz="1400" dirty="0" err="1"/>
              <a:t>based</a:t>
            </a:r>
            <a:r>
              <a:rPr lang="fr-FR" sz="1400" dirty="0"/>
              <a:t> on a mix of </a:t>
            </a:r>
            <a:r>
              <a:rPr lang="fr-FR" sz="1400" dirty="0" err="1"/>
              <a:t>various</a:t>
            </a:r>
            <a:r>
              <a:rPr lang="fr-FR" sz="1400" dirty="0"/>
              <a:t> </a:t>
            </a:r>
            <a:r>
              <a:rPr lang="fr-FR" sz="1400" dirty="0" err="1"/>
              <a:t>methodologies</a:t>
            </a:r>
            <a:r>
              <a:rPr lang="fr-FR" sz="1400" dirty="0"/>
              <a:t> (</a:t>
            </a:r>
            <a:r>
              <a:rPr lang="fr-FR" sz="1400" dirty="0" err="1"/>
              <a:t>product</a:t>
            </a:r>
            <a:r>
              <a:rPr lang="fr-FR" sz="1400" dirty="0"/>
              <a:t> </a:t>
            </a:r>
            <a:r>
              <a:rPr lang="fr-FR" sz="1400" dirty="0" err="1"/>
              <a:t>space</a:t>
            </a:r>
            <a:r>
              <a:rPr lang="fr-FR" sz="1400" dirty="0"/>
              <a:t> </a:t>
            </a:r>
            <a:r>
              <a:rPr lang="fr-FR" sz="1400" dirty="0" err="1"/>
              <a:t>methodology</a:t>
            </a:r>
            <a:r>
              <a:rPr lang="fr-FR" sz="1400" dirty="0"/>
              <a:t>, import </a:t>
            </a:r>
            <a:r>
              <a:rPr lang="fr-FR" sz="1400" dirty="0" err="1"/>
              <a:t>demand</a:t>
            </a:r>
            <a:r>
              <a:rPr lang="fr-FR" sz="1400" dirty="0"/>
              <a:t>, </a:t>
            </a:r>
            <a:r>
              <a:rPr lang="en-US" sz="1400" dirty="0"/>
              <a:t>centrality</a:t>
            </a:r>
            <a:r>
              <a:rPr lang="fr-FR" sz="1400" dirty="0"/>
              <a:t> indices and </a:t>
            </a:r>
            <a:r>
              <a:rPr lang="fr-FR" sz="1400" dirty="0" err="1"/>
              <a:t>various</a:t>
            </a:r>
            <a:r>
              <a:rPr lang="fr-FR" sz="1400" dirty="0"/>
              <a:t> </a:t>
            </a:r>
            <a:r>
              <a:rPr lang="fr-FR" sz="1400" dirty="0" err="1"/>
              <a:t>other</a:t>
            </a:r>
            <a:r>
              <a:rPr lang="fr-FR" sz="1400" dirty="0"/>
              <a:t> </a:t>
            </a:r>
            <a:r>
              <a:rPr lang="fr-FR" sz="1400" dirty="0" err="1"/>
              <a:t>parameters</a:t>
            </a:r>
            <a:r>
              <a:rPr lang="fr-FR" sz="1400" dirty="0"/>
              <a:t>) for the top 15 </a:t>
            </a:r>
            <a:r>
              <a:rPr lang="fr-FR" sz="1400" dirty="0" err="1"/>
              <a:t>markets</a:t>
            </a:r>
            <a:r>
              <a:rPr lang="fr-FR" sz="1400" dirty="0"/>
              <a:t> </a:t>
            </a:r>
            <a:r>
              <a:rPr lang="fr-FR" sz="1400" dirty="0" err="1"/>
              <a:t>identified</a:t>
            </a:r>
            <a:r>
              <a:rPr lang="fr-FR" sz="1400" dirty="0"/>
              <a:t> by TRADE-DSM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24143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2E9109-767E-4FA4-9270-B46E465C1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12</a:t>
            </a:fld>
            <a:endParaRPr lang="en-ZA"/>
          </a:p>
        </p:txBody>
      </p:sp>
      <p:sp>
        <p:nvSpPr>
          <p:cNvPr id="5" name="Rectangle 4"/>
          <p:cNvSpPr/>
          <p:nvPr/>
        </p:nvSpPr>
        <p:spPr>
          <a:xfrm>
            <a:off x="2286000" y="3105835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ZA" sz="4800" b="1" i="1" dirty="0"/>
              <a:t>EU in summary</a:t>
            </a:r>
            <a:endParaRPr lang="en-ZA" sz="4800" dirty="0"/>
          </a:p>
        </p:txBody>
      </p:sp>
    </p:spTree>
    <p:extLst>
      <p:ext uri="{BB962C8B-B14F-4D97-AF65-F5344CB8AC3E}">
        <p14:creationId xmlns:p14="http://schemas.microsoft.com/office/powerpoint/2010/main" val="3602584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3. High level outcomes </a:t>
            </a:r>
            <a:br>
              <a:rPr lang="en-ZA" dirty="0"/>
            </a:br>
            <a:r>
              <a:rPr lang="en-ZA" dirty="0"/>
              <a:t>– </a:t>
            </a:r>
            <a:r>
              <a:rPr lang="en-ZA" b="1" i="1" dirty="0"/>
              <a:t>focus on EU </a:t>
            </a:r>
            <a:r>
              <a:rPr lang="en-ZA" dirty="0"/>
              <a:t>markets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451D4D-BEEE-46BD-B9D7-C9BBF8AC8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13</a:t>
            </a:fld>
            <a:endParaRPr lang="en-ZA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507342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ZA" sz="2000" dirty="0"/>
          </a:p>
          <a:p>
            <a:pPr marL="574675">
              <a:buFont typeface="Wingdings" panose="05000000000000000000" pitchFamily="2" charset="2"/>
              <a:buChar char="§"/>
            </a:pPr>
            <a:r>
              <a:rPr lang="en-ZA" sz="2000" b="1" i="1" dirty="0"/>
              <a:t>27 markets</a:t>
            </a:r>
            <a:r>
              <a:rPr lang="en-ZA" sz="2000" i="1" baseline="30000" dirty="0"/>
              <a:t>1</a:t>
            </a:r>
            <a:r>
              <a:rPr lang="en-ZA" sz="2000" b="1" i="1" dirty="0"/>
              <a:t> </a:t>
            </a:r>
            <a:r>
              <a:rPr lang="en-ZA" sz="2000" dirty="0"/>
              <a:t>meet all TRADE-DSM key filters,</a:t>
            </a:r>
          </a:p>
          <a:p>
            <a:pPr marL="574675">
              <a:buFont typeface="Wingdings" panose="05000000000000000000" pitchFamily="2" charset="2"/>
              <a:buChar char="§"/>
            </a:pPr>
            <a:r>
              <a:rPr lang="en-ZA" sz="2000" dirty="0"/>
              <a:t>for which Tunisia has existing export capability for </a:t>
            </a:r>
            <a:r>
              <a:rPr lang="en-ZA" sz="2000" b="1" i="1" dirty="0"/>
              <a:t>641 different products</a:t>
            </a:r>
          </a:p>
          <a:p>
            <a:pPr marL="574675">
              <a:buFont typeface="Wingdings" panose="05000000000000000000" pitchFamily="2" charset="2"/>
              <a:buChar char="§"/>
            </a:pPr>
            <a:r>
              <a:rPr lang="en-ZA" sz="2000" dirty="0"/>
              <a:t>resulting in</a:t>
            </a:r>
            <a:r>
              <a:rPr lang="en-ZA" sz="2000" b="1" i="1" dirty="0"/>
              <a:t> 9277 possible combinations </a:t>
            </a:r>
            <a:r>
              <a:rPr lang="en-ZA" sz="2000" dirty="0"/>
              <a:t>(that meet DSM requirements)</a:t>
            </a:r>
            <a:endParaRPr lang="en-ZA" sz="2000" b="1" i="1" dirty="0"/>
          </a:p>
          <a:p>
            <a:pPr marL="574675">
              <a:buFont typeface="Wingdings" panose="05000000000000000000" pitchFamily="2" charset="2"/>
              <a:buChar char="§"/>
            </a:pPr>
            <a:r>
              <a:rPr lang="en-ZA" sz="2000" dirty="0"/>
              <a:t>with combined ‘untapped’ potential valued at </a:t>
            </a:r>
            <a:br>
              <a:rPr lang="en-ZA" sz="2000" dirty="0"/>
            </a:br>
            <a:r>
              <a:rPr lang="en-ZA" sz="2000" b="1" i="1" dirty="0"/>
              <a:t>USD 85.8 billion  (or 39% of global potential)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111" y="3284984"/>
            <a:ext cx="3667125" cy="325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43608" y="3146484"/>
            <a:ext cx="19766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200" dirty="0"/>
              <a:t>1) Excluding United Kingdom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69379"/>
              </p:ext>
            </p:extLst>
          </p:nvPr>
        </p:nvGraphicFramePr>
        <p:xfrm>
          <a:off x="136477" y="3516913"/>
          <a:ext cx="4822860" cy="26111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794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8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 member countries (top10)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Value</a:t>
                      </a:r>
                      <a:r>
                        <a:rPr lang="en-ZA" sz="1600" b="0" u="none" strike="noStrike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ZA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(US$ </a:t>
                      </a:r>
                      <a:r>
                        <a:rPr lang="en-ZA" sz="1600" b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Mn</a:t>
                      </a:r>
                      <a:r>
                        <a:rPr lang="en-ZA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Germany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577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21,712.62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France</a:t>
                      </a:r>
                      <a:endParaRPr lang="en-ZA" sz="1400" b="0" i="0" u="none" strike="noStrike" dirty="0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563</a:t>
                      </a:r>
                      <a:endParaRPr lang="en-ZA" sz="1400" b="0" i="0" u="none" strike="noStrike" dirty="0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</a:rPr>
                        <a:t>13,142.34</a:t>
                      </a:r>
                      <a:endParaRPr lang="en-ZA" sz="1400" b="0" i="0" u="none" strike="noStrike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>
                          <a:effectLst/>
                        </a:rPr>
                        <a:t>Netherlands</a:t>
                      </a:r>
                      <a:endParaRPr lang="en-ZA" sz="1400" b="0" i="0" u="none" strike="noStrike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</a:rPr>
                        <a:t>504</a:t>
                      </a:r>
                      <a:endParaRPr lang="en-ZA" sz="1400" b="0" i="0" u="none" strike="noStrike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8,612.83</a:t>
                      </a:r>
                      <a:endParaRPr lang="en-ZA" sz="1400" b="0" i="0" u="none" strike="noStrike" dirty="0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>
                          <a:effectLst/>
                        </a:rPr>
                        <a:t>Spain</a:t>
                      </a:r>
                      <a:endParaRPr lang="en-ZA" sz="1400" b="0" i="0" u="none" strike="noStrike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</a:rPr>
                        <a:t>492</a:t>
                      </a:r>
                      <a:endParaRPr lang="en-ZA" sz="1400" b="0" i="0" u="none" strike="noStrike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7,679.74</a:t>
                      </a:r>
                      <a:endParaRPr lang="en-ZA" sz="1400" b="0" i="0" u="none" strike="noStrike" dirty="0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>
                          <a:effectLst/>
                        </a:rPr>
                        <a:t>Italy</a:t>
                      </a:r>
                      <a:endParaRPr lang="en-ZA" sz="1400" b="0" i="0" u="none" strike="noStrike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482</a:t>
                      </a:r>
                      <a:endParaRPr lang="en-ZA" sz="1400" b="0" i="0" u="none" strike="noStrike" dirty="0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7,388.53</a:t>
                      </a:r>
                      <a:endParaRPr lang="en-ZA" sz="1400" b="0" i="0" u="none" strike="noStrike" dirty="0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>
                          <a:effectLst/>
                        </a:rPr>
                        <a:t>Poland</a:t>
                      </a:r>
                      <a:endParaRPr lang="en-ZA" sz="1400" b="0" i="0" u="none" strike="noStrike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</a:rPr>
                        <a:t>479</a:t>
                      </a:r>
                      <a:endParaRPr lang="en-ZA" sz="1400" b="0" i="0" u="none" strike="noStrike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4,628.64</a:t>
                      </a:r>
                      <a:endParaRPr lang="en-ZA" sz="1400" b="0" i="0" u="none" strike="noStrike" dirty="0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7152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Belgium-Luxembourg</a:t>
                      </a:r>
                      <a:endParaRPr lang="en-ZA" sz="1400" b="0" i="0" u="none" strike="noStrike" dirty="0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366</a:t>
                      </a:r>
                      <a:endParaRPr lang="en-ZA" sz="1400" b="0" i="0" u="none" strike="noStrike" dirty="0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4,301.14</a:t>
                      </a:r>
                      <a:endParaRPr lang="en-ZA" sz="1400" b="0" i="0" u="none" strike="noStrike" dirty="0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>
                          <a:effectLst/>
                        </a:rPr>
                        <a:t>Czech Republic</a:t>
                      </a:r>
                      <a:endParaRPr lang="en-ZA" sz="1400" b="0" i="0" u="none" strike="noStrike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</a:rPr>
                        <a:t>350</a:t>
                      </a:r>
                      <a:endParaRPr lang="en-ZA" sz="1400" b="0" i="0" u="none" strike="noStrike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2,984.81</a:t>
                      </a:r>
                      <a:endParaRPr lang="en-ZA" sz="1400" b="0" i="0" u="none" strike="noStrike" dirty="0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Austria</a:t>
                      </a:r>
                      <a:endParaRPr lang="en-ZA" sz="1400" b="0" i="0" u="none" strike="noStrike" dirty="0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</a:rPr>
                        <a:t>359</a:t>
                      </a:r>
                      <a:endParaRPr lang="en-ZA" sz="1400" b="0" i="0" u="none" strike="noStrike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2,510.53</a:t>
                      </a:r>
                      <a:endParaRPr lang="en-ZA" sz="1400" b="0" i="0" u="none" strike="noStrike" dirty="0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Hungary</a:t>
                      </a:r>
                      <a:endParaRPr lang="en-ZA" sz="1400" b="0" i="0" u="none" strike="noStrike" dirty="0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356</a:t>
                      </a:r>
                      <a:endParaRPr lang="en-ZA" sz="1400" b="0" i="0" u="none" strike="noStrike" dirty="0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1,739.07</a:t>
                      </a:r>
                      <a:endParaRPr lang="en-ZA" sz="1400" b="0" i="0" u="none" strike="noStrike" dirty="0">
                        <a:solidFill>
                          <a:srgbClr val="333333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00356" y="6192600"/>
            <a:ext cx="36023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200" dirty="0"/>
              <a:t>2) Ranked descending by value of ‘untapped’ potential</a:t>
            </a:r>
          </a:p>
        </p:txBody>
      </p:sp>
    </p:spTree>
    <p:extLst>
      <p:ext uri="{BB962C8B-B14F-4D97-AF65-F5344CB8AC3E}">
        <p14:creationId xmlns:p14="http://schemas.microsoft.com/office/powerpoint/2010/main" val="8281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4442400" y="1087200"/>
          <a:ext cx="4572000" cy="532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3. High level outcomes </a:t>
            </a:r>
            <a:br>
              <a:rPr lang="en-ZA" dirty="0"/>
            </a:br>
            <a:r>
              <a:rPr lang="en-ZA" dirty="0"/>
              <a:t>– </a:t>
            </a:r>
            <a:r>
              <a:rPr lang="en-ZA" b="1" i="1" dirty="0"/>
              <a:t>focus on EU </a:t>
            </a:r>
            <a:r>
              <a:rPr lang="en-ZA" dirty="0"/>
              <a:t>markets</a:t>
            </a:r>
            <a:endParaRPr lang="en-ZA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4162926" cy="54241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ZA" sz="2000" dirty="0"/>
          </a:p>
          <a:p>
            <a:pPr marL="574675">
              <a:buFont typeface="Wingdings" panose="05000000000000000000" pitchFamily="2" charset="2"/>
              <a:buChar char="§"/>
            </a:pPr>
            <a:r>
              <a:rPr lang="en-ZA" sz="2000" i="1" dirty="0"/>
              <a:t>For </a:t>
            </a:r>
            <a:r>
              <a:rPr lang="en-ZA" sz="2000" b="1" i="1" dirty="0"/>
              <a:t>9277 possible combinations</a:t>
            </a:r>
            <a:r>
              <a:rPr lang="en-ZA" sz="2000" b="1" i="1" baseline="30000" dirty="0"/>
              <a:t>*</a:t>
            </a:r>
            <a:r>
              <a:rPr lang="en-ZA" sz="2000" b="1" i="1" dirty="0"/>
              <a:t> </a:t>
            </a:r>
            <a:br>
              <a:rPr lang="en-ZA" sz="2000" b="1" i="1" dirty="0"/>
            </a:br>
            <a:r>
              <a:rPr lang="en-ZA" sz="2000" dirty="0"/>
              <a:t>(that meet DSM requirements),</a:t>
            </a:r>
          </a:p>
          <a:p>
            <a:pPr marL="574675">
              <a:buFont typeface="Wingdings" panose="05000000000000000000" pitchFamily="2" charset="2"/>
              <a:buChar char="§"/>
            </a:pPr>
            <a:r>
              <a:rPr lang="en-ZA" sz="2000" dirty="0"/>
              <a:t>Opportunities summarised across 27 industry sectors </a:t>
            </a:r>
            <a:br>
              <a:rPr lang="en-ZA" sz="2000" dirty="0"/>
            </a:br>
            <a:r>
              <a:rPr lang="en-ZA" sz="2000" dirty="0"/>
              <a:t>(as opposed to products)</a:t>
            </a:r>
            <a:endParaRPr lang="en-ZA" sz="2000" b="1" i="1" dirty="0"/>
          </a:p>
          <a:p>
            <a:pPr marL="574675">
              <a:buFont typeface="Wingdings" panose="05000000000000000000" pitchFamily="2" charset="2"/>
              <a:buChar char="§"/>
            </a:pPr>
            <a:r>
              <a:rPr lang="en-ZA" sz="2000" dirty="0"/>
              <a:t>For the combined ‘untapped’ potential valued at </a:t>
            </a:r>
            <a:br>
              <a:rPr lang="en-ZA" sz="2000" dirty="0"/>
            </a:br>
            <a:r>
              <a:rPr lang="en-ZA" sz="2000" b="1" i="1" dirty="0"/>
              <a:t>USD 85.8 billion  </a:t>
            </a:r>
            <a:br>
              <a:rPr lang="en-ZA" sz="2000" b="1" i="1" dirty="0"/>
            </a:br>
            <a:r>
              <a:rPr lang="en-ZA" sz="2000" b="1" i="1" dirty="0"/>
              <a:t>(or 39% of global potential)</a:t>
            </a:r>
          </a:p>
          <a:p>
            <a:pPr marL="574675">
              <a:buFont typeface="Wingdings" panose="05000000000000000000" pitchFamily="2" charset="2"/>
              <a:buChar char="§"/>
            </a:pPr>
            <a:endParaRPr lang="en-ZA" sz="2000" b="1" i="1" dirty="0"/>
          </a:p>
          <a:p>
            <a:pPr marL="574675">
              <a:buFont typeface="Wingdings" panose="05000000000000000000" pitchFamily="2" charset="2"/>
              <a:buChar char="§"/>
            </a:pPr>
            <a:endParaRPr lang="en-ZA" sz="2000" b="1" i="1" dirty="0"/>
          </a:p>
          <a:p>
            <a:pPr marL="231775" indent="0">
              <a:buNone/>
            </a:pPr>
            <a:r>
              <a:rPr lang="en-ZA" sz="1200" i="1" dirty="0"/>
              <a:t>Note</a:t>
            </a:r>
            <a:br>
              <a:rPr lang="en-ZA" sz="1200" i="1" dirty="0"/>
            </a:br>
            <a:r>
              <a:rPr lang="en-ZA" sz="1200" i="1" dirty="0"/>
              <a:t>Aspects such as onshore/offshore/value chains</a:t>
            </a:r>
            <a:br>
              <a:rPr lang="en-ZA" sz="1200" i="1" dirty="0"/>
            </a:br>
            <a:r>
              <a:rPr lang="en-ZA" sz="1200" i="1" dirty="0"/>
              <a:t>impacting on possible opportunity utilisation decisions </a:t>
            </a:r>
            <a:br>
              <a:rPr lang="en-ZA" sz="1200" i="1" dirty="0"/>
            </a:br>
            <a:r>
              <a:rPr lang="en-ZA" sz="1200" i="1" dirty="0"/>
              <a:t>for these sectors will be considered in further research iterations</a:t>
            </a:r>
          </a:p>
          <a:p>
            <a:pPr marL="574675">
              <a:buFont typeface="Wingdings" panose="05000000000000000000" pitchFamily="2" charset="2"/>
              <a:buChar char="§"/>
            </a:pPr>
            <a:endParaRPr lang="en-ZA" sz="2000" b="1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451D4D-BEEE-46BD-B9D7-C9BBF8AC8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14</a:t>
            </a:fld>
            <a:endParaRPr lang="en-ZA"/>
          </a:p>
        </p:txBody>
      </p:sp>
      <p:sp>
        <p:nvSpPr>
          <p:cNvPr id="10" name="TextBox 9"/>
          <p:cNvSpPr txBox="1"/>
          <p:nvPr/>
        </p:nvSpPr>
        <p:spPr>
          <a:xfrm>
            <a:off x="4905517" y="6415237"/>
            <a:ext cx="30187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000" dirty="0"/>
              <a:t>1) Ranked descending by value of ‘untapped’ potential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7100" y="5985937"/>
            <a:ext cx="19766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200" dirty="0"/>
              <a:t>* Excluding United Kingdom</a:t>
            </a:r>
          </a:p>
        </p:txBody>
      </p:sp>
    </p:spTree>
    <p:extLst>
      <p:ext uri="{BB962C8B-B14F-4D97-AF65-F5344CB8AC3E}">
        <p14:creationId xmlns:p14="http://schemas.microsoft.com/office/powerpoint/2010/main" val="2516379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2E9109-767E-4FA4-9270-B46E465C1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15</a:t>
            </a:fld>
            <a:endParaRPr lang="en-ZA"/>
          </a:p>
        </p:txBody>
      </p:sp>
      <p:sp>
        <p:nvSpPr>
          <p:cNvPr id="5" name="Rectangle 4"/>
          <p:cNvSpPr/>
          <p:nvPr/>
        </p:nvSpPr>
        <p:spPr>
          <a:xfrm>
            <a:off x="559557" y="2450742"/>
            <a:ext cx="79020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2800" b="1" i="1" dirty="0"/>
              <a:t>How Tunisian SMEs can benefit ?</a:t>
            </a:r>
          </a:p>
          <a:p>
            <a:r>
              <a:rPr lang="en-ZA" sz="2800" b="1" i="1" dirty="0"/>
              <a:t>Participate ….</a:t>
            </a:r>
          </a:p>
        </p:txBody>
      </p:sp>
    </p:spTree>
    <p:extLst>
      <p:ext uri="{BB962C8B-B14F-4D97-AF65-F5344CB8AC3E}">
        <p14:creationId xmlns:p14="http://schemas.microsoft.com/office/powerpoint/2010/main" val="1241868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E0F7-EFDF-4C69-9522-FA30DD02C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332AE-2321-4FA8-8BB4-934E0AED8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3600" dirty="0"/>
              <a:t>Aim to reach out to: </a:t>
            </a:r>
          </a:p>
          <a:p>
            <a:pPr marL="0" indent="0">
              <a:buNone/>
            </a:pPr>
            <a:endParaRPr lang="en-ZA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ZA" dirty="0"/>
              <a:t>	 </a:t>
            </a:r>
            <a:r>
              <a:rPr lang="en-ZA" sz="3600" dirty="0"/>
              <a:t>SME exporters – access to information about export markets</a:t>
            </a:r>
          </a:p>
          <a:p>
            <a:pPr marL="457200" lvl="1" indent="0">
              <a:buNone/>
            </a:pPr>
            <a:endParaRPr lang="en-ZA" sz="3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ZA" sz="3600" dirty="0"/>
              <a:t> Policymakers  - focused export promotion strategies</a:t>
            </a:r>
          </a:p>
          <a:p>
            <a:pPr lvl="3">
              <a:buFont typeface="Wingdings" panose="05000000000000000000" pitchFamily="2" charset="2"/>
              <a:buChar char="Ø"/>
            </a:pPr>
            <a:endParaRPr lang="en-ZA" sz="3600" dirty="0"/>
          </a:p>
          <a:p>
            <a:pPr>
              <a:buFont typeface="Wingdings" panose="05000000000000000000" pitchFamily="2" charset="2"/>
              <a:buChar char="Ø"/>
            </a:pPr>
            <a:endParaRPr lang="en-ZA" dirty="0"/>
          </a:p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endParaRPr lang="en-Z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F1CC2E-21F6-4680-824B-6A59F90EC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16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015004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F1CC2E-21F6-4680-824B-6A59F90EC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17</a:t>
            </a:fld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332AE-2321-4FA8-8BB4-934E0AED8B3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80144" y="892175"/>
            <a:ext cx="8229600" cy="50736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ZA" dirty="0"/>
              <a:t>Please contact us if you want to participate:</a:t>
            </a:r>
          </a:p>
          <a:p>
            <a:pPr marL="0" indent="0">
              <a:buNone/>
            </a:pPr>
            <a:r>
              <a:rPr lang="en-ZA" dirty="0"/>
              <a:t>			THANK YOU!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sz="2400" dirty="0"/>
              <a:t>Leila Baghdadi</a:t>
            </a:r>
            <a:r>
              <a:rPr lang="en-ZA" dirty="0"/>
              <a:t>			</a:t>
            </a:r>
            <a:r>
              <a:rPr lang="en-ZA" sz="2400" dirty="0"/>
              <a:t>Wilma Viviers</a:t>
            </a:r>
          </a:p>
          <a:p>
            <a:pPr marL="0" indent="0">
              <a:buNone/>
            </a:pPr>
            <a:r>
              <a:rPr lang="en-ZA" sz="2400" dirty="0">
                <a:hlinkClick r:id="rId2"/>
              </a:rPr>
              <a:t>leilabaghdadi@gmail.com</a:t>
            </a:r>
            <a:r>
              <a:rPr lang="en-ZA" sz="2400" dirty="0"/>
              <a:t>	       </a:t>
            </a:r>
            <a:r>
              <a:rPr lang="en-ZA" sz="2400" dirty="0">
                <a:hlinkClick r:id="rId3"/>
              </a:rPr>
              <a:t>Wilma.Viviers@nwu.ac.za</a:t>
            </a:r>
            <a:endParaRPr lang="en-ZA" sz="2400" dirty="0"/>
          </a:p>
          <a:p>
            <a:pPr marL="0" indent="0">
              <a:buNone/>
            </a:pPr>
            <a:endParaRPr lang="en-ZA" sz="2400" dirty="0"/>
          </a:p>
          <a:p>
            <a:pPr marL="0" indent="0">
              <a:buNone/>
            </a:pPr>
            <a:endParaRPr lang="en-ZA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2F3A5E2-5CF1-463A-8F4A-7CB3069FE7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0160" y="3661690"/>
            <a:ext cx="1737511" cy="13900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625DD65-EE7D-46E3-9FFD-C1E514DE53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0966" y="3650739"/>
            <a:ext cx="2597121" cy="153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212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4800" dirty="0"/>
              <a:t>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ZA" sz="4000" dirty="0"/>
              <a:t>Context</a:t>
            </a:r>
          </a:p>
          <a:p>
            <a:pPr marL="514350" indent="-514350">
              <a:buFont typeface="+mj-lt"/>
              <a:buAutoNum type="arabicPeriod"/>
            </a:pPr>
            <a:r>
              <a:rPr lang="en-ZA" sz="4000" dirty="0"/>
              <a:t>TRADE-DSM - overview</a:t>
            </a:r>
          </a:p>
          <a:p>
            <a:pPr marL="514350" indent="-514350">
              <a:buFont typeface="+mj-lt"/>
              <a:buAutoNum type="arabicPeriod"/>
            </a:pPr>
            <a:r>
              <a:rPr lang="en-ZA" sz="4000" dirty="0"/>
              <a:t>Outcomes – globally, Africa and EU </a:t>
            </a:r>
          </a:p>
          <a:p>
            <a:pPr marL="514350" indent="-514350">
              <a:buFont typeface="+mj-lt"/>
              <a:buAutoNum type="arabicPeriod"/>
            </a:pPr>
            <a:r>
              <a:rPr lang="en-ZA" sz="4000" dirty="0"/>
              <a:t>Next steps</a:t>
            </a:r>
          </a:p>
          <a:p>
            <a:pPr>
              <a:buFont typeface="Wingdings" panose="05000000000000000000" pitchFamily="2" charset="2"/>
              <a:buChar char="§"/>
            </a:pPr>
            <a:endParaRPr lang="en-ZA" sz="3600" dirty="0"/>
          </a:p>
          <a:p>
            <a:pPr>
              <a:buFont typeface="Wingdings" panose="05000000000000000000" pitchFamily="2" charset="2"/>
              <a:buChar char="§"/>
            </a:pPr>
            <a:endParaRPr lang="en-Z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2E9109-767E-4FA4-9270-B46E465C1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2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5628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96752"/>
            <a:ext cx="8058150" cy="48245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Bilateral research project funded by: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/>
              <a:t>Tunisian Ministry of Higher Education and Scientific Research and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/>
              <a:t>SA National Research Foundation (2019 - 2021) to: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dirty="0">
                <a:solidFill>
                  <a:prstClr val="black"/>
                </a:solidFill>
              </a:rPr>
              <a:t>demonstrate the TRADE-DSM (Decision Support Model)  methodology to identify </a:t>
            </a:r>
            <a:r>
              <a:rPr lang="en-US" b="1" dirty="0">
                <a:solidFill>
                  <a:prstClr val="black"/>
                </a:solidFill>
              </a:rPr>
              <a:t>bilateral export opportunities between Tunisia and SA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dirty="0">
                <a:solidFill>
                  <a:prstClr val="black"/>
                </a:solidFill>
              </a:rPr>
              <a:t>extend desktop research to </a:t>
            </a:r>
            <a:r>
              <a:rPr lang="en-US" b="1" dirty="0">
                <a:solidFill>
                  <a:prstClr val="black"/>
                </a:solidFill>
              </a:rPr>
              <a:t>SME level and policymakers </a:t>
            </a:r>
            <a:r>
              <a:rPr lang="en-US" dirty="0">
                <a:solidFill>
                  <a:prstClr val="black"/>
                </a:solidFill>
              </a:rPr>
              <a:t>- in both SA and Tunisia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prstClr val="black"/>
                </a:solidFill>
              </a:rPr>
              <a:t>This presentation: FOCUS only on TUNISIA</a:t>
            </a:r>
          </a:p>
          <a:p>
            <a:pPr marL="457200" lvl="1" indent="0" algn="just">
              <a:buNone/>
            </a:pPr>
            <a:endParaRPr lang="en-US" b="1" dirty="0">
              <a:solidFill>
                <a:prstClr val="black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/>
          </a:p>
          <a:p>
            <a:pPr marL="457200" lvl="1" indent="0" algn="just">
              <a:buNone/>
            </a:pP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EDD35DE-028E-4BE6-AB57-E7DC9383C500}"/>
              </a:ext>
            </a:extLst>
          </p:cNvPr>
          <p:cNvSpPr txBox="1">
            <a:spLocks/>
          </p:cNvSpPr>
          <p:nvPr/>
        </p:nvSpPr>
        <p:spPr>
          <a:xfrm>
            <a:off x="457200" y="116632"/>
            <a:ext cx="7088802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1. Context</a:t>
            </a:r>
            <a:endParaRPr lang="en-ZA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6A0CF4-875D-4EC4-8015-925866763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3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96851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844" y="1484784"/>
            <a:ext cx="8102311" cy="4896544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b="1" dirty="0"/>
              <a:t>Identifies export opportunities – </a:t>
            </a:r>
            <a:r>
              <a:rPr lang="en-US" sz="2000" dirty="0"/>
              <a:t>product-country opportunities with highest ‘untapped’ export potential.. from Tunisia’s perspective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b="1" dirty="0"/>
              <a:t> </a:t>
            </a:r>
            <a:r>
              <a:rPr lang="en-ZA" sz="2400" b="1" dirty="0"/>
              <a:t>Scientific and structured approach – </a:t>
            </a:r>
            <a:r>
              <a:rPr lang="en-ZA" sz="2000" dirty="0"/>
              <a:t>using sequential filtering process (4 filters) and approx. 6 million pieces of information to determine products and destination countries to focus export activities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ZA" sz="2400" b="1" dirty="0"/>
              <a:t>Typical areas of application</a:t>
            </a:r>
            <a:br>
              <a:rPr lang="en-ZA" sz="2400" dirty="0"/>
            </a:br>
            <a:r>
              <a:rPr lang="en-ZA" sz="2000" dirty="0"/>
              <a:t>- G</a:t>
            </a:r>
            <a:r>
              <a:rPr lang="en-ZA" sz="1900" dirty="0"/>
              <a:t>overnment departments (trade and industry, agriculture etc.)</a:t>
            </a:r>
            <a:br>
              <a:rPr lang="en-ZA" sz="1900" dirty="0"/>
            </a:br>
            <a:r>
              <a:rPr lang="en-ZA" sz="2000" dirty="0"/>
              <a:t>-</a:t>
            </a:r>
            <a:r>
              <a:rPr lang="en-ZA" sz="1900" dirty="0"/>
              <a:t> Trade and investment promotion agencies and </a:t>
            </a:r>
            <a:br>
              <a:rPr lang="en-ZA" sz="1900" dirty="0"/>
            </a:br>
            <a:r>
              <a:rPr lang="en-ZA" sz="2000" dirty="0"/>
              <a:t>- </a:t>
            </a:r>
            <a:r>
              <a:rPr lang="en-ZA" sz="1900" dirty="0"/>
              <a:t>Private sector companies (specifically for export strategy development). </a:t>
            </a:r>
            <a:endParaRPr lang="en-ZA" sz="2400" dirty="0"/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ZA" sz="2400" b="1" dirty="0"/>
              <a:t>Range of countries for which models currently exist</a:t>
            </a:r>
            <a:br>
              <a:rPr lang="en-ZA" sz="2400" dirty="0"/>
            </a:br>
            <a:r>
              <a:rPr lang="en-ZA" sz="2400" dirty="0"/>
              <a:t>- </a:t>
            </a:r>
            <a:r>
              <a:rPr lang="en-ZA" sz="1900" dirty="0"/>
              <a:t>China, Australia, New Zealand, Netherlands,</a:t>
            </a:r>
            <a:r>
              <a:rPr lang="en-ZA" sz="1900" dirty="0">
                <a:solidFill>
                  <a:prstClr val="black"/>
                </a:solidFill>
              </a:rPr>
              <a:t> Belgium, Thailand, Czech Republic, Greece, Mexico, USA (State of Louisiana) </a:t>
            </a:r>
            <a:br>
              <a:rPr lang="en-ZA" sz="1900" dirty="0">
                <a:solidFill>
                  <a:prstClr val="black"/>
                </a:solidFill>
              </a:rPr>
            </a:br>
            <a:r>
              <a:rPr lang="en-ZA" sz="1900" dirty="0">
                <a:solidFill>
                  <a:prstClr val="black"/>
                </a:solidFill>
              </a:rPr>
              <a:t>– in </a:t>
            </a:r>
            <a:r>
              <a:rPr lang="en-ZA" sz="1900" b="1" dirty="0">
                <a:solidFill>
                  <a:prstClr val="black"/>
                </a:solidFill>
              </a:rPr>
              <a:t>Africa</a:t>
            </a:r>
            <a:r>
              <a:rPr lang="en-ZA" sz="1900" dirty="0">
                <a:solidFill>
                  <a:prstClr val="black"/>
                </a:solidFill>
              </a:rPr>
              <a:t>: South Africa, Botswana, Rwanda, Cameroon– and now for </a:t>
            </a:r>
            <a:r>
              <a:rPr lang="en-ZA" sz="1900" b="1" dirty="0">
                <a:solidFill>
                  <a:prstClr val="black"/>
                </a:solidFill>
              </a:rPr>
              <a:t>Tunisia</a:t>
            </a:r>
            <a:br>
              <a:rPr lang="en-ZA" sz="1900" dirty="0"/>
            </a:br>
            <a:endParaRPr lang="en-ZA" sz="1900" b="1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7A3113A-C1C3-4F95-BE36-0EA195C13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Methodology: TRADE-DSM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C24125B-2909-42DA-9BD3-0A7D95B9E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4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55166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/>
              <a:t>3. High level outcomes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451D4D-BEEE-46BD-B9D7-C9BBF8AC8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5</a:t>
            </a:fld>
            <a:endParaRPr lang="en-Z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225425">
              <a:buFont typeface="Wingdings" panose="05000000000000000000" pitchFamily="2" charset="2"/>
              <a:buChar char="§"/>
            </a:pPr>
            <a:r>
              <a:rPr lang="en-ZA" sz="2000" b="1" dirty="0"/>
              <a:t>Globally US$ 219 billion potential</a:t>
            </a:r>
          </a:p>
          <a:p>
            <a:pPr marL="457200" indent="-225425">
              <a:buFont typeface="Wingdings" panose="05000000000000000000" pitchFamily="2" charset="2"/>
              <a:buChar char="§"/>
            </a:pPr>
            <a:r>
              <a:rPr lang="en-ZA" sz="2000" b="1" dirty="0"/>
              <a:t>646 products that Tunisia already exports </a:t>
            </a:r>
            <a:br>
              <a:rPr lang="en-ZA" sz="2000" b="1" dirty="0"/>
            </a:br>
            <a:r>
              <a:rPr lang="en-ZA" sz="2000" b="1" dirty="0"/>
              <a:t>– 160 markets ~ 27 212 combinations </a:t>
            </a:r>
            <a:r>
              <a:rPr lang="en-ZA" sz="2000" dirty="0"/>
              <a:t>(that meet DSM requirements)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575251"/>
            <a:ext cx="4301441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75742"/>
              </p:ext>
            </p:extLst>
          </p:nvPr>
        </p:nvGraphicFramePr>
        <p:xfrm>
          <a:off x="69810" y="2586201"/>
          <a:ext cx="4597723" cy="33146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21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64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00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Major geographic regions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Value</a:t>
                      </a:r>
                      <a:r>
                        <a:rPr lang="en-ZA" sz="1600" b="0" u="none" strike="noStrike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ZA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(US$ Mn)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Northern America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828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53,566.67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Western Europe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2,694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52,483.23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Eastern Asia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2,171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30,895.93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Southern Europe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3,778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18,465.15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Northern Europe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2,911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16,585.99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Eastern Europe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3,313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16,236.75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7152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South-Eastern Asia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2,046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13,553.14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Central America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900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6,187.85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Western Asia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3,169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4,904.69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Oceania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637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2,313.81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South America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1,135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2,011.77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Northern Africa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709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1,198.70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Southern Africa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597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459.69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79512" y="6004782"/>
            <a:ext cx="35735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200" dirty="0"/>
              <a:t>1) Ranked descending by value of ‘untapped’ potential</a:t>
            </a:r>
          </a:p>
        </p:txBody>
      </p:sp>
    </p:spTree>
    <p:extLst>
      <p:ext uri="{BB962C8B-B14F-4D97-AF65-F5344CB8AC3E}">
        <p14:creationId xmlns:p14="http://schemas.microsoft.com/office/powerpoint/2010/main" val="1063206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2E9109-767E-4FA4-9270-B46E465C1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6</a:t>
            </a:fld>
            <a:endParaRPr lang="en-ZA" dirty="0"/>
          </a:p>
        </p:txBody>
      </p:sp>
      <p:sp>
        <p:nvSpPr>
          <p:cNvPr id="5" name="Rectangle 4"/>
          <p:cNvSpPr/>
          <p:nvPr/>
        </p:nvSpPr>
        <p:spPr>
          <a:xfrm>
            <a:off x="2286000" y="3105835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ZA" sz="4800" b="1" i="1" dirty="0"/>
              <a:t>Focus on Africa</a:t>
            </a:r>
            <a:endParaRPr lang="en-ZA" sz="4800" dirty="0"/>
          </a:p>
        </p:txBody>
      </p:sp>
    </p:spTree>
    <p:extLst>
      <p:ext uri="{BB962C8B-B14F-4D97-AF65-F5344CB8AC3E}">
        <p14:creationId xmlns:p14="http://schemas.microsoft.com/office/powerpoint/2010/main" val="920839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C7E14-9375-42DD-BEF6-87D3BAD58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3. High TRADE-DSM level outcomes </a:t>
            </a:r>
            <a:br>
              <a:rPr lang="en-ZA" dirty="0"/>
            </a:br>
            <a:r>
              <a:rPr lang="en-ZA" dirty="0"/>
              <a:t>– </a:t>
            </a:r>
            <a:r>
              <a:rPr lang="en-ZA" b="1" i="1" dirty="0"/>
              <a:t>focus on Africa </a:t>
            </a:r>
            <a:r>
              <a:rPr lang="en-ZA" dirty="0"/>
              <a:t>region-level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273197B-6D00-4969-BBBF-EB37ED575D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7531732"/>
              </p:ext>
            </p:extLst>
          </p:nvPr>
        </p:nvGraphicFramePr>
        <p:xfrm>
          <a:off x="457200" y="2348879"/>
          <a:ext cx="8229600" cy="3777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74077F8-5B99-4CD6-9025-CACED4F927BD}"/>
              </a:ext>
            </a:extLst>
          </p:cNvPr>
          <p:cNvSpPr txBox="1"/>
          <p:nvPr/>
        </p:nvSpPr>
        <p:spPr>
          <a:xfrm>
            <a:off x="457200" y="1012357"/>
            <a:ext cx="8229600" cy="10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endParaRPr lang="en-ZA" sz="2000" i="1" u="sng" dirty="0"/>
          </a:p>
          <a:p>
            <a:pPr marL="457200" indent="-225425">
              <a:buFont typeface="Wingdings" panose="05000000000000000000" pitchFamily="2" charset="2"/>
              <a:buChar char="§"/>
            </a:pPr>
            <a:r>
              <a:rPr lang="en-ZA" sz="2000" b="1" dirty="0">
                <a:solidFill>
                  <a:srgbClr val="008000"/>
                </a:solidFill>
              </a:rPr>
              <a:t>53% </a:t>
            </a:r>
            <a:r>
              <a:rPr lang="en-ZA" sz="2000" dirty="0">
                <a:solidFill>
                  <a:srgbClr val="008000"/>
                </a:solidFill>
              </a:rPr>
              <a:t>of </a:t>
            </a:r>
            <a:r>
              <a:rPr lang="en-ZA" sz="2000" b="1" dirty="0">
                <a:solidFill>
                  <a:srgbClr val="008000"/>
                </a:solidFill>
              </a:rPr>
              <a:t>value</a:t>
            </a:r>
            <a:r>
              <a:rPr lang="en-ZA" sz="2000" dirty="0">
                <a:solidFill>
                  <a:srgbClr val="008000"/>
                </a:solidFill>
              </a:rPr>
              <a:t> of ‘untapped’ potential associated with Northern Africa </a:t>
            </a:r>
          </a:p>
          <a:p>
            <a:pPr marL="457200" indent="-225425">
              <a:buFont typeface="Wingdings" panose="05000000000000000000" pitchFamily="2" charset="2"/>
              <a:buChar char="§"/>
            </a:pPr>
            <a:r>
              <a:rPr lang="en-ZA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36% </a:t>
            </a:r>
            <a:r>
              <a:rPr lang="en-ZA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of </a:t>
            </a:r>
            <a:r>
              <a:rPr lang="en-ZA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number</a:t>
            </a:r>
            <a:r>
              <a:rPr lang="en-ZA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of opportunities associated with Western Africa</a:t>
            </a:r>
            <a:endParaRPr lang="en-ZA" sz="20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75239F-885C-46CA-BD67-42ADCFF96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7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01724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3. High level TRADE-DSM outcomes </a:t>
            </a:r>
            <a:br>
              <a:rPr lang="en-ZA" dirty="0"/>
            </a:br>
            <a:r>
              <a:rPr lang="en-ZA" dirty="0"/>
              <a:t>– </a:t>
            </a:r>
            <a:r>
              <a:rPr lang="en-ZA" b="1" i="1" dirty="0"/>
              <a:t>focus on African </a:t>
            </a:r>
            <a:r>
              <a:rPr lang="en-ZA" i="1" dirty="0"/>
              <a:t>markets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507288" cy="54241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ZA" sz="2000" dirty="0"/>
          </a:p>
          <a:p>
            <a:pPr marL="574675">
              <a:buFont typeface="Wingdings" panose="05000000000000000000" pitchFamily="2" charset="2"/>
              <a:buChar char="§"/>
            </a:pPr>
            <a:r>
              <a:rPr lang="en-ZA" sz="2000" b="1" i="1" dirty="0"/>
              <a:t>36 markets (of 54) </a:t>
            </a:r>
            <a:r>
              <a:rPr lang="en-ZA" sz="2000" dirty="0"/>
              <a:t>meet all TRADE-DSM key filters,</a:t>
            </a:r>
          </a:p>
          <a:p>
            <a:pPr marL="574675">
              <a:buFont typeface="Wingdings" panose="05000000000000000000" pitchFamily="2" charset="2"/>
              <a:buChar char="§"/>
            </a:pPr>
            <a:r>
              <a:rPr lang="en-ZA" sz="2000" dirty="0"/>
              <a:t>for which Tunisia has existing export capability for </a:t>
            </a:r>
            <a:r>
              <a:rPr lang="en-ZA" sz="2000" b="1" i="1" dirty="0"/>
              <a:t>590 different products</a:t>
            </a:r>
          </a:p>
          <a:p>
            <a:pPr marL="574675">
              <a:buFont typeface="Wingdings" panose="05000000000000000000" pitchFamily="2" charset="2"/>
              <a:buChar char="§"/>
            </a:pPr>
            <a:r>
              <a:rPr lang="en-ZA" sz="2000" dirty="0"/>
              <a:t>resulting in</a:t>
            </a:r>
            <a:r>
              <a:rPr lang="en-ZA" sz="2000" b="1" i="1" dirty="0"/>
              <a:t> 2999 possible combinations </a:t>
            </a:r>
            <a:r>
              <a:rPr lang="en-ZA" sz="2000" dirty="0"/>
              <a:t>(that meet DSM requirements)</a:t>
            </a:r>
            <a:endParaRPr lang="en-ZA" sz="2000" b="1" i="1" dirty="0"/>
          </a:p>
          <a:p>
            <a:pPr marL="574675">
              <a:buFont typeface="Wingdings" panose="05000000000000000000" pitchFamily="2" charset="2"/>
              <a:buChar char="§"/>
            </a:pPr>
            <a:r>
              <a:rPr lang="en-ZA" sz="2000" dirty="0"/>
              <a:t>with combined ‘untapped’ potential valued at </a:t>
            </a:r>
            <a:br>
              <a:rPr lang="en-ZA" sz="2000" dirty="0"/>
            </a:br>
            <a:r>
              <a:rPr lang="en-ZA" sz="2000" b="1" i="1" dirty="0"/>
              <a:t>USD 2.2 billion (or 1% of global potential)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707720-9852-4D54-9293-98D5464B909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540418" y="3224591"/>
            <a:ext cx="3816424" cy="3547924"/>
          </a:xfrm>
          <a:prstGeom prst="rect">
            <a:avLst/>
          </a:prstGeom>
          <a:ln>
            <a:noFill/>
          </a:ln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451D4D-BEEE-46BD-B9D7-C9BBF8AC8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7A6C-904D-4948-9FA1-BDEE3E740421}" type="slidenum">
              <a:rPr lang="en-ZA" smtClean="0"/>
              <a:t>8</a:t>
            </a:fld>
            <a:endParaRPr lang="en-ZA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812114"/>
              </p:ext>
            </p:extLst>
          </p:nvPr>
        </p:nvGraphicFramePr>
        <p:xfrm>
          <a:off x="166215" y="3442955"/>
          <a:ext cx="4597723" cy="14259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21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64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00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Major geographic regions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Value</a:t>
                      </a:r>
                      <a:r>
                        <a:rPr lang="en-ZA" sz="1600" b="0" u="none" strike="noStrike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ZA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(US$ Mn)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Northern Africa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709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1,198.70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Southern Africa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597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459.69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Western Africa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1,072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431.89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Eastern Africa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503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120.08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Middle Africa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118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65.19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79513" y="5011967"/>
            <a:ext cx="35735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200" dirty="0"/>
              <a:t>1) Ranked descending by value of ‘untapped’ potential</a:t>
            </a:r>
          </a:p>
        </p:txBody>
      </p:sp>
    </p:spTree>
    <p:extLst>
      <p:ext uri="{BB962C8B-B14F-4D97-AF65-F5344CB8AC3E}">
        <p14:creationId xmlns:p14="http://schemas.microsoft.com/office/powerpoint/2010/main" val="1253515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3. High level TRADE-DSM outcomes </a:t>
            </a:r>
            <a:br>
              <a:rPr lang="en-ZA" dirty="0"/>
            </a:br>
            <a:r>
              <a:rPr lang="en-ZA" dirty="0"/>
              <a:t>– </a:t>
            </a:r>
            <a:r>
              <a:rPr lang="en-ZA" b="1" i="1" dirty="0"/>
              <a:t>focus on African </a:t>
            </a:r>
            <a:r>
              <a:rPr lang="en-ZA" i="1" dirty="0"/>
              <a:t>markets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4114800" cy="54241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ZA" sz="2000" dirty="0"/>
          </a:p>
          <a:p>
            <a:pPr marL="574675">
              <a:buFont typeface="Wingdings" panose="05000000000000000000" pitchFamily="2" charset="2"/>
              <a:buChar char="§"/>
            </a:pPr>
            <a:r>
              <a:rPr lang="en-ZA" sz="2000" i="1" dirty="0"/>
              <a:t>For </a:t>
            </a:r>
            <a:r>
              <a:rPr lang="en-ZA" sz="2000" b="1" i="1" dirty="0"/>
              <a:t>2999 possible combinations </a:t>
            </a:r>
            <a:r>
              <a:rPr lang="en-ZA" sz="2000" dirty="0"/>
              <a:t>(that meet DSM requirements),</a:t>
            </a:r>
          </a:p>
          <a:p>
            <a:pPr marL="574675">
              <a:buFont typeface="Wingdings" panose="05000000000000000000" pitchFamily="2" charset="2"/>
              <a:buChar char="§"/>
            </a:pPr>
            <a:r>
              <a:rPr lang="en-ZA" sz="2000" dirty="0"/>
              <a:t>Opportunities summarised across 27 industry sectors </a:t>
            </a:r>
            <a:br>
              <a:rPr lang="en-ZA" sz="2000" dirty="0"/>
            </a:br>
            <a:r>
              <a:rPr lang="en-ZA" sz="2000" dirty="0"/>
              <a:t>(as opposed to products)</a:t>
            </a:r>
            <a:endParaRPr lang="en-ZA" sz="2000" b="1" i="1" dirty="0"/>
          </a:p>
          <a:p>
            <a:pPr marL="574675">
              <a:buFont typeface="Wingdings" panose="05000000000000000000" pitchFamily="2" charset="2"/>
              <a:buChar char="§"/>
            </a:pPr>
            <a:r>
              <a:rPr lang="en-ZA" sz="2000" dirty="0"/>
              <a:t>For the combined ‘untapped’ potential valued at </a:t>
            </a:r>
            <a:br>
              <a:rPr lang="en-ZA" sz="2000" dirty="0"/>
            </a:br>
            <a:r>
              <a:rPr lang="en-ZA" sz="2000" b="1" i="1" dirty="0"/>
              <a:t>USD 2.2 billion </a:t>
            </a:r>
            <a:br>
              <a:rPr lang="en-ZA" sz="2000" b="1" i="1" dirty="0"/>
            </a:br>
            <a:r>
              <a:rPr lang="en-ZA" sz="2000" b="1" i="1" dirty="0"/>
              <a:t>(or 1% of global potential)</a:t>
            </a:r>
          </a:p>
          <a:p>
            <a:pPr marL="231775" indent="0">
              <a:buNone/>
            </a:pPr>
            <a:endParaRPr lang="en-ZA" sz="1200" i="1" dirty="0"/>
          </a:p>
          <a:p>
            <a:pPr marL="231775" indent="0">
              <a:buNone/>
            </a:pPr>
            <a:endParaRPr lang="en-ZA" sz="1200" i="1" dirty="0"/>
          </a:p>
          <a:p>
            <a:pPr marL="231775" indent="0">
              <a:buNone/>
            </a:pPr>
            <a:r>
              <a:rPr lang="en-ZA" sz="1200" i="1" dirty="0"/>
              <a:t>Note</a:t>
            </a:r>
            <a:br>
              <a:rPr lang="en-ZA" sz="1200" i="1" dirty="0"/>
            </a:br>
            <a:r>
              <a:rPr lang="en-ZA" sz="1200" i="1" dirty="0"/>
              <a:t>Aspects such as onshore/offshore/value chains</a:t>
            </a:r>
            <a:br>
              <a:rPr lang="en-ZA" sz="1200" i="1" dirty="0"/>
            </a:br>
            <a:r>
              <a:rPr lang="en-ZA" sz="1200" i="1" dirty="0"/>
              <a:t>impacting on possible opportunity utilisation decisions </a:t>
            </a:r>
            <a:br>
              <a:rPr lang="en-ZA" sz="1200" i="1" dirty="0"/>
            </a:br>
            <a:r>
              <a:rPr lang="en-ZA" sz="1200" i="1" dirty="0"/>
              <a:t>for these sectors will be considered in further research iterations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451D4D-BEEE-46BD-B9D7-C9BBF8AC8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137A6C-904D-4948-9FA1-BDEE3E740421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05517" y="6415237"/>
            <a:ext cx="30187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1) Ranked descending by value of ‘untapped’ potential</a:t>
            </a:r>
          </a:p>
        </p:txBody>
      </p:sp>
      <p:graphicFrame>
        <p:nvGraphicFramePr>
          <p:cNvPr id="11" name="Chart 10"/>
          <p:cNvGraphicFramePr>
            <a:graphicFrameLocks/>
          </p:cNvGraphicFramePr>
          <p:nvPr/>
        </p:nvGraphicFramePr>
        <p:xfrm>
          <a:off x="4442059" y="1086451"/>
          <a:ext cx="4572000" cy="53287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7521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6410</TotalTime>
  <Words>1116</Words>
  <Application>Microsoft Office PowerPoint</Application>
  <PresentationFormat>On-screen Show (4:3)</PresentationFormat>
  <Paragraphs>237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Open Sans</vt:lpstr>
      <vt:lpstr>Tahoma</vt:lpstr>
      <vt:lpstr>Wingdings</vt:lpstr>
      <vt:lpstr>Office Theme</vt:lpstr>
      <vt:lpstr>Tunisia's export opportunities  Focus: Africa and EU  presented by:   Prof Wilma Viviers (North-West University, South Africa) and Prof Leila Baghdadi (University of Tunis, Tunisia)  </vt:lpstr>
      <vt:lpstr>Content</vt:lpstr>
      <vt:lpstr>PowerPoint Presentation</vt:lpstr>
      <vt:lpstr>2. Methodology: TRADE-DSM</vt:lpstr>
      <vt:lpstr>3. High level outcomes</vt:lpstr>
      <vt:lpstr>PowerPoint Presentation</vt:lpstr>
      <vt:lpstr>3. High TRADE-DSM level outcomes  – focus on Africa region-level</vt:lpstr>
      <vt:lpstr>3. High level TRADE-DSM outcomes  – focus on African markets</vt:lpstr>
      <vt:lpstr>3. High level TRADE-DSM outcomes  – focus on African markets</vt:lpstr>
      <vt:lpstr>3. High level TRADE-DSM outcomes  – focus on Africa top 15 markets</vt:lpstr>
      <vt:lpstr>Unveiling opportunities for a successful industrial policy – focus on Africa</vt:lpstr>
      <vt:lpstr>PowerPoint Presentation</vt:lpstr>
      <vt:lpstr>3. High level outcomes  – focus on EU markets</vt:lpstr>
      <vt:lpstr>3. High level outcomes  – focus on EU markets</vt:lpstr>
      <vt:lpstr>PowerPoint Presentation</vt:lpstr>
      <vt:lpstr>Next steps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Cameron</dc:creator>
  <cp:lastModifiedBy>Wilma Viviers</cp:lastModifiedBy>
  <cp:revision>217</cp:revision>
  <dcterms:created xsi:type="dcterms:W3CDTF">2020-06-18T16:27:51Z</dcterms:created>
  <dcterms:modified xsi:type="dcterms:W3CDTF">2021-01-18T07:58:02Z</dcterms:modified>
</cp:coreProperties>
</file>