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47" r:id="rId2"/>
    <p:sldId id="948" r:id="rId3"/>
    <p:sldId id="950" r:id="rId4"/>
    <p:sldId id="1139" r:id="rId5"/>
    <p:sldId id="817" r:id="rId6"/>
    <p:sldId id="816" r:id="rId7"/>
    <p:sldId id="1137" r:id="rId8"/>
    <p:sldId id="942" r:id="rId9"/>
    <p:sldId id="952" r:id="rId10"/>
    <p:sldId id="1142" r:id="rId11"/>
    <p:sldId id="1144" r:id="rId12"/>
    <p:sldId id="826" r:id="rId13"/>
    <p:sldId id="827" r:id="rId14"/>
    <p:sldId id="1150" r:id="rId15"/>
    <p:sldId id="1146" r:id="rId16"/>
    <p:sldId id="1147" r:id="rId17"/>
    <p:sldId id="830" r:id="rId18"/>
    <p:sldId id="1159" r:id="rId19"/>
    <p:sldId id="1154" r:id="rId20"/>
    <p:sldId id="930" r:id="rId21"/>
    <p:sldId id="835" r:id="rId22"/>
    <p:sldId id="931" r:id="rId23"/>
    <p:sldId id="834" r:id="rId24"/>
    <p:sldId id="833" r:id="rId25"/>
    <p:sldId id="1152" r:id="rId26"/>
    <p:sldId id="1151" r:id="rId27"/>
    <p:sldId id="954" r:id="rId28"/>
    <p:sldId id="824" r:id="rId29"/>
    <p:sldId id="1135" r:id="rId30"/>
    <p:sldId id="256" r:id="rId31"/>
    <p:sldId id="1141" r:id="rId32"/>
    <p:sldId id="828" r:id="rId33"/>
    <p:sldId id="115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4308870041285"/>
          <c:y val="6.7110116385905166E-2"/>
          <c:w val="0.83714895442825832"/>
          <c:h val="0.804315950939663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Лист4!$A$21</c:f>
              <c:strCache>
                <c:ptCount val="1"/>
                <c:pt idx="0">
                  <c:v>Импорт 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Лист4!$B$20:$K$20</c:f>
              <c:numCache>
                <c:formatCode>Основной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Лист4!$B$21:$K$21</c:f>
              <c:numCache>
                <c:formatCode>Основной</c:formatCode>
                <c:ptCount val="10"/>
                <c:pt idx="0">
                  <c:v>1110.8109999999999</c:v>
                </c:pt>
                <c:pt idx="1">
                  <c:v>1722.183</c:v>
                </c:pt>
                <c:pt idx="2">
                  <c:v>2273.413</c:v>
                </c:pt>
                <c:pt idx="3">
                  <c:v>2596.9949999999999</c:v>
                </c:pt>
                <c:pt idx="4">
                  <c:v>2295.7049999999999</c:v>
                </c:pt>
                <c:pt idx="5">
                  <c:v>2023.7049999999999</c:v>
                </c:pt>
                <c:pt idx="6">
                  <c:v>2465.261</c:v>
                </c:pt>
                <c:pt idx="7">
                  <c:v>3323.7959999999998</c:v>
                </c:pt>
                <c:pt idx="8">
                  <c:v>3624.0120000000002</c:v>
                </c:pt>
                <c:pt idx="9">
                  <c:v>3782.9670000000001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B1-4EFC-8B06-C9C7709F0D7D}"/>
            </c:ext>
          </c:extLst>
        </c:ser>
        <c:ser>
          <c:idx val="1"/>
          <c:order val="1"/>
          <c:tx>
            <c:strRef>
              <c:f>Лист4!$A$22</c:f>
              <c:strCache>
                <c:ptCount val="1"/>
                <c:pt idx="0">
                  <c:v>Экспорт РФ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Лист4!$B$20:$K$20</c:f>
              <c:numCache>
                <c:formatCode>Основной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Лист4!$B$22:$K$22</c:f>
              <c:numCache>
                <c:formatCode>Основной</c:formatCode>
                <c:ptCount val="10"/>
                <c:pt idx="0">
                  <c:v>1120.828</c:v>
                </c:pt>
                <c:pt idx="1">
                  <c:v>1010.146</c:v>
                </c:pt>
                <c:pt idx="2">
                  <c:v>1388.5920000000001</c:v>
                </c:pt>
                <c:pt idx="3">
                  <c:v>1373.461</c:v>
                </c:pt>
                <c:pt idx="4">
                  <c:v>644.53599999999994</c:v>
                </c:pt>
                <c:pt idx="5">
                  <c:v>1819.7439999999999</c:v>
                </c:pt>
                <c:pt idx="6">
                  <c:v>1373.0239999999999</c:v>
                </c:pt>
                <c:pt idx="7">
                  <c:v>1903.2159999999999</c:v>
                </c:pt>
                <c:pt idx="8">
                  <c:v>2457.473</c:v>
                </c:pt>
                <c:pt idx="9">
                  <c:v>1136.1489999999999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B1-4EFC-8B06-C9C7709F0D7D}"/>
            </c:ext>
          </c:extLst>
        </c:ser>
        <c:ser>
          <c:idx val="2"/>
          <c:order val="2"/>
          <c:tx>
            <c:strRef>
              <c:f>Лист4!$A$23</c:f>
              <c:strCache>
                <c:ptCount val="1"/>
                <c:pt idx="0">
                  <c:v>Сальдо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Лист4!$B$20:$K$20</c:f>
              <c:numCache>
                <c:formatCode>Основной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Лист4!$B$23:$K$23</c:f>
              <c:numCache>
                <c:formatCode>Основной</c:formatCode>
                <c:ptCount val="10"/>
                <c:pt idx="0">
                  <c:v>10.016999999999999</c:v>
                </c:pt>
                <c:pt idx="1">
                  <c:v>-712.03700000000003</c:v>
                </c:pt>
                <c:pt idx="2">
                  <c:v>-884.82100000000003</c:v>
                </c:pt>
                <c:pt idx="3">
                  <c:v>-1223.5340000000001</c:v>
                </c:pt>
                <c:pt idx="4">
                  <c:v>-1651.1690000000001</c:v>
                </c:pt>
                <c:pt idx="5">
                  <c:v>-203.96100000000001</c:v>
                </c:pt>
                <c:pt idx="6">
                  <c:v>-1092.2370000000001</c:v>
                </c:pt>
                <c:pt idx="7">
                  <c:v>-1420.58</c:v>
                </c:pt>
                <c:pt idx="8">
                  <c:v>-1166.539</c:v>
                </c:pt>
                <c:pt idx="9">
                  <c:v>-2646.8180000000002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B1-4EFC-8B06-C9C7709F0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6244048"/>
        <c:axId val="756243720"/>
      </c:lineChart>
      <c:catAx>
        <c:axId val="756244048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243720"/>
        <c:crosses val="autoZero"/>
        <c:auto val="1"/>
        <c:lblAlgn val="ctr"/>
        <c:lblOffset val="100"/>
        <c:noMultiLvlLbl val="0"/>
      </c:catAx>
      <c:valAx>
        <c:axId val="75624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24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6197497560263"/>
          <c:y val="5.9515617423717193E-2"/>
          <c:w val="0.88823802502439742"/>
          <c:h val="0.77499102149931054"/>
        </c:manualLayout>
      </c:layout>
      <c:lineChart>
        <c:grouping val="standard"/>
        <c:varyColors val="0"/>
        <c:ser>
          <c:idx val="0"/>
          <c:order val="0"/>
          <c:tx>
            <c:strRef>
              <c:f>Лист3!$A$6</c:f>
              <c:strCache>
                <c:ptCount val="1"/>
                <c:pt idx="0">
                  <c:v>Импорт ЕАЭС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Лист3!$B$5:$K$5</c:f>
              <c:numCache>
                <c:formatCode>Основной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Лист3!$B$6:$K$6</c:f>
              <c:numCache>
                <c:formatCode>Основной</c:formatCode>
                <c:ptCount val="10"/>
                <c:pt idx="0">
                  <c:v>530.41499999999996</c:v>
                </c:pt>
                <c:pt idx="1">
                  <c:v>622.43399999999997</c:v>
                </c:pt>
                <c:pt idx="2">
                  <c:v>721.47900000000004</c:v>
                </c:pt>
                <c:pt idx="3">
                  <c:v>727.70399999999995</c:v>
                </c:pt>
                <c:pt idx="4">
                  <c:v>67.552000000000007</c:v>
                </c:pt>
                <c:pt idx="5">
                  <c:v>52.418999999999997</c:v>
                </c:pt>
                <c:pt idx="6">
                  <c:v>525.26199999999994</c:v>
                </c:pt>
                <c:pt idx="7">
                  <c:v>65.096000000000004</c:v>
                </c:pt>
                <c:pt idx="8">
                  <c:v>918.06600000000003</c:v>
                </c:pt>
                <c:pt idx="9">
                  <c:v>813.71699999999998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69-46EC-B07B-1C7EC7CE1CA9}"/>
            </c:ext>
          </c:extLst>
        </c:ser>
        <c:ser>
          <c:idx val="1"/>
          <c:order val="1"/>
          <c:tx>
            <c:strRef>
              <c:f>Лист3!$A$7</c:f>
              <c:strCache>
                <c:ptCount val="1"/>
                <c:pt idx="0">
                  <c:v>Экспорт ЕАЭС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Лист3!$B$5:$K$5</c:f>
              <c:numCache>
                <c:formatCode>Основной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Лист3!$B$7:$K$7</c:f>
              <c:numCache>
                <c:formatCode>Основной</c:formatCode>
                <c:ptCount val="10"/>
                <c:pt idx="0">
                  <c:v>4600.0730000000003</c:v>
                </c:pt>
                <c:pt idx="1">
                  <c:v>4579.9549999999999</c:v>
                </c:pt>
                <c:pt idx="2">
                  <c:v>2739.578</c:v>
                </c:pt>
                <c:pt idx="3">
                  <c:v>1830.817</c:v>
                </c:pt>
                <c:pt idx="4">
                  <c:v>2392.627</c:v>
                </c:pt>
                <c:pt idx="5">
                  <c:v>1688.615</c:v>
                </c:pt>
                <c:pt idx="6">
                  <c:v>2546.3560000000002</c:v>
                </c:pt>
                <c:pt idx="7">
                  <c:v>1943.614</c:v>
                </c:pt>
                <c:pt idx="8">
                  <c:v>1774.683</c:v>
                </c:pt>
                <c:pt idx="9">
                  <c:v>1596.3119999999999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69-46EC-B07B-1C7EC7CE1CA9}"/>
            </c:ext>
          </c:extLst>
        </c:ser>
        <c:ser>
          <c:idx val="2"/>
          <c:order val="2"/>
          <c:tx>
            <c:strRef>
              <c:f>Лист3!$A$8</c:f>
              <c:strCache>
                <c:ptCount val="1"/>
                <c:pt idx="0">
                  <c:v>Сальдо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Лист3!$B$5:$K$5</c:f>
              <c:numCache>
                <c:formatCode>Основной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Лист3!$B$8:$K$8</c:f>
              <c:numCache>
                <c:formatCode>Основной</c:formatCode>
                <c:ptCount val="10"/>
                <c:pt idx="0">
                  <c:v>4069.6579999999999</c:v>
                </c:pt>
                <c:pt idx="1">
                  <c:v>3957.5210000000002</c:v>
                </c:pt>
                <c:pt idx="2">
                  <c:v>2018.0989999999999</c:v>
                </c:pt>
                <c:pt idx="3">
                  <c:v>1103.1130000000001</c:v>
                </c:pt>
                <c:pt idx="4">
                  <c:v>1717.107</c:v>
                </c:pt>
                <c:pt idx="5">
                  <c:v>1164.425</c:v>
                </c:pt>
                <c:pt idx="6">
                  <c:v>2021.0940000000001</c:v>
                </c:pt>
                <c:pt idx="7">
                  <c:v>1292.654</c:v>
                </c:pt>
                <c:pt idx="8">
                  <c:v>856.61699999999996</c:v>
                </c:pt>
                <c:pt idx="9">
                  <c:v>782.59500000000003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69-46EC-B07B-1C7EC7CE1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2209320"/>
        <c:axId val="902211288"/>
      </c:lineChart>
      <c:catAx>
        <c:axId val="902209320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2211288"/>
        <c:crosses val="autoZero"/>
        <c:auto val="1"/>
        <c:lblAlgn val="ctr"/>
        <c:lblOffset val="100"/>
        <c:noMultiLvlLbl val="0"/>
      </c:catAx>
      <c:valAx>
        <c:axId val="90221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220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61480848348012E-2"/>
          <c:y val="1.266192947801738E-2"/>
          <c:w val="0.90544122862667076"/>
          <c:h val="0.87704740976367179"/>
        </c:manualLayout>
      </c:layout>
      <c:lineChart>
        <c:grouping val="standard"/>
        <c:varyColors val="0"/>
        <c:ser>
          <c:idx val="0"/>
          <c:order val="0"/>
          <c:tx>
            <c:strRef>
              <c:f>Лист6!$A$2</c:f>
              <c:strCache>
                <c:ptCount val="1"/>
                <c:pt idx="0">
                  <c:v>Импорт ЕАЭС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Лист6!$B$1:$K$1</c:f>
              <c:numCache>
                <c:formatCode>Основной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Лист6!$B$2:$K$2</c:f>
              <c:numCache>
                <c:formatCode>Основной</c:formatCode>
                <c:ptCount val="9"/>
                <c:pt idx="0">
                  <c:v>192050</c:v>
                </c:pt>
                <c:pt idx="1">
                  <c:v>1833370</c:v>
                </c:pt>
                <c:pt idx="2">
                  <c:v>2442291</c:v>
                </c:pt>
                <c:pt idx="3">
                  <c:v>2899784</c:v>
                </c:pt>
                <c:pt idx="4">
                  <c:v>2602967</c:v>
                </c:pt>
                <c:pt idx="5">
                  <c:v>2276062</c:v>
                </c:pt>
                <c:pt idx="6">
                  <c:v>2735663</c:v>
                </c:pt>
                <c:pt idx="7">
                  <c:v>3689042</c:v>
                </c:pt>
                <c:pt idx="8">
                  <c:v>4018490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A8-487A-ADD4-112BD1608CCD}"/>
            </c:ext>
          </c:extLst>
        </c:ser>
        <c:ser>
          <c:idx val="1"/>
          <c:order val="1"/>
          <c:tx>
            <c:strRef>
              <c:f>Лист6!$A$3</c:f>
              <c:strCache>
                <c:ptCount val="1"/>
                <c:pt idx="0">
                  <c:v>Экспорт ЕАЭС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Лист6!$B$1:$K$1</c:f>
              <c:numCache>
                <c:formatCode>Основной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Лист6!$B$3:$K$3</c:f>
              <c:numCache>
                <c:formatCode>Основной</c:formatCode>
                <c:ptCount val="9"/>
                <c:pt idx="0">
                  <c:v>1237486</c:v>
                </c:pt>
                <c:pt idx="1">
                  <c:v>1181325</c:v>
                </c:pt>
                <c:pt idx="2">
                  <c:v>1549653</c:v>
                </c:pt>
                <c:pt idx="3">
                  <c:v>1494268</c:v>
                </c:pt>
                <c:pt idx="4">
                  <c:v>730747</c:v>
                </c:pt>
                <c:pt idx="5">
                  <c:v>1942186</c:v>
                </c:pt>
                <c:pt idx="6">
                  <c:v>1616078</c:v>
                </c:pt>
                <c:pt idx="7">
                  <c:v>2253548</c:v>
                </c:pt>
                <c:pt idx="8">
                  <c:v>2699736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A8-487A-ADD4-112BD1608CCD}"/>
            </c:ext>
          </c:extLst>
        </c:ser>
        <c:ser>
          <c:idx val="2"/>
          <c:order val="2"/>
          <c:tx>
            <c:strRef>
              <c:f>Лист6!$A$4</c:f>
              <c:strCache>
                <c:ptCount val="1"/>
                <c:pt idx="0">
                  <c:v>Сальдло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Лист6!$B$1:$K$1</c:f>
              <c:numCache>
                <c:formatCode>Основной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Лист6!$B$4:$K$4</c:f>
              <c:numCache>
                <c:formatCode>Основной</c:formatCode>
                <c:ptCount val="9"/>
                <c:pt idx="0">
                  <c:v>45436</c:v>
                </c:pt>
                <c:pt idx="1">
                  <c:v>-652045</c:v>
                </c:pt>
                <c:pt idx="2">
                  <c:v>-892638</c:v>
                </c:pt>
                <c:pt idx="3">
                  <c:v>-1405516</c:v>
                </c:pt>
                <c:pt idx="4">
                  <c:v>-1872220</c:v>
                </c:pt>
                <c:pt idx="5">
                  <c:v>-333876</c:v>
                </c:pt>
                <c:pt idx="6">
                  <c:v>-1119585</c:v>
                </c:pt>
                <c:pt idx="7">
                  <c:v>-1435494</c:v>
                </c:pt>
                <c:pt idx="8">
                  <c:v>-1318754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A8-487A-ADD4-112BD1608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978512"/>
        <c:axId val="635978840"/>
      </c:lineChart>
      <c:catAx>
        <c:axId val="635978512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978840"/>
        <c:crosses val="autoZero"/>
        <c:auto val="1"/>
        <c:lblAlgn val="ctr"/>
        <c:lblOffset val="100"/>
        <c:noMultiLvlLbl val="0"/>
      </c:catAx>
      <c:valAx>
        <c:axId val="63597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97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19519987243699"/>
          <c:y val="0.90222373535903766"/>
          <c:w val="0.66629631633347475"/>
          <c:h val="8.0458019847344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3B1AD-BA7C-4241-9614-07D7F65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F92C48-35DD-459D-A99A-859CA4F02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CBECE-3C3C-4033-B80A-4A18211B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20008-23DD-4695-9EBE-D8F30A7A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F6F88-5268-4839-841F-609871BE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60C07-B4C9-4E71-97F8-55228CD1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C4E1D-73A3-4A6A-A6E4-91FC066C4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72B5AB-BD53-4C37-AF88-2F3BAEDF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C82AB-85E2-4A52-8D20-E644D8FA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9E44E-EC7A-4054-BDC3-58A55A2E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5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5ED07-DDCA-4EF7-BFE0-8630E53F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79614-275D-4079-8E5B-113BB493C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7019"/>
            <a:ext cx="5181600" cy="4829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77BBC-9DE4-4AE5-AFBE-8029B512F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7019"/>
            <a:ext cx="5181600" cy="4829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49A8FB-E39A-40CA-A7BB-5B3B4911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49193-1930-40F7-92DF-3E15A92E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BBBF8-2D12-4A70-84F3-BEEF6D49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3E6DB-1545-40DD-B30E-45CCECB2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ADD537-6F6E-42B6-9389-A99BF9ED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F73E77-4400-45A3-9CF0-10E14112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CD7689-BA4A-4CD5-93A3-79E47233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3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BC55F6-9F7D-4E83-AE26-CE7BEC3F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EBC15D-FF40-4748-804C-65508C09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6C0011-862A-4904-A80D-856A09CE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46A8A-9DE1-4A38-AF0C-27540777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46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47CEE0-F555-46A9-9D06-423F1E9A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06" y="1317523"/>
            <a:ext cx="10803194" cy="5403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E3DF9-BECA-4739-A971-5CA3878A1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CFC6F-C3FC-48D3-9F1F-F7DFF4798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F5945-8ED5-4B8C-9A6F-B610BBDE5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ia.ru/20191108/1560585565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191108/1560585565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25BBC7-FAFD-4ACB-A73C-8D57C18E6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Торговые соглашения ЕАЭС со странами Азии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EC5D10-990A-49E3-B614-AA6EA55B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5810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/>
              <a:t>Шеров-Игнатьев </a:t>
            </a:r>
            <a:endParaRPr lang="en-US" sz="2800" dirty="0"/>
          </a:p>
          <a:p>
            <a:r>
              <a:rPr lang="ru-RU" sz="2800" dirty="0"/>
              <a:t>Владимир Генрихович</a:t>
            </a:r>
            <a:br>
              <a:rPr lang="ru-RU" sz="2800" dirty="0"/>
            </a:br>
            <a:r>
              <a:rPr lang="ru-RU" sz="2800" dirty="0"/>
              <a:t>доцент, СПбГУ</a:t>
            </a:r>
          </a:p>
        </p:txBody>
      </p:sp>
    </p:spTree>
    <p:extLst>
      <p:ext uri="{BB962C8B-B14F-4D97-AF65-F5344CB8AC3E}">
        <p14:creationId xmlns:p14="http://schemas.microsoft.com/office/powerpoint/2010/main" val="234272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A0916-FB3E-4EE5-A895-0525F31C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Соглашения о свободной торговле с Вьетнамом и Сингапуром можно классифицировать как ССТ+/-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E15E8-5BA3-4E06-87B5-7FDE77886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ССТ ЕАЭС с Вьетнамом и Сингапуром включают разделы, характерные для ССТ+. </a:t>
            </a:r>
          </a:p>
          <a:p>
            <a:r>
              <a:rPr lang="ru-RU" dirty="0"/>
              <a:t>Однако знакомство с текстами соглашений приводит к выводу об ограниченном характере договоренностей, выходящих за рамки торговли товарами. Зачастую речь идет о сближении позиций, создании совместных комиссий для рассмотрения соответствующих вопросов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65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4E035-936F-4547-9A57-AFDCF1A5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258" y="136525"/>
            <a:ext cx="9777744" cy="846701"/>
          </a:xfrm>
        </p:spPr>
        <p:txBody>
          <a:bodyPr/>
          <a:lstStyle/>
          <a:p>
            <a:r>
              <a:rPr lang="ru-RU" dirty="0"/>
              <a:t>ССТ  </a:t>
            </a:r>
            <a:r>
              <a:rPr lang="ru-RU" dirty="0">
                <a:solidFill>
                  <a:srgbClr val="FF0000"/>
                </a:solidFill>
              </a:rPr>
              <a:t>ЕАЭС – Вьетнам</a:t>
            </a:r>
            <a:r>
              <a:rPr lang="ru-RU" dirty="0"/>
              <a:t>: снижение пошлин </a:t>
            </a:r>
            <a:endParaRPr lang="ru-RU" b="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AE52D7-2349-43D1-9976-97C104AAD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01" y="3974471"/>
            <a:ext cx="2638331" cy="2265866"/>
          </a:xfrm>
        </p:spPr>
        <p:txBody>
          <a:bodyPr/>
          <a:lstStyle/>
          <a:p>
            <a:r>
              <a:rPr lang="ru-RU" dirty="0"/>
              <a:t>При экспорте во Вьетнам для товаров из ЕАЭС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595AFC2-F8FD-41A4-8020-8758F6A30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5077" y="3766241"/>
            <a:ext cx="2638331" cy="2374507"/>
          </a:xfrm>
        </p:spPr>
        <p:txBody>
          <a:bodyPr/>
          <a:lstStyle/>
          <a:p>
            <a:r>
              <a:rPr lang="ru-RU" dirty="0"/>
              <a:t>При экспорте в страны ЕАЭС для товаров из Вьетнама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437671-1B1B-46A5-98A5-5626C8DC3882}"/>
              </a:ext>
            </a:extLst>
          </p:cNvPr>
          <p:cNvSpPr/>
          <p:nvPr/>
        </p:nvSpPr>
        <p:spPr>
          <a:xfrm>
            <a:off x="151095" y="6609029"/>
            <a:ext cx="374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https://ria.ru/20191108/1560585565.html</a:t>
            </a:r>
            <a:endParaRPr lang="ru-RU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59F4A6FB-3E5E-4A61-9702-B6C758837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6" t="22906" r="31999" b="12128"/>
          <a:stretch/>
        </p:blipFill>
        <p:spPr>
          <a:xfrm>
            <a:off x="3759342" y="3508751"/>
            <a:ext cx="4004700" cy="3212724"/>
          </a:xfrm>
          <a:prstGeom prst="rect">
            <a:avLst/>
          </a:prstGeom>
        </p:spPr>
      </p:pic>
      <p:pic>
        <p:nvPicPr>
          <p:cNvPr id="9" name="Объект 3">
            <a:extLst>
              <a:ext uri="{FF2B5EF4-FFF2-40B4-BE49-F238E27FC236}">
                <a16:creationId xmlns:a16="http://schemas.microsoft.com/office/drawing/2014/main" id="{A65C6090-1F9C-455C-BBA6-D9399B091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86" t="28194" r="34080" b="19532"/>
          <a:stretch/>
        </p:blipFill>
        <p:spPr>
          <a:xfrm>
            <a:off x="5646801" y="840184"/>
            <a:ext cx="4079977" cy="26685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4B700A-793D-43DE-B04B-C2A333734E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39880" r="3466" b="4983"/>
          <a:stretch/>
        </p:blipFill>
        <p:spPr>
          <a:xfrm>
            <a:off x="74612" y="0"/>
            <a:ext cx="2046084" cy="13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90D73-BC63-4F43-8E3A-2CF10BA7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2016-2017 г. российский экспорт во Вьетнам вырос за счет с/х продукции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25EC1D-03C7-4F4D-915F-C666F661E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" t="20970" r="28311" b="16725"/>
          <a:stretch/>
        </p:blipFill>
        <p:spPr>
          <a:xfrm>
            <a:off x="106878" y="1128156"/>
            <a:ext cx="12074831" cy="5842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7C428-286F-4D3C-8BBC-7E436023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6B7A3-76B1-4A0A-8964-1A096142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" t="21330" r="28604" b="18170"/>
          <a:stretch/>
        </p:blipFill>
        <p:spPr>
          <a:xfrm>
            <a:off x="142504" y="983226"/>
            <a:ext cx="12019106" cy="5631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6E8CCE-7B4E-4C25-9242-97563D22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Торговля РФ с Вьетнамом, 2010-2019, млн. долл.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5763448-485F-4D73-B9E1-71486ECB3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96486"/>
              </p:ext>
            </p:extLst>
          </p:nvPr>
        </p:nvGraphicFramePr>
        <p:xfrm>
          <a:off x="534156" y="1729211"/>
          <a:ext cx="7630562" cy="458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Объект 2">
            <a:extLst>
              <a:ext uri="{FF2B5EF4-FFF2-40B4-BE49-F238E27FC236}">
                <a16:creationId xmlns:a16="http://schemas.microsoft.com/office/drawing/2014/main" id="{7518AED7-1AAF-4984-B9F2-FC62897F4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6" t="26834" r="31600" b="14395"/>
          <a:stretch/>
        </p:blipFill>
        <p:spPr>
          <a:xfrm>
            <a:off x="8528365" y="4213632"/>
            <a:ext cx="3562080" cy="264436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A6D7D2F-B78A-4AB2-90AC-E41F510648D1}"/>
              </a:ext>
            </a:extLst>
          </p:cNvPr>
          <p:cNvCxnSpPr/>
          <p:nvPr/>
        </p:nvCxnSpPr>
        <p:spPr>
          <a:xfrm>
            <a:off x="5685576" y="2018923"/>
            <a:ext cx="126749" cy="3612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9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4E035-936F-4547-9A57-AFDCF1A5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ССТ  ЕАЭС – Вьетнам: экспорт РФ в 2018 г.</a:t>
            </a:r>
            <a:endParaRPr lang="ru-RU" b="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891F93-722A-4674-AE71-976AFEF1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766" y="1204661"/>
            <a:ext cx="4428045" cy="3204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Соктября</a:t>
            </a:r>
            <a:r>
              <a:rPr lang="ru-RU" dirty="0"/>
              <a:t> 2018 г. Вьетнам обнаружил в поставках чертополох и отказался от дальнейших закупок. В 1 п. 2019 г. кукуруза из России также не ввозилась.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03E60-E37F-4C49-B501-C6CE8F4CE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10" y="2288389"/>
            <a:ext cx="6685375" cy="31346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B5CFB2-3534-4195-9B39-AAD9EE4E54FB}"/>
              </a:ext>
            </a:extLst>
          </p:cNvPr>
          <p:cNvSpPr/>
          <p:nvPr/>
        </p:nvSpPr>
        <p:spPr>
          <a:xfrm>
            <a:off x="367420" y="6352143"/>
            <a:ext cx="11214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https://vvs-info.ru/helpful_information/poleznaya-informatsiya/vietnam1p2019g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70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4E035-936F-4547-9A57-AFDCF1A5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018" y="266368"/>
            <a:ext cx="4391684" cy="3036785"/>
          </a:xfrm>
        </p:spPr>
        <p:txBody>
          <a:bodyPr>
            <a:normAutofit/>
          </a:bodyPr>
          <a:lstStyle/>
          <a:p>
            <a:r>
              <a:rPr lang="ru-RU" dirty="0"/>
              <a:t> Экспорт РФ во Вьетнам  в 2018 г. и 6 мес. 22019 г.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Резкий спад в 2019 г.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DC262AE-6430-4FB8-9064-BF168EFEA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29" y="3469850"/>
            <a:ext cx="7218555" cy="338814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03E60-E37F-4C49-B501-C6CE8F4CE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46570"/>
            <a:ext cx="7300976" cy="342328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B5CFB2-3534-4195-9B39-AAD9EE4E54FB}"/>
              </a:ext>
            </a:extLst>
          </p:cNvPr>
          <p:cNvSpPr/>
          <p:nvPr/>
        </p:nvSpPr>
        <p:spPr>
          <a:xfrm>
            <a:off x="168244" y="6378365"/>
            <a:ext cx="5028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https://vvs-info.ru/helpful_information/poleznaya-informatsiya/vietnam1p2019g</a:t>
            </a:r>
            <a:endParaRPr lang="ru-RU" dirty="0"/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CF37747F-2F8D-40B9-84B6-77E6244C3252}"/>
              </a:ext>
            </a:extLst>
          </p:cNvPr>
          <p:cNvSpPr txBox="1">
            <a:spLocks/>
          </p:cNvSpPr>
          <p:nvPr/>
        </p:nvSpPr>
        <p:spPr>
          <a:xfrm>
            <a:off x="403472" y="3780030"/>
            <a:ext cx="3389932" cy="228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С октября 2018 г. Вьетнам обнаружил в поставках пшеницы чертополох и отказался от дальнейших закупок. В 1 п. 2019 г. кукуруза из России также не ввозилась. </a:t>
            </a:r>
          </a:p>
        </p:txBody>
      </p:sp>
    </p:spTree>
    <p:extLst>
      <p:ext uri="{BB962C8B-B14F-4D97-AF65-F5344CB8AC3E}">
        <p14:creationId xmlns:p14="http://schemas.microsoft.com/office/powerpoint/2010/main" val="258140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BEA42-B76B-44AD-BF1D-19D91CB5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ССТ с Китаем?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986F8-88C7-4A2A-BB54-2B084151F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ССТ с Вьетнамом – «оселок» для тестирования возможных эффектов будущего соглашения с Китаем, экономика которого по структуре и факторам конкурентоспособности похожа на вьетнамскую. </a:t>
            </a:r>
          </a:p>
          <a:p>
            <a:endParaRPr lang="ru-RU" dirty="0"/>
          </a:p>
          <a:p>
            <a:r>
              <a:rPr lang="ru-RU" dirty="0"/>
              <a:t>В этом же контексте надо рассматривать и обсуждение возможного ССТ с Индией. Однако, ССТ с Индией пока маловероятно ввиду сформировавшегося негативного отношения индийского руководства к торговой либерализации. Причины – неудачный опыт ССТ Индии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4E82-7EA8-4261-80E6-35095A38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94746"/>
          </a:xfrm>
        </p:spPr>
        <p:txBody>
          <a:bodyPr>
            <a:normAutofit fontScale="90000"/>
          </a:bodyPr>
          <a:lstStyle/>
          <a:p>
            <a:r>
              <a:rPr lang="ru-RU" dirty="0"/>
              <a:t>Ввозные таможенные пошлины и платежи в торговле России и Вьетнамом, Сингапуром, Ираном и Китаем  2018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092683-6D41-4E8A-8AF8-3742AF56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5180"/>
            <a:ext cx="9422964" cy="60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29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052259-CF71-4EE5-9521-F386C4B4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57709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ja-JP" sz="2800" dirty="0">
                <a:ea typeface="MS Mincho" panose="02020609040205080304" pitchFamily="49" charset="-128"/>
              </a:rPr>
              <a:t>Ввозные таможенные пошлины в торговле стран ЕАЭС с КНР,  2018 г.</a:t>
            </a:r>
            <a:br>
              <a:rPr lang="ru-RU" altLang="ja-JP" sz="2800" b="0" dirty="0"/>
            </a:br>
            <a:endParaRPr lang="ru-RU" sz="28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CCE27E-37F6-479D-9E5C-E2F97B756812}"/>
              </a:ext>
            </a:extLst>
          </p:cNvPr>
          <p:cNvGraphicFramePr>
            <a:graphicFrameLocks noGrp="1"/>
          </p:cNvGraphicFramePr>
          <p:nvPr/>
        </p:nvGraphicFramePr>
        <p:xfrm>
          <a:off x="413441" y="1905596"/>
          <a:ext cx="11256475" cy="4558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8712">
                  <a:extLst>
                    <a:ext uri="{9D8B030D-6E8A-4147-A177-3AD203B41FA5}">
                      <a16:colId xmlns:a16="http://schemas.microsoft.com/office/drawing/2014/main" val="4971580"/>
                    </a:ext>
                  </a:extLst>
                </a:gridCol>
                <a:gridCol w="1383373">
                  <a:extLst>
                    <a:ext uri="{9D8B030D-6E8A-4147-A177-3AD203B41FA5}">
                      <a16:colId xmlns:a16="http://schemas.microsoft.com/office/drawing/2014/main" val="2596284291"/>
                    </a:ext>
                  </a:extLst>
                </a:gridCol>
                <a:gridCol w="1839926">
                  <a:extLst>
                    <a:ext uri="{9D8B030D-6E8A-4147-A177-3AD203B41FA5}">
                      <a16:colId xmlns:a16="http://schemas.microsoft.com/office/drawing/2014/main" val="4083297899"/>
                    </a:ext>
                  </a:extLst>
                </a:gridCol>
                <a:gridCol w="1626045">
                  <a:extLst>
                    <a:ext uri="{9D8B030D-6E8A-4147-A177-3AD203B41FA5}">
                      <a16:colId xmlns:a16="http://schemas.microsoft.com/office/drawing/2014/main" val="1513135843"/>
                    </a:ext>
                  </a:extLst>
                </a:gridCol>
                <a:gridCol w="1471117">
                  <a:extLst>
                    <a:ext uri="{9D8B030D-6E8A-4147-A177-3AD203B41FA5}">
                      <a16:colId xmlns:a16="http://schemas.microsoft.com/office/drawing/2014/main" val="1064874660"/>
                    </a:ext>
                  </a:extLst>
                </a:gridCol>
                <a:gridCol w="1467302">
                  <a:extLst>
                    <a:ext uri="{9D8B030D-6E8A-4147-A177-3AD203B41FA5}">
                      <a16:colId xmlns:a16="http://schemas.microsoft.com/office/drawing/2014/main" val="877857710"/>
                    </a:ext>
                  </a:extLst>
                </a:gridCol>
              </a:tblGrid>
              <a:tr h="370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Армения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Белоруссия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Казахстан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Киргизия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0613154"/>
                  </a:ext>
                </a:extLst>
              </a:tr>
              <a:tr h="9022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Средневзвешенный ввозной тариф на товары страны в КНР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1,3%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16,2%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3,6%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6,9%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2,6%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592793"/>
                  </a:ext>
                </a:extLst>
              </a:tr>
              <a:tr h="10192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Средневзвешенный ввозной тариф на китайские товары 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4,1%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4,6%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6,4%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4,2%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9700293"/>
                  </a:ext>
                </a:extLst>
              </a:tr>
              <a:tr h="9022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Сумма уплаченных ввозных пошлин в КНР, млн. долл.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77,4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224,6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1450,5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5004190"/>
                  </a:ext>
                </a:extLst>
              </a:tr>
              <a:tr h="12137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Сумма собранных пошлин при ввозе товаров из КНР, млн. долл.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137,7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205,5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124,7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2184,7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727491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A109DD-FFB9-47A6-8850-81D8ECAC3936}"/>
              </a:ext>
            </a:extLst>
          </p:cNvPr>
          <p:cNvSpPr/>
          <p:nvPr/>
        </p:nvSpPr>
        <p:spPr>
          <a:xfrm>
            <a:off x="413442" y="6858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ja-JP" dirty="0">
                <a:ea typeface="MS Mincho" panose="02020609040205080304" pitchFamily="49" charset="-128"/>
              </a:rPr>
              <a:t>составлено и рассчитано по данным </a:t>
            </a:r>
            <a:r>
              <a:rPr lang="en-US" altLang="ja-JP" dirty="0" err="1">
                <a:ea typeface="MS Mincho" panose="02020609040205080304" pitchFamily="49" charset="-128"/>
              </a:rPr>
              <a:t>Trademap</a:t>
            </a:r>
            <a:r>
              <a:rPr lang="ru-RU" altLang="ja-JP" dirty="0">
                <a:ea typeface="MS Mincho" panose="02020609040205080304" pitchFamily="49" charset="-128"/>
              </a:rPr>
              <a:t>.</a:t>
            </a:r>
            <a:r>
              <a:rPr lang="en-US" altLang="ja-JP" dirty="0">
                <a:ea typeface="MS Mincho" panose="02020609040205080304" pitchFamily="49" charset="-128"/>
              </a:rPr>
              <a:t>org</a:t>
            </a:r>
            <a:r>
              <a:rPr lang="ru-RU" altLang="ja-JP" dirty="0">
                <a:ea typeface="MS Mincho" panose="02020609040205080304" pitchFamily="49" charset="-128"/>
              </a:rPr>
              <a:t>.</a:t>
            </a:r>
            <a:br>
              <a:rPr lang="ru-RU" altLang="ja-JP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89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DC2A-D348-4A49-8DA8-A2786747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533AD-5923-4A68-90B8-A53CCA61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Значение партнеров по ССТ в торговле ЕАЭС/</a:t>
            </a:r>
            <a:r>
              <a:rPr lang="ru-RU" dirty="0" err="1"/>
              <a:t>Росссии</a:t>
            </a:r>
            <a:endParaRPr lang="ru-RU" dirty="0"/>
          </a:p>
          <a:p>
            <a:r>
              <a:rPr lang="ru-RU" dirty="0"/>
              <a:t>Торговые соглашения ЕАЭС со странами Азии: общее и особенное </a:t>
            </a:r>
          </a:p>
          <a:p>
            <a:r>
              <a:rPr lang="ru-RU" dirty="0"/>
              <a:t>ССТ с Вьетнамом</a:t>
            </a:r>
          </a:p>
          <a:p>
            <a:r>
              <a:rPr lang="ru-RU" dirty="0"/>
              <a:t>ССТ с Ираном</a:t>
            </a:r>
          </a:p>
          <a:p>
            <a:r>
              <a:rPr lang="ru-RU" dirty="0"/>
              <a:t>ССТ с Сингапуром</a:t>
            </a:r>
          </a:p>
          <a:p>
            <a:r>
              <a:rPr lang="ru-RU" dirty="0"/>
              <a:t>Выводы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6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Заголовок 1">
            <a:extLst>
              <a:ext uri="{FF2B5EF4-FFF2-40B4-BE49-F238E27FC236}">
                <a16:creationId xmlns:a16="http://schemas.microsoft.com/office/drawing/2014/main" id="{0ACC183C-972C-4B70-B029-1AFFEC9E8D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13980" y="136525"/>
            <a:ext cx="8799968" cy="846701"/>
          </a:xfrm>
        </p:spPr>
        <p:txBody>
          <a:bodyPr>
            <a:normAutofit fontScale="90000"/>
          </a:bodyPr>
          <a:lstStyle/>
          <a:p>
            <a:r>
              <a:rPr lang="ru-RU" dirty="0"/>
              <a:t>Временное соглашение </a:t>
            </a:r>
            <a:r>
              <a:rPr lang="ru-RU" dirty="0">
                <a:solidFill>
                  <a:srgbClr val="FF0000"/>
                </a:solidFill>
              </a:rPr>
              <a:t>ЕАЭС-Иран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700" b="0" dirty="0"/>
              <a:t>Действует с 2019 по 2021 г., охватывает около ½ товарооборота </a:t>
            </a:r>
            <a:endParaRPr lang="ru-RU" altLang="ru-RU" sz="27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014B29-51F6-43FE-8397-6AE0064A6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5" t="24462" r="32634" b="10177"/>
          <a:stretch/>
        </p:blipFill>
        <p:spPr>
          <a:xfrm>
            <a:off x="3647245" y="1939720"/>
            <a:ext cx="5149092" cy="430061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7FBEA5-B2D4-4EBD-9A97-5DE4B79BB3FA}"/>
              </a:ext>
            </a:extLst>
          </p:cNvPr>
          <p:cNvSpPr/>
          <p:nvPr/>
        </p:nvSpPr>
        <p:spPr>
          <a:xfrm>
            <a:off x="190328" y="6488668"/>
            <a:ext cx="418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https://ria.ru/20191108/1560585565.html</a:t>
            </a:r>
            <a:endParaRPr lang="ru-RU" dirty="0"/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81616E52-A24A-4A74-A498-F2209198DB66}"/>
              </a:ext>
            </a:extLst>
          </p:cNvPr>
          <p:cNvSpPr txBox="1">
            <a:spLocks/>
          </p:cNvSpPr>
          <p:nvPr/>
        </p:nvSpPr>
        <p:spPr>
          <a:xfrm>
            <a:off x="448901" y="2544023"/>
            <a:ext cx="2638331" cy="3696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экспорте товаров из </a:t>
            </a:r>
            <a:r>
              <a:rPr lang="ru-RU" dirty="0" err="1"/>
              <a:t>ЕАЭСв</a:t>
            </a:r>
            <a:r>
              <a:rPr lang="ru-RU" dirty="0"/>
              <a:t> Иран  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:a16="http://schemas.microsoft.com/office/drawing/2014/main" id="{6589C417-86EA-429F-851A-4C3AC504D344}"/>
              </a:ext>
            </a:extLst>
          </p:cNvPr>
          <p:cNvSpPr txBox="1">
            <a:spLocks/>
          </p:cNvSpPr>
          <p:nvPr/>
        </p:nvSpPr>
        <p:spPr>
          <a:xfrm>
            <a:off x="9288855" y="2055137"/>
            <a:ext cx="2245260" cy="40856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экспорте товаров из Ирана в страны ЕАЭС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0B70EE-F1B9-46B4-8438-F4675E27C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54727" cy="19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7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796F5-6D7B-4898-A29D-4F2B9732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Торговля ЕАЭС с Ираном, 2010-2019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3ACC60B-1EEF-4110-8CA5-492C7C6D2D07}"/>
              </a:ext>
            </a:extLst>
          </p:cNvPr>
          <p:cNvGraphicFramePr>
            <a:graphicFrameLocks/>
          </p:cNvGraphicFramePr>
          <p:nvPr/>
        </p:nvGraphicFramePr>
        <p:xfrm>
          <a:off x="950614" y="1520982"/>
          <a:ext cx="8736594" cy="464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657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Заголовок 1">
            <a:extLst>
              <a:ext uri="{FF2B5EF4-FFF2-40B4-BE49-F238E27FC236}">
                <a16:creationId xmlns:a16="http://schemas.microsoft.com/office/drawing/2014/main" id="{0ACC183C-972C-4B70-B029-1AFFEC9E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Торговля Ирана со странами ЕАЭС на 2018 г., %</a:t>
            </a:r>
            <a:endParaRPr lang="ru-RU" alt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D8E4B-1F00-41F4-83AA-5E96F1630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311" y="727024"/>
            <a:ext cx="12195772" cy="540395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8100C05-7110-4A20-B062-91E9D102D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62409"/>
              </p:ext>
            </p:extLst>
          </p:nvPr>
        </p:nvGraphicFramePr>
        <p:xfrm>
          <a:off x="2444437" y="2000139"/>
          <a:ext cx="7034541" cy="3113923"/>
        </p:xfrm>
        <a:graphic>
          <a:graphicData uri="http://schemas.openxmlformats.org/drawingml/2006/table">
            <a:tbl>
              <a:tblPr/>
              <a:tblGrid>
                <a:gridCol w="2453910">
                  <a:extLst>
                    <a:ext uri="{9D8B030D-6E8A-4147-A177-3AD203B41FA5}">
                      <a16:colId xmlns:a16="http://schemas.microsoft.com/office/drawing/2014/main" val="1024564228"/>
                    </a:ext>
                  </a:extLst>
                </a:gridCol>
                <a:gridCol w="2493318">
                  <a:extLst>
                    <a:ext uri="{9D8B030D-6E8A-4147-A177-3AD203B41FA5}">
                      <a16:colId xmlns:a16="http://schemas.microsoft.com/office/drawing/2014/main" val="1559510864"/>
                    </a:ext>
                  </a:extLst>
                </a:gridCol>
                <a:gridCol w="2087313">
                  <a:extLst>
                    <a:ext uri="{9D8B030D-6E8A-4147-A177-3AD203B41FA5}">
                      <a16:colId xmlns:a16="http://schemas.microsoft.com/office/drawing/2014/main" val="1130528208"/>
                    </a:ext>
                  </a:extLst>
                </a:gridCol>
              </a:tblGrid>
              <a:tr h="31782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Экспорт Ирана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Импорт Ирана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274521"/>
                  </a:ext>
                </a:extLst>
              </a:tr>
              <a:tr h="54844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90,3%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46,2%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71953"/>
                  </a:ext>
                </a:extLst>
              </a:tr>
              <a:tr h="54844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Казахстан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257181"/>
                  </a:ext>
                </a:extLst>
              </a:tr>
              <a:tr h="54844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Белоруссия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707182"/>
                  </a:ext>
                </a:extLst>
              </a:tr>
              <a:tr h="54844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Армения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26,2%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573824"/>
                  </a:ext>
                </a:extLst>
              </a:tr>
              <a:tr h="54844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Киргизия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273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37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A802-77A2-4BCB-B7D1-C3CF5517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Экспорт России в Иран, 2017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8B0D1-EEDE-45B2-A46E-4E24C8C46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" t="20858" r="28490" b="21848"/>
          <a:stretch/>
        </p:blipFill>
        <p:spPr>
          <a:xfrm>
            <a:off x="0" y="1128104"/>
            <a:ext cx="12192000" cy="55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6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FF6B2-25EE-4347-966E-F7D776E1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 России из Ирана, 2017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EA401F-B125-44ED-A46B-E8E8B2B0C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" t="22115" r="28119" b="19157"/>
          <a:stretch/>
        </p:blipFill>
        <p:spPr>
          <a:xfrm>
            <a:off x="81479" y="1385181"/>
            <a:ext cx="11712785" cy="52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02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Заголовок 1">
            <a:extLst>
              <a:ext uri="{FF2B5EF4-FFF2-40B4-BE49-F238E27FC236}">
                <a16:creationId xmlns:a16="http://schemas.microsoft.com/office/drawing/2014/main" id="{5111CDB4-BA48-411D-83A2-9B0A50E330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dirty="0"/>
              <a:t>Импорт Армении из Ирана, 2017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EF514EA7-141D-49DE-947B-5E05A250C1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8" t="21857" r="28423" b="18668"/>
          <a:stretch/>
        </p:blipFill>
        <p:spPr>
          <a:xfrm>
            <a:off x="117696" y="1294645"/>
            <a:ext cx="11195816" cy="50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72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Заголовок 1">
            <a:extLst>
              <a:ext uri="{FF2B5EF4-FFF2-40B4-BE49-F238E27FC236}">
                <a16:creationId xmlns:a16="http://schemas.microsoft.com/office/drawing/2014/main" id="{5111CDB4-BA48-411D-83A2-9B0A50E330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dirty="0"/>
              <a:t>Экспорт Армении в Иран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26EDA-C5A0-4DF9-890D-8C30933CF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" t="12845" r="27525" b="15581"/>
          <a:stretch/>
        </p:blipFill>
        <p:spPr>
          <a:xfrm>
            <a:off x="838200" y="1093872"/>
            <a:ext cx="10211020" cy="56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71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5E880-8F54-494B-97E6-2E2C9FCA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Помогут ли ССТ облагородить экспорт и модернизировать экономику?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7BCD3-D474-418D-AAE3-A7D43C6A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5" y="1317523"/>
            <a:ext cx="11217841" cy="54039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Из общих соображений – нет. Либерализация торговли способствует углублению специализации. В нашем случае – на топливе и сырье.</a:t>
            </a:r>
          </a:p>
          <a:p>
            <a:endParaRPr lang="ru-RU" dirty="0"/>
          </a:p>
          <a:p>
            <a:r>
              <a:rPr lang="ru-RU" dirty="0"/>
              <a:t>Но если торговля с конкретным партнером и до ССТ была «благороднее» общей структуры торговли страны, то увеличение экспорта (несырьевого) в эту страну будет способствовать снижению доли сырье в экспорте в целом.</a:t>
            </a:r>
          </a:p>
          <a:p>
            <a:r>
              <a:rPr lang="ru-RU" dirty="0"/>
              <a:t>В этом смысле </a:t>
            </a:r>
            <a:r>
              <a:rPr lang="ru-RU" dirty="0">
                <a:solidFill>
                  <a:srgbClr val="FF0000"/>
                </a:solidFill>
              </a:rPr>
              <a:t>либерализацию торговли с Вьетнамом и Ираном можно рассматривать как один из способов облагораживания структуры экспорта </a:t>
            </a:r>
            <a:r>
              <a:rPr lang="ru-RU" dirty="0"/>
              <a:t>и экономики в целом, за счет расширения экспорта сельскохозяйственной, химической и машиностроительной продукции.</a:t>
            </a:r>
          </a:p>
          <a:p>
            <a:r>
              <a:rPr lang="ru-RU" dirty="0">
                <a:solidFill>
                  <a:srgbClr val="FF0000"/>
                </a:solidFill>
              </a:rPr>
              <a:t>К Сингапуру это не относится</a:t>
            </a:r>
            <a:r>
              <a:rPr lang="ru-RU" dirty="0"/>
              <a:t>: даже при нулевых тарифах , везем, главным образом, нефть.</a:t>
            </a:r>
          </a:p>
        </p:txBody>
      </p:sp>
    </p:spTree>
    <p:extLst>
      <p:ext uri="{BB962C8B-B14F-4D97-AF65-F5344CB8AC3E}">
        <p14:creationId xmlns:p14="http://schemas.microsoft.com/office/powerpoint/2010/main" val="1186768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8EA4-8DC8-47CA-93FF-06420058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Торговля между ЕАЭС и Сингапуром, </a:t>
            </a:r>
            <a:r>
              <a:rPr lang="ru-RU" sz="3100" dirty="0" err="1"/>
              <a:t>тыс.долл</a:t>
            </a:r>
            <a:r>
              <a:rPr lang="ru-RU" sz="3100" dirty="0"/>
              <a:t>., </a:t>
            </a:r>
            <a:br>
              <a:rPr lang="ru-RU" sz="3100" dirty="0"/>
            </a:br>
            <a:r>
              <a:rPr lang="ru-RU" sz="3100" dirty="0"/>
              <a:t>2010-2018. Сальдо отрицательное     </a:t>
            </a:r>
            <a:r>
              <a:rPr lang="ru-RU" sz="2200" b="0" dirty="0"/>
              <a:t>(по</a:t>
            </a:r>
            <a:r>
              <a:rPr lang="en-US" sz="2200" b="0" dirty="0"/>
              <a:t> </a:t>
            </a:r>
            <a:r>
              <a:rPr lang="ru-RU" sz="2200" b="0" dirty="0"/>
              <a:t>данным </a:t>
            </a:r>
            <a:r>
              <a:rPr lang="en-US" sz="2200" b="0" dirty="0"/>
              <a:t>trademap.org)</a:t>
            </a:r>
            <a:endParaRPr lang="ru-RU" sz="2200" b="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7B51BAC-C99A-48E1-8A6E-2396A1135B5B}"/>
              </a:ext>
            </a:extLst>
          </p:cNvPr>
          <p:cNvGraphicFramePr/>
          <p:nvPr/>
        </p:nvGraphicFramePr>
        <p:xfrm>
          <a:off x="2060149" y="1212441"/>
          <a:ext cx="7483902" cy="509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012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18130-B917-40BC-A3D5-CAE6A656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Россия покупает в Сингапуре морские платформы и электронику</a:t>
            </a:r>
          </a:p>
        </p:txBody>
      </p:sp>
      <p:pic>
        <p:nvPicPr>
          <p:cNvPr id="3" name="Объект 1">
            <a:extLst>
              <a:ext uri="{FF2B5EF4-FFF2-40B4-BE49-F238E27FC236}">
                <a16:creationId xmlns:a16="http://schemas.microsoft.com/office/drawing/2014/main" id="{5185E2E5-5F7D-4637-BD28-8DFF3E513867}"/>
              </a:ext>
            </a:extLst>
          </p:cNvPr>
          <p:cNvPicPr/>
          <p:nvPr/>
        </p:nvPicPr>
        <p:blipFill rotWithShape="1">
          <a:blip r:embed="rId2"/>
          <a:srcRect l="829" t="23942" r="31669" b="20244"/>
          <a:stretch/>
        </p:blipFill>
        <p:spPr bwMode="auto">
          <a:xfrm>
            <a:off x="968721" y="1217385"/>
            <a:ext cx="10125467" cy="564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67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5E880-8F54-494B-97E6-2E2C9FCA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Разворот российской внешнеэкономической политики на восток: причины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7BCD3-D474-418D-AAE3-A7D43C6A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6" y="1819747"/>
            <a:ext cx="10803194" cy="4901728"/>
          </a:xfrm>
        </p:spPr>
        <p:txBody>
          <a:bodyPr/>
          <a:lstStyle/>
          <a:p>
            <a:r>
              <a:rPr lang="ru-RU" dirty="0"/>
              <a:t>Политические обстоятельства (ухудшение отношений со странами Запада с 2014 г., режим санкций)</a:t>
            </a:r>
          </a:p>
          <a:p>
            <a:r>
              <a:rPr lang="ru-RU" dirty="0"/>
              <a:t>экономические императивы:</a:t>
            </a:r>
          </a:p>
          <a:p>
            <a:r>
              <a:rPr lang="ru-RU" dirty="0"/>
              <a:t>продолжающееся усиление позиций и расширение роли стран Азии в мировой экономике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174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5DA8F6-20AF-4067-AFBD-206A0415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Экспорт России в Сингапур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E1F15E-E3ED-42A0-8BAE-D773FF485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" t="22252" r="28787" b="19020"/>
          <a:stretch/>
        </p:blipFill>
        <p:spPr>
          <a:xfrm>
            <a:off x="588475" y="1475715"/>
            <a:ext cx="10067156" cy="46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30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8C7B6-FED0-4993-A297-6F0C6350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- 1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33931-D4BA-4189-A83E-29931D4D4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Особенности российского подхода к заключению соглашений о либерализации торговли </a:t>
            </a:r>
            <a:r>
              <a:rPr lang="ru-RU" dirty="0"/>
              <a:t>(по сравнению с ССТ других государств и объединений)</a:t>
            </a:r>
          </a:p>
          <a:p>
            <a:pPr marL="0" indent="0">
              <a:buNone/>
            </a:pPr>
            <a:r>
              <a:rPr lang="ru-RU" dirty="0"/>
              <a:t>1.	Реактивный характер – инициатива не от нас.</a:t>
            </a:r>
          </a:p>
          <a:p>
            <a:pPr marL="0" indent="0">
              <a:buNone/>
            </a:pPr>
            <a:r>
              <a:rPr lang="ru-RU" dirty="0"/>
              <a:t>2.	Преобладание политической мотивации над экономической. </a:t>
            </a:r>
          </a:p>
          <a:p>
            <a:pPr marL="0" indent="0">
              <a:buNone/>
            </a:pPr>
            <a:r>
              <a:rPr lang="ru-RU" dirty="0"/>
              <a:t>3.	Партнеры по ССТ рассматриваются как партнеры в политическом смысле. ССТ – способ укрепления политических отношений и геополитических позиций.</a:t>
            </a:r>
          </a:p>
          <a:p>
            <a:pPr marL="0" indent="0">
              <a:buNone/>
            </a:pPr>
            <a:r>
              <a:rPr lang="ru-RU" dirty="0"/>
              <a:t>4.	Осторожность, избирательность.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16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8C7B6-FED0-4993-A297-6F0C6350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- 2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33931-D4BA-4189-A83E-29931D4D4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Бенефициары</a:t>
            </a:r>
            <a:r>
              <a:rPr lang="ru-RU" dirty="0"/>
              <a:t>:</a:t>
            </a:r>
          </a:p>
          <a:p>
            <a:r>
              <a:rPr lang="ru-RU" dirty="0"/>
              <a:t> Наибольшее значение ССТ имеют для России, впрочем, Белоруссия и Казахстан также оказываются в выигрыше за счет роста экспорта сельскохозяйственной и машиностроительной продукции. </a:t>
            </a:r>
          </a:p>
          <a:p>
            <a:r>
              <a:rPr lang="ru-RU" dirty="0"/>
              <a:t>Для Армении большое значение имеет ССТ с Ираном.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267EEB-CE32-4839-B855-1042C2D5B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3A4DECD-EEB7-440B-BDC9-AF3196CC4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en-US" dirty="0"/>
              <a:t>vladimirsherov@mail.ru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96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EBDB9-762C-462C-AC8A-08BBDF35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Торговые соглашения ЕАЭС со странами Азии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895CE37-6ADC-47D6-8D55-90746E43E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855040"/>
              </p:ext>
            </p:extLst>
          </p:nvPr>
        </p:nvGraphicFramePr>
        <p:xfrm>
          <a:off x="261152" y="919273"/>
          <a:ext cx="1186143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122">
                  <a:extLst>
                    <a:ext uri="{9D8B030D-6E8A-4147-A177-3AD203B41FA5}">
                      <a16:colId xmlns:a16="http://schemas.microsoft.com/office/drawing/2014/main" val="1074786974"/>
                    </a:ext>
                  </a:extLst>
                </a:gridCol>
                <a:gridCol w="1736005">
                  <a:extLst>
                    <a:ext uri="{9D8B030D-6E8A-4147-A177-3AD203B41FA5}">
                      <a16:colId xmlns:a16="http://schemas.microsoft.com/office/drawing/2014/main" val="763664681"/>
                    </a:ext>
                  </a:extLst>
                </a:gridCol>
                <a:gridCol w="1457608">
                  <a:extLst>
                    <a:ext uri="{9D8B030D-6E8A-4147-A177-3AD203B41FA5}">
                      <a16:colId xmlns:a16="http://schemas.microsoft.com/office/drawing/2014/main" val="305232365"/>
                    </a:ext>
                  </a:extLst>
                </a:gridCol>
                <a:gridCol w="7061703">
                  <a:extLst>
                    <a:ext uri="{9D8B030D-6E8A-4147-A177-3AD203B41FA5}">
                      <a16:colId xmlns:a16="http://schemas.microsoft.com/office/drawing/2014/main" val="1030019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Страна-партнер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подписано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Вступило в силу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Полное название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2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Вьетнам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мая 2015 г. </a:t>
                      </a:r>
                      <a:r>
                        <a:rPr lang="en-US" sz="2000" dirty="0"/>
                        <a:t>2015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октября 2016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Соглашение о свободной торговле между евразийским экономическим союзом и его государствами – членами,  с одной стороны, и  Социалистической республикой Вьетнам, с другой стороны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8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мая </a:t>
                      </a:r>
                      <a:r>
                        <a:rPr lang="en-US" sz="2000" dirty="0"/>
                        <a:t>2018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25 октября </a:t>
                      </a:r>
                      <a:r>
                        <a:rPr lang="en-US" sz="2000" dirty="0"/>
                        <a:t>2019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Соглашение о торгово-экономическом сотрудничестве между Евразийским экономическим союзом и его государствами-членами, с одной стороны, и Китайской Народной Республикой,  с другой стороны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5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Иран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мая 2018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октября 2019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Временное соглашение, ведущее к образованию зоны свободной торговли между Евразийским экономическим союзом (ЕАЭС) и Ираном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7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Сингапур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октября 2019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Рамочное соглашение о всестороннем экономическом сотрудничестве между Евразийским экономическим союзом и его государствами-членами, с одной стороны, и республикой Сингапур-с другой . Соглашение о свободной торговле между Евразийским экономическим союзом и его государствами-членами, с одной стороны, и Республикой Сингапур, с другой стороны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5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64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FBF40-5F2D-4BF4-8DFF-F0230AF5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775C87-CAF6-4448-AB24-2B626AA54A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6" y="357957"/>
            <a:ext cx="9340214" cy="6232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33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B42D34-E621-4CA8-B43C-BBE5CF1CC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4" y="1005677"/>
            <a:ext cx="9050013" cy="571579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4CF51A-DF8D-4244-85BA-9BBD5271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 РФ из стран – партнеров ЕАЭС по ССТ</a:t>
            </a:r>
          </a:p>
        </p:txBody>
      </p:sp>
    </p:spTree>
    <p:extLst>
      <p:ext uri="{BB962C8B-B14F-4D97-AF65-F5344CB8AC3E}">
        <p14:creationId xmlns:p14="http://schemas.microsoft.com/office/powerpoint/2010/main" val="274102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A9955-D517-4D94-8075-49A5BD12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Удельный вес партнеров по торговым соглашениям в торговле РФ и ЕАЭС, %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744418B-1CD9-479F-BBBD-484ACF587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36242"/>
              </p:ext>
            </p:extLst>
          </p:nvPr>
        </p:nvGraphicFramePr>
        <p:xfrm>
          <a:off x="488887" y="1200510"/>
          <a:ext cx="11497900" cy="5420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1540">
                  <a:extLst>
                    <a:ext uri="{9D8B030D-6E8A-4147-A177-3AD203B41FA5}">
                      <a16:colId xmlns:a16="http://schemas.microsoft.com/office/drawing/2014/main" val="2034421126"/>
                    </a:ext>
                  </a:extLst>
                </a:gridCol>
                <a:gridCol w="1878427">
                  <a:extLst>
                    <a:ext uri="{9D8B030D-6E8A-4147-A177-3AD203B41FA5}">
                      <a16:colId xmlns:a16="http://schemas.microsoft.com/office/drawing/2014/main" val="2706251898"/>
                    </a:ext>
                  </a:extLst>
                </a:gridCol>
                <a:gridCol w="1952850">
                  <a:extLst>
                    <a:ext uri="{9D8B030D-6E8A-4147-A177-3AD203B41FA5}">
                      <a16:colId xmlns:a16="http://schemas.microsoft.com/office/drawing/2014/main" val="523951928"/>
                    </a:ext>
                  </a:extLst>
                </a:gridCol>
                <a:gridCol w="2202652">
                  <a:extLst>
                    <a:ext uri="{9D8B030D-6E8A-4147-A177-3AD203B41FA5}">
                      <a16:colId xmlns:a16="http://schemas.microsoft.com/office/drawing/2014/main" val="35331329"/>
                    </a:ext>
                  </a:extLst>
                </a:gridCol>
                <a:gridCol w="2082431">
                  <a:extLst>
                    <a:ext uri="{9D8B030D-6E8A-4147-A177-3AD203B41FA5}">
                      <a16:colId xmlns:a16="http://schemas.microsoft.com/office/drawing/2014/main" val="1502646309"/>
                    </a:ext>
                  </a:extLst>
                </a:gridCol>
              </a:tblGrid>
              <a:tr h="402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Страна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Удельный вес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Удельный вес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3741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В экспорте РФ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В импорте РФ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В экспорте ЕАЭС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В импорте ЕАЭС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extLst>
                  <a:ext uri="{0D108BD9-81ED-4DB2-BD59-A6C34878D82A}">
                    <a16:rowId xmlns:a16="http://schemas.microsoft.com/office/drawing/2014/main" val="2035112328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Вьетнам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0,5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1,5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0,2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1,3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extLst>
                  <a:ext uri="{0D108BD9-81ED-4DB2-BD59-A6C34878D82A}">
                    <a16:rowId xmlns:a16="http://schemas.microsoft.com/office/drawing/2014/main" val="97900303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</a:rPr>
                        <a:t>Сингапур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0,6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0,4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0,5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0,2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extLst>
                  <a:ext uri="{0D108BD9-81ED-4DB2-BD59-A6C34878D82A}">
                    <a16:rowId xmlns:a16="http://schemas.microsoft.com/office/drawing/2014/main" val="3308001343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Иран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0,3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0,2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0,3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0,3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extLst>
                  <a:ext uri="{0D108BD9-81ED-4DB2-BD59-A6C34878D82A}">
                    <a16:rowId xmlns:a16="http://schemas.microsoft.com/office/drawing/2014/main" val="1896272242"/>
                  </a:ext>
                </a:extLst>
              </a:tr>
              <a:tr h="565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Итого партнеры по ССТ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1,4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2,1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1,1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1,7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extLst>
                  <a:ext uri="{0D108BD9-81ED-4DB2-BD59-A6C34878D82A}">
                    <a16:rowId xmlns:a16="http://schemas.microsoft.com/office/drawing/2014/main" val="3550113432"/>
                  </a:ext>
                </a:extLst>
              </a:tr>
              <a:tr h="259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Египет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extLst>
                  <a:ext uri="{0D108BD9-81ED-4DB2-BD59-A6C34878D82A}">
                    <a16:rowId xmlns:a16="http://schemas.microsoft.com/office/drawing/2014/main" val="2494583782"/>
                  </a:ext>
                </a:extLst>
              </a:tr>
              <a:tr h="225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Израиль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extLst>
                  <a:ext uri="{0D108BD9-81ED-4DB2-BD59-A6C34878D82A}">
                    <a16:rowId xmlns:a16="http://schemas.microsoft.com/office/drawing/2014/main" val="2832379436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Индия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extLst>
                  <a:ext uri="{0D108BD9-81ED-4DB2-BD59-A6C34878D82A}">
                    <a16:rowId xmlns:a16="http://schemas.microsoft.com/office/drawing/2014/main" val="3961893136"/>
                  </a:ext>
                </a:extLst>
              </a:tr>
              <a:tr h="6579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Итого партнеры по потенциальным ССТ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3,7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1,9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3,3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1,8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/>
                </a:tc>
                <a:extLst>
                  <a:ext uri="{0D108BD9-81ED-4DB2-BD59-A6C34878D82A}">
                    <a16:rowId xmlns:a16="http://schemas.microsoft.com/office/drawing/2014/main" val="3156712432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Китай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FF0000"/>
                          </a:solidFill>
                          <a:effectLst/>
                        </a:rPr>
                        <a:t>12,5</a:t>
                      </a:r>
                      <a:endParaRPr lang="ru-RU" sz="2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FF0000"/>
                          </a:solidFill>
                          <a:effectLst/>
                        </a:rPr>
                        <a:t>21,9</a:t>
                      </a:r>
                      <a:endParaRPr lang="ru-RU" sz="2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ru-RU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  <a:effectLst/>
                        </a:rPr>
                        <a:t>20,1</a:t>
                      </a:r>
                      <a:endParaRPr lang="ru-RU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/>
                </a:tc>
                <a:extLst>
                  <a:ext uri="{0D108BD9-81ED-4DB2-BD59-A6C34878D82A}">
                    <a16:rowId xmlns:a16="http://schemas.microsoft.com/office/drawing/2014/main" val="1939312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99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4CF51A-DF8D-4244-85BA-9BBD5271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Экспорт РФ в страны – партнеры ЕАЭС по ССТ. </a:t>
            </a:r>
            <a:br>
              <a:rPr lang="ru-RU" dirty="0"/>
            </a:br>
            <a:r>
              <a:rPr lang="ru-RU" b="0" dirty="0"/>
              <a:t>Вьетнам – одна из самых динамичных экономик мира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C1F284-B4B7-4DF2-B3CD-B9BB690A8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85" y="1379365"/>
            <a:ext cx="9050013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DC2A-D348-4A49-8DA8-A2786747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соглашений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4EDEB37-B3D9-4ED8-B89A-C1E577184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172969"/>
              </p:ext>
            </p:extLst>
          </p:nvPr>
        </p:nvGraphicFramePr>
        <p:xfrm>
          <a:off x="434568" y="874005"/>
          <a:ext cx="10919232" cy="666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71">
                  <a:extLst>
                    <a:ext uri="{9D8B030D-6E8A-4147-A177-3AD203B41FA5}">
                      <a16:colId xmlns:a16="http://schemas.microsoft.com/office/drawing/2014/main" val="1983908260"/>
                    </a:ext>
                  </a:extLst>
                </a:gridCol>
                <a:gridCol w="6061629">
                  <a:extLst>
                    <a:ext uri="{9D8B030D-6E8A-4147-A177-3AD203B41FA5}">
                      <a16:colId xmlns:a16="http://schemas.microsoft.com/office/drawing/2014/main" val="819199928"/>
                    </a:ext>
                  </a:extLst>
                </a:gridCol>
                <a:gridCol w="1522412">
                  <a:extLst>
                    <a:ext uri="{9D8B030D-6E8A-4147-A177-3AD203B41FA5}">
                      <a16:colId xmlns:a16="http://schemas.microsoft.com/office/drawing/2014/main" val="896750412"/>
                    </a:ext>
                  </a:extLst>
                </a:gridCol>
                <a:gridCol w="1709211">
                  <a:extLst>
                    <a:ext uri="{9D8B030D-6E8A-4147-A177-3AD203B41FA5}">
                      <a16:colId xmlns:a16="http://schemas.microsoft.com/office/drawing/2014/main" val="976676382"/>
                    </a:ext>
                  </a:extLst>
                </a:gridCol>
                <a:gridCol w="1411109">
                  <a:extLst>
                    <a:ext uri="{9D8B030D-6E8A-4147-A177-3AD203B41FA5}">
                      <a16:colId xmlns:a16="http://schemas.microsoft.com/office/drawing/2014/main" val="3414456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 Вьетнамом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 Сингапуром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 Ираном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57481"/>
                  </a:ext>
                </a:extLst>
              </a:tr>
              <a:tr h="559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Торговля товарами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524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Меры защиты внутреннего рынка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1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определения происхождения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6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Таможенное администрирование и упрощение торговли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42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барьеры в торговле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Санитарные и фитосанитарные меры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28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Интеллектуальная собственность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8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закупки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9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Конкуренция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8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Устойчивое развитие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54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Электронные технологии в торговле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14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Торговля услугами, капиталовложения и перемещение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 (для РФ)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4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споров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23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Прозрачность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3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Горизонтальные и правовые вопросы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7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7995</TotalTime>
  <Words>1262</Words>
  <Application>Microsoft Office PowerPoint</Application>
  <PresentationFormat>Широкоэкранный</PresentationFormat>
  <Paragraphs>250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Торговые соглашения ЕАЭС со странами Азии </vt:lpstr>
      <vt:lpstr>План</vt:lpstr>
      <vt:lpstr>Разворот российской внешнеэкономической политики на восток: причины</vt:lpstr>
      <vt:lpstr>Торговые соглашения ЕАЭС со странами Азии</vt:lpstr>
      <vt:lpstr>Презентация PowerPoint</vt:lpstr>
      <vt:lpstr>Импорт РФ из стран – партнеров ЕАЭС по ССТ</vt:lpstr>
      <vt:lpstr>Удельный вес партнеров по торговым соглашениям в торговле РФ и ЕАЭС, %</vt:lpstr>
      <vt:lpstr>Экспорт РФ в страны – партнеры ЕАЭС по ССТ.  Вьетнам – одна из самых динамичных экономик мира</vt:lpstr>
      <vt:lpstr>Структура соглашений</vt:lpstr>
      <vt:lpstr>Соглашения о свободной торговле с Вьетнамом и Сингапуром можно классифицировать как ССТ+/-</vt:lpstr>
      <vt:lpstr>ССТ  ЕАЭС – Вьетнам: снижение пошлин </vt:lpstr>
      <vt:lpstr>В 2016-2017 г. российский экспорт во Вьетнам вырос за счет с/х продукции</vt:lpstr>
      <vt:lpstr>Презентация PowerPoint</vt:lpstr>
      <vt:lpstr>Торговля РФ с Вьетнамом, 2010-2019, млн. долл.</vt:lpstr>
      <vt:lpstr>ССТ  ЕАЭС – Вьетнам: экспорт РФ в 2018 г.</vt:lpstr>
      <vt:lpstr> Экспорт РФ во Вьетнам  в 2018 г. и 6 мес. 22019 г.  Резкий спад в 2019 г.</vt:lpstr>
      <vt:lpstr>Подготовка к ССТ с Китаем?</vt:lpstr>
      <vt:lpstr>Ввозные таможенные пошлины и платежи в торговле России и Вьетнамом, Сингапуром, Ираном и Китаем  2018 г.</vt:lpstr>
      <vt:lpstr>Ввозные таможенные пошлины в торговле стран ЕАЭС с КНР,  2018 г. </vt:lpstr>
      <vt:lpstr>Временное соглашение ЕАЭС-Иран  Действует с 2019 по 2021 г., охватывает около ½ товарооборота </vt:lpstr>
      <vt:lpstr>Торговля ЕАЭС с Ираном, 2010-2019</vt:lpstr>
      <vt:lpstr>Торговля Ирана со странами ЕАЭС на 2018 г., %</vt:lpstr>
      <vt:lpstr>Экспорт России в Иран, 2017</vt:lpstr>
      <vt:lpstr>Импорт России из Ирана, 2017</vt:lpstr>
      <vt:lpstr>Импорт Армении из Ирана, 2017</vt:lpstr>
      <vt:lpstr>Экспорт Армении в Иран</vt:lpstr>
      <vt:lpstr>Помогут ли ССТ облагородить экспорт и модернизировать экономику?</vt:lpstr>
      <vt:lpstr>Торговля между ЕАЭС и Сингапуром, тыс.долл.,  2010-2018. Сальдо отрицательное     (по данным trademap.org)</vt:lpstr>
      <vt:lpstr>Россия покупает в Сингапуре морские платформы и электронику</vt:lpstr>
      <vt:lpstr>Экспорт России в Сингапур</vt:lpstr>
      <vt:lpstr>Выводы - 1</vt:lpstr>
      <vt:lpstr>Выводы - 2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шеров</dc:creator>
  <cp:lastModifiedBy>Шеров-Игнатьев Владимир Генрихович</cp:lastModifiedBy>
  <cp:revision>117</cp:revision>
  <dcterms:created xsi:type="dcterms:W3CDTF">2020-04-03T12:23:34Z</dcterms:created>
  <dcterms:modified xsi:type="dcterms:W3CDTF">2021-09-07T10:21:57Z</dcterms:modified>
</cp:coreProperties>
</file>