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212" r:id="rId2"/>
    <p:sldId id="948" r:id="rId3"/>
    <p:sldId id="1178" r:id="rId4"/>
    <p:sldId id="950" r:id="rId5"/>
    <p:sldId id="1139" r:id="rId6"/>
    <p:sldId id="1166" r:id="rId7"/>
    <p:sldId id="842" r:id="rId8"/>
    <p:sldId id="963" r:id="rId9"/>
    <p:sldId id="975" r:id="rId10"/>
    <p:sldId id="887" r:id="rId11"/>
    <p:sldId id="1176" r:id="rId12"/>
    <p:sldId id="1196" r:id="rId13"/>
    <p:sldId id="968" r:id="rId14"/>
    <p:sldId id="1182" r:id="rId15"/>
    <p:sldId id="992" r:id="rId16"/>
    <p:sldId id="1163" r:id="rId17"/>
    <p:sldId id="1164" r:id="rId18"/>
    <p:sldId id="1014" r:id="rId19"/>
    <p:sldId id="1169" r:id="rId20"/>
    <p:sldId id="995" r:id="rId21"/>
    <p:sldId id="993" r:id="rId22"/>
    <p:sldId id="1173" r:id="rId23"/>
    <p:sldId id="1174" r:id="rId24"/>
    <p:sldId id="1165" r:id="rId25"/>
    <p:sldId id="1206" r:id="rId26"/>
    <p:sldId id="954" r:id="rId27"/>
    <p:sldId id="973" r:id="rId28"/>
    <p:sldId id="1207" r:id="rId29"/>
    <p:sldId id="120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еров-Игнатьев Владимир Генрихович" initials="ШВГ" lastIdx="1" clrIdx="0">
    <p:extLst>
      <p:ext uri="{19B8F6BF-5375-455C-9EA6-DF929625EA0E}">
        <p15:presenceInfo xmlns:p15="http://schemas.microsoft.com/office/powerpoint/2012/main" userId="S::st001148@ad.pu.ru::72e36f25-f8a0-408c-afcd-f363663fec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6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5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HEROV\&#1050;&#1086;&#1085;&#1092;&#1099;\&#1050;&#1086;&#1085;&#1092;&#1099;%202020\&#1084;&#1075;&#1080;&#1084;&#1086;%20&#1053;&#1054;&#1071;&#1041;&#1056;&#1068;%202020\&#1056;&#1060;%20b%20&#1048;&#1085;&#1076;&#1085;&#1079;%20&#1058;&#1041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Лист3!$Z$13</c:f>
              <c:strCache>
                <c:ptCount val="1"/>
                <c:pt idx="0">
                  <c:v>В экспорте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4-4AA1-8911-E713CE38B5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4-4AA1-8911-E713CE38B5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4-4AA1-8911-E713CE38B5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4-4AA1-8911-E713CE38B5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4-4AA1-8911-E713CE38B5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Лист3!$Y$14:$Y$18</c:f>
              <c:strCache>
                <c:ptCount val="5"/>
                <c:pt idx="0">
                  <c:v>Россия</c:v>
                </c:pt>
                <c:pt idx="1">
                  <c:v>Белоруссия</c:v>
                </c:pt>
                <c:pt idx="2">
                  <c:v>Казахстан</c:v>
                </c:pt>
                <c:pt idx="3">
                  <c:v>Армения</c:v>
                </c:pt>
                <c:pt idx="4">
                  <c:v>Киргизия</c:v>
                </c:pt>
              </c:strCache>
            </c:strRef>
          </c:cat>
          <c:val>
            <c:numRef>
              <c:f>Лист3!$Z$14:$Z$18</c:f>
              <c:numCache>
                <c:formatCode>Основной</c:formatCode>
                <c:ptCount val="5"/>
                <c:pt idx="0">
                  <c:v>0.8010817156747374</c:v>
                </c:pt>
                <c:pt idx="1">
                  <c:v>2.8001067947707771E-3</c:v>
                </c:pt>
                <c:pt idx="2">
                  <c:v>0.19269200034605971</c:v>
                </c:pt>
                <c:pt idx="3">
                  <c:v>2.2633421367698674E-3</c:v>
                </c:pt>
                <c:pt idx="4">
                  <c:v>1.1628350476622828E-3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54-4AA1-8911-E713CE38B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 импорте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77-4FDD-8D79-E7F5F5849C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77-4FDD-8D79-E7F5F5849C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77-4FDD-8D79-E7F5F5849C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77-4FDD-8D79-E7F5F5849C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77-4FDD-8D79-E7F5F5849C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Лист3!$AA$14:$AA$18</c:f>
              <c:strCache>
                <c:ptCount val="5"/>
                <c:pt idx="0">
                  <c:v>Россия</c:v>
                </c:pt>
                <c:pt idx="1">
                  <c:v>Белоруссия</c:v>
                </c:pt>
                <c:pt idx="2">
                  <c:v>Казахстан</c:v>
                </c:pt>
                <c:pt idx="3">
                  <c:v>Армения</c:v>
                </c:pt>
                <c:pt idx="4">
                  <c:v>Киргизия</c:v>
                </c:pt>
              </c:strCache>
            </c:strRef>
          </c:cat>
          <c:val>
            <c:numRef>
              <c:f>Лист3!$AB$14:$AB$18</c:f>
              <c:numCache>
                <c:formatCode>Основной</c:formatCode>
                <c:ptCount val="5"/>
                <c:pt idx="0">
                  <c:v>0.77528965730322619</c:v>
                </c:pt>
                <c:pt idx="1">
                  <c:v>0.13334341769870492</c:v>
                </c:pt>
                <c:pt idx="2">
                  <c:v>9.1277453075516879E-2</c:v>
                </c:pt>
                <c:pt idx="3">
                  <c:v>2.7678364530497694E-5</c:v>
                </c:pt>
                <c:pt idx="4">
                  <c:v>6.1793558021576249E-5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77-4FDD-8D79-E7F5F5849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21713401512602E-2"/>
          <c:y val="3.6671061951796251E-2"/>
          <c:w val="0.89916481211497579"/>
          <c:h val="0.8778856813328312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Лист4!$B$25</c:f>
              <c:strCache>
                <c:ptCount val="1"/>
                <c:pt idx="0">
                  <c:v>Данные Индонезии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Лист4!$C$24:$N$24</c:f>
              <c:numCache>
                <c:formatCode>Основной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Лист4!$C$25:$N$25</c:f>
              <c:numCache>
                <c:formatCode>Основной</c:formatCode>
                <c:ptCount val="12"/>
                <c:pt idx="0">
                  <c:v>982.83799999999997</c:v>
                </c:pt>
                <c:pt idx="1">
                  <c:v>142.62100000000001</c:v>
                </c:pt>
                <c:pt idx="2">
                  <c:v>466.73899999999998</c:v>
                </c:pt>
                <c:pt idx="3">
                  <c:v>817.38199999999995</c:v>
                </c:pt>
                <c:pt idx="4">
                  <c:v>1638.3330000000001</c:v>
                </c:pt>
                <c:pt idx="5">
                  <c:v>1663.385</c:v>
                </c:pt>
                <c:pt idx="6">
                  <c:v>536.94500000000005</c:v>
                </c:pt>
                <c:pt idx="7">
                  <c:v>-1.1040000000000001</c:v>
                </c:pt>
                <c:pt idx="8">
                  <c:v>-410.99200000000002</c:v>
                </c:pt>
                <c:pt idx="9">
                  <c:v>77.001000000000005</c:v>
                </c:pt>
                <c:pt idx="10">
                  <c:v>549.976</c:v>
                </c:pt>
                <c:pt idx="11">
                  <c:v>343.32900000000001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B9-49A5-8A66-2C4808D83CCA}"/>
            </c:ext>
          </c:extLst>
        </c:ser>
        <c:ser>
          <c:idx val="1"/>
          <c:order val="1"/>
          <c:tx>
            <c:strRef>
              <c:f>Лист4!$B$26</c:f>
              <c:strCache>
                <c:ptCount val="1"/>
                <c:pt idx="0">
                  <c:v>Данные России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Лист4!$C$24:$N$24</c:f>
              <c:numCache>
                <c:formatCode>Основной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Лист4!$C$26:$N$26</c:f>
              <c:numCache>
                <c:formatCode>Основной</c:formatCode>
                <c:ptCount val="12"/>
                <c:pt idx="0">
                  <c:v>-177.61699999999999</c:v>
                </c:pt>
                <c:pt idx="1">
                  <c:v>-357.49200000000002</c:v>
                </c:pt>
                <c:pt idx="2">
                  <c:v>-380.53699999999998</c:v>
                </c:pt>
                <c:pt idx="3">
                  <c:v>-950.53899999999999</c:v>
                </c:pt>
                <c:pt idx="4">
                  <c:v>-261.15699999999998</c:v>
                </c:pt>
                <c:pt idx="5">
                  <c:v>-493.68900000000002</c:v>
                </c:pt>
                <c:pt idx="6">
                  <c:v>-729.36800000000005</c:v>
                </c:pt>
                <c:pt idx="7">
                  <c:v>-1034.886</c:v>
                </c:pt>
                <c:pt idx="8">
                  <c:v>-1808.808</c:v>
                </c:pt>
                <c:pt idx="9">
                  <c:v>-1695.2190000000001</c:v>
                </c:pt>
                <c:pt idx="10">
                  <c:v>-847.26900000000001</c:v>
                </c:pt>
                <c:pt idx="11">
                  <c:v>-912.16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B9-49A5-8A66-2C4808D83CCA}"/>
            </c:ext>
          </c:extLst>
        </c:ser>
        <c:ser>
          <c:idx val="2"/>
          <c:order val="2"/>
          <c:tx>
            <c:strRef>
              <c:f>Лист4!$B$27</c:f>
              <c:strCache>
                <c:ptCount val="1"/>
                <c:pt idx="0">
                  <c:v>Расхождение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Лист4!$C$24:$N$24</c:f>
              <c:numCache>
                <c:formatCode>Основной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Лист4!$C$27:$N$27</c:f>
              <c:numCache>
                <c:formatCode>Основной</c:formatCode>
                <c:ptCount val="12"/>
                <c:pt idx="0">
                  <c:v>1160.4549999999999</c:v>
                </c:pt>
                <c:pt idx="1">
                  <c:v>500.11300000000006</c:v>
                </c:pt>
                <c:pt idx="2">
                  <c:v>847.27599999999995</c:v>
                </c:pt>
                <c:pt idx="3">
                  <c:v>1767.9209999999998</c:v>
                </c:pt>
                <c:pt idx="4">
                  <c:v>1899.49</c:v>
                </c:pt>
                <c:pt idx="5">
                  <c:v>2157.0740000000001</c:v>
                </c:pt>
                <c:pt idx="6">
                  <c:v>1266.3130000000001</c:v>
                </c:pt>
                <c:pt idx="7">
                  <c:v>1033.7819999999999</c:v>
                </c:pt>
                <c:pt idx="8">
                  <c:v>1397.816</c:v>
                </c:pt>
                <c:pt idx="9">
                  <c:v>1772.22</c:v>
                </c:pt>
                <c:pt idx="10">
                  <c:v>1397.2449999999999</c:v>
                </c:pt>
                <c:pt idx="11">
                  <c:v>1255.489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B9-49A5-8A66-2C4808D83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1804184"/>
        <c:axId val="711799920"/>
      </c:lineChart>
      <c:catAx>
        <c:axId val="711804184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1799920"/>
        <c:crosses val="autoZero"/>
        <c:auto val="1"/>
        <c:lblAlgn val="ctr"/>
        <c:lblOffset val="100"/>
        <c:noMultiLvlLbl val="0"/>
      </c:catAx>
      <c:valAx>
        <c:axId val="71179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180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3B1AD-BA7C-4241-9614-07D7F652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F92C48-35DD-459D-A99A-859CA4F02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CBECE-3C3C-4033-B80A-4A18211B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E20008-23DD-4695-9EBE-D8F30A7A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F6F88-5268-4839-841F-609871BE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60C07-B4C9-4E71-97F8-55228CD1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C4E1D-73A3-4A6A-A6E4-91FC066C4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2B5AB-BD53-4C37-AF88-2F3BAEDF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C82AB-85E2-4A52-8D20-E644D8FA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9E44E-EC7A-4054-BDC3-58A55A2E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5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5ED07-DDCA-4EF7-BFE0-8630E53F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79614-275D-4079-8E5B-113BB493C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7019"/>
            <a:ext cx="5181600" cy="4829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77BBC-9DE4-4AE5-AFBE-8029B512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7019"/>
            <a:ext cx="5181600" cy="48299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49A8FB-E39A-40CA-A7BB-5B3B4911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149193-1930-40F7-92DF-3E15A92E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BBBF8-2D12-4A70-84F3-BEEF6D49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3E6DB-1545-40DD-B30E-45CCECB2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943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ADD537-6F6E-42B6-9389-A99BF9ED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F73E77-4400-45A3-9CF0-10E14112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CD7689-BA4A-4CD5-93A3-79E47233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C55F6-9F7D-4E83-AE26-CE7BEC3F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EBC15D-FF40-4748-804C-65508C09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6C0011-862A-4904-A80D-856A09CE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46A8A-9DE1-4A38-AF0C-27540777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9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47CEE0-F555-46A9-9D06-423F1E9A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475" y="1688715"/>
            <a:ext cx="11307778" cy="540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E3DF9-BECA-4739-A971-5CA3878A1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B7FA-87BB-451F-B74B-A9C4010AAB9C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CFC6F-C3FC-48D3-9F1F-F7DFF4798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F5945-8ED5-4B8C-9A6F-B610BBDE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BC65-2066-46D7-9E60-E91505CC0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25BBC7-FAFD-4ACB-A73C-8D57C18E6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Потенциальные эффекты либерализации торговли между странами ЕАЭС и Индонезией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EC5D10-990A-49E3-B614-AA6EA55B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475" y="4385810"/>
            <a:ext cx="11190083" cy="16557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/>
              <a:t>Шеров-Игнатьев Владимир Генрихович				доцент, СПбГУ</a:t>
            </a:r>
          </a:p>
          <a:p>
            <a:pPr algn="l"/>
            <a:r>
              <a:rPr lang="ru-RU" sz="2800" dirty="0" err="1"/>
              <a:t>Николаюк</a:t>
            </a:r>
            <a:r>
              <a:rPr lang="ru-RU" sz="2800" dirty="0"/>
              <a:t> Тамара Романовна					магистрант СПбГУ</a:t>
            </a:r>
          </a:p>
          <a:p>
            <a:pPr algn="l"/>
            <a:r>
              <a:rPr lang="ru-RU" sz="2800" dirty="0" err="1"/>
              <a:t>Суменкова</a:t>
            </a:r>
            <a:r>
              <a:rPr lang="ru-RU" sz="2800" dirty="0"/>
              <a:t> Мария Вячеславовна					магистрант СПбГУ</a:t>
            </a:r>
          </a:p>
        </p:txBody>
      </p:sp>
    </p:spTree>
    <p:extLst>
      <p:ext uri="{BB962C8B-B14F-4D97-AF65-F5344CB8AC3E}">
        <p14:creationId xmlns:p14="http://schemas.microsoft.com/office/powerpoint/2010/main" val="388663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5F29C-1E7F-4A87-8AFB-ECB50A5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Индонезии из стран ЕАЭС в 2006-2019 г., тыс. долл.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6354D-C395-4B1C-9179-EB6CA82ED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8" t="14706" r="12599" b="7207"/>
          <a:stretch/>
        </p:blipFill>
        <p:spPr>
          <a:xfrm>
            <a:off x="624689" y="1815219"/>
            <a:ext cx="9660048" cy="50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1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5F29C-1E7F-4A87-8AFB-ECB50A51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Индонезии в страны ЕАЭС в 2006-2019 г., тыс. долл.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CC1E1-EB5B-4432-9F6F-DCA252DF4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7" t="17511" r="14975" b="2861"/>
          <a:stretch/>
        </p:blipFill>
        <p:spPr>
          <a:xfrm>
            <a:off x="960963" y="1330859"/>
            <a:ext cx="10270073" cy="56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1EB61-AC0D-4039-8C9D-FF27FBCA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Сальдо торговли России с Индонезией по данным двух стран: расхождение на миллиард долларов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FC34FF4-3907-4B94-A6A4-D6CA72F267FC}"/>
              </a:ext>
            </a:extLst>
          </p:cNvPr>
          <p:cNvGraphicFramePr>
            <a:graphicFrameLocks noGrp="1"/>
          </p:cNvGraphicFramePr>
          <p:nvPr/>
        </p:nvGraphicFramePr>
        <p:xfrm>
          <a:off x="1173228" y="1133280"/>
          <a:ext cx="9302338" cy="607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01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3A30D-97A8-45F7-823F-2175A33B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РФ в Индонезию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CAD5A9-762D-43F9-8039-6EF48491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317523"/>
            <a:ext cx="11573358" cy="1311377"/>
          </a:xfrm>
        </p:spPr>
        <p:txBody>
          <a:bodyPr/>
          <a:lstStyle/>
          <a:p>
            <a:r>
              <a:rPr lang="ru-RU" dirty="0"/>
              <a:t>Черные металлы, зерно, калийные удобрения, уголь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C26E79-D34E-4A65-AAE3-BBB2AA7D9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" t="27370" r="32164" b="27371"/>
          <a:stretch/>
        </p:blipFill>
        <p:spPr>
          <a:xfrm>
            <a:off x="-10886" y="2628900"/>
            <a:ext cx="1164774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7149365-61FB-4A94-88F9-59875FD8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Экспорт России в Индонезию</a:t>
            </a:r>
            <a:br>
              <a:rPr lang="ru-RU" dirty="0"/>
            </a:br>
            <a:r>
              <a:rPr lang="ru-RU" b="0" dirty="0"/>
              <a:t>за 9 месяцев 2020 года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9E439B-F8B1-4C5F-8090-B22EB96A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основная доля поставок пришлась на:</a:t>
            </a:r>
          </a:p>
          <a:p>
            <a:endParaRPr lang="ru-RU" dirty="0"/>
          </a:p>
          <a:p>
            <a:r>
              <a:rPr lang="ru-RU" dirty="0"/>
              <a:t>Минеральные продукты (коды ТН ВЭД 25-27) - 35,5</a:t>
            </a:r>
            <a:r>
              <a:rPr lang="ru-RU" sz="2000" dirty="0"/>
              <a:t>% (за 9 месяцев 2019 года – 37,9%);</a:t>
            </a:r>
          </a:p>
          <a:p>
            <a:r>
              <a:rPr lang="ru-RU" dirty="0"/>
              <a:t>Металлы и изделия из них (коды ТН ВЭД 72-83) - 31,6%   (за 9 месяцев 2019 года – 17,3%);</a:t>
            </a:r>
          </a:p>
          <a:p>
            <a:r>
              <a:rPr lang="ru-RU" dirty="0"/>
              <a:t>Продукция химической промышленности (коды ТН ВЭД 28-40) - 16,2% </a:t>
            </a:r>
            <a:r>
              <a:rPr lang="ru-RU" sz="2000" dirty="0"/>
              <a:t>(за 9 месяцев 2019 года – 24,7%);</a:t>
            </a:r>
          </a:p>
          <a:p>
            <a:r>
              <a:rPr lang="ru-RU" sz="2000" dirty="0"/>
              <a:t>…</a:t>
            </a:r>
          </a:p>
          <a:p>
            <a:r>
              <a:rPr lang="ru-RU" sz="2400" dirty="0">
                <a:highlight>
                  <a:srgbClr val="FFFF00"/>
                </a:highlight>
              </a:rPr>
              <a:t>Продовольственные товары и сельскохозяйственное сырьё (коды ТН ВЭД 01-24) - 1,4%   </a:t>
            </a:r>
            <a:r>
              <a:rPr lang="ru-RU" sz="2400" dirty="0"/>
              <a:t>(за 9 месяцев 2019 года – 9,9%). За 2019 г. экспорт злаков из РФ в Индонезию упал на 182 млн. долл.</a:t>
            </a:r>
          </a:p>
          <a:p>
            <a:endParaRPr lang="ru-RU" sz="24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21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D28EBA4-31D6-4F73-A6CC-B043E1C8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 российского экспорта в Индонезию</a:t>
            </a:r>
            <a:br>
              <a:rPr lang="ru-RU" dirty="0"/>
            </a:br>
            <a:r>
              <a:rPr lang="ru-RU" sz="2400" b="0" dirty="0"/>
              <a:t>по данным </a:t>
            </a:r>
            <a:r>
              <a:rPr lang="en-US" b="0" dirty="0"/>
              <a:t>Export potential map</a:t>
            </a:r>
            <a:endParaRPr lang="ru-RU" b="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52966C-418A-4654-B044-6234855F6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448" y="1267485"/>
            <a:ext cx="2610104" cy="573464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Наибольший экспортный потенциал из России в Индонезию имеют</a:t>
            </a:r>
            <a:r>
              <a:rPr lang="ru-RU" dirty="0"/>
              <a:t> </a:t>
            </a:r>
            <a:r>
              <a:rPr lang="ru-RU" dirty="0">
                <a:highlight>
                  <a:srgbClr val="FFFF00"/>
                </a:highlight>
              </a:rPr>
              <a:t>пшеница</a:t>
            </a:r>
            <a:r>
              <a:rPr lang="ru-RU" dirty="0"/>
              <a:t> (кроме твердых сортов) ($ </a:t>
            </a:r>
            <a:r>
              <a:rPr lang="ru-RU" sz="3000" dirty="0">
                <a:highlight>
                  <a:srgbClr val="FFFF00"/>
                </a:highlight>
              </a:rPr>
              <a:t>266,9 млн.), калийные удобрения и полуфабрикаты из чугуна или стали</a:t>
            </a:r>
            <a:r>
              <a:rPr lang="ru-RU" sz="3000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0C0C2-5EE6-4F3E-92D9-CAC56A35E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" y="1267485"/>
            <a:ext cx="9476116" cy="559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3A30D-97A8-45F7-823F-2175A33B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РФ из Индонезии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CAD5A9-762D-43F9-8039-6EF48491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317523"/>
            <a:ext cx="11573358" cy="131137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43BE8-C653-4AD0-ADB4-4E2BF0C08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" t="27371" r="30827" b="19279"/>
          <a:stretch/>
        </p:blipFill>
        <p:spPr>
          <a:xfrm>
            <a:off x="310242" y="1967592"/>
            <a:ext cx="11650437" cy="49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3A30D-97A8-45F7-823F-2175A33B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РФ из Индонезии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CAD5A9-762D-43F9-8039-6EF48491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317523"/>
            <a:ext cx="11573358" cy="131137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755FF-51F2-4441-8067-C01EAD1EE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" t="27370" r="31362" b="19785"/>
          <a:stretch/>
        </p:blipFill>
        <p:spPr>
          <a:xfrm>
            <a:off x="304800" y="1796143"/>
            <a:ext cx="11887200" cy="49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3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067B0-E9DD-4440-A1B0-62004A6B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https://www.bbc.com/russian/news-47032429</a:t>
            </a:r>
            <a:endParaRPr lang="ru-RU" dirty="0"/>
          </a:p>
        </p:txBody>
      </p:sp>
      <p:pic>
        <p:nvPicPr>
          <p:cNvPr id="25602" name="Picture 2" descr="Инфографика">
            <a:extLst>
              <a:ext uri="{FF2B5EF4-FFF2-40B4-BE49-F238E27FC236}">
                <a16:creationId xmlns:a16="http://schemas.microsoft.com/office/drawing/2014/main" id="{151537E2-77AB-466A-809A-ACA7AC77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27" y="1152525"/>
            <a:ext cx="92964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30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2AC929-4E9A-4FF8-9B4C-389A24C3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86105"/>
          </a:xfrm>
        </p:spPr>
        <p:txBody>
          <a:bodyPr/>
          <a:lstStyle/>
          <a:p>
            <a:r>
              <a:rPr lang="ru-RU" dirty="0"/>
              <a:t>Потенциал экспорта Индонезии в Россию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813028FE-B76C-4A55-BB7D-8B06632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175" y="1357297"/>
            <a:ext cx="2848825" cy="5735370"/>
          </a:xfrm>
        </p:spPr>
        <p:txBody>
          <a:bodyPr>
            <a:normAutofit/>
          </a:bodyPr>
          <a:lstStyle/>
          <a:p>
            <a:r>
              <a:rPr lang="ru-RU" dirty="0"/>
              <a:t>Наибольшим экспортным потенциалом из Индонезии в Россию обладают </a:t>
            </a:r>
            <a:r>
              <a:rPr lang="ru-RU" dirty="0">
                <a:highlight>
                  <a:srgbClr val="FFFF00"/>
                </a:highlight>
              </a:rPr>
              <a:t>пальмовое масло </a:t>
            </a:r>
            <a:r>
              <a:rPr lang="ru-RU" dirty="0"/>
              <a:t>(кроме сырого) </a:t>
            </a:r>
            <a:r>
              <a:rPr lang="ru-RU" dirty="0">
                <a:highlight>
                  <a:srgbClr val="FFFF00"/>
                </a:highlight>
              </a:rPr>
              <a:t>($ 78 млн.)</a:t>
            </a:r>
            <a:r>
              <a:rPr lang="ru-RU" dirty="0"/>
              <a:t>, </a:t>
            </a:r>
            <a:r>
              <a:rPr lang="ru-RU" dirty="0">
                <a:highlight>
                  <a:srgbClr val="FFFF00"/>
                </a:highlight>
              </a:rPr>
              <a:t>обувь, и натуральный каучук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95158B-4C9E-4C72-A34F-62A929BD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" y="1186004"/>
            <a:ext cx="9368636" cy="56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DC2A-D348-4A49-8DA8-A2786747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533AD-5923-4A68-90B8-A53CCA61E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Значение партнеров по ССТ в торговле ЕАЭС/</a:t>
            </a:r>
            <a:r>
              <a:rPr lang="ru-RU" dirty="0" err="1"/>
              <a:t>Росссии</a:t>
            </a:r>
            <a:endParaRPr lang="ru-RU" dirty="0"/>
          </a:p>
          <a:p>
            <a:r>
              <a:rPr lang="ru-RU" dirty="0"/>
              <a:t>Торговля трех стран ЕАЭС с Индонезией</a:t>
            </a:r>
          </a:p>
          <a:p>
            <a:r>
              <a:rPr lang="ru-RU" dirty="0"/>
              <a:t> Потенциальные эффекты либерализации торговли </a:t>
            </a:r>
          </a:p>
          <a:p>
            <a:r>
              <a:rPr lang="ru-RU" dirty="0"/>
              <a:t>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76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2176C3-8FB4-402A-A7BA-6C0232F5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 экспорта Казахстана в Индонезию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F36668-5D40-4905-BFFB-ED11FDED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136" y="1580797"/>
            <a:ext cx="2507809" cy="5403952"/>
          </a:xfrm>
        </p:spPr>
        <p:txBody>
          <a:bodyPr>
            <a:normAutofit/>
          </a:bodyPr>
          <a:lstStyle/>
          <a:p>
            <a:r>
              <a:rPr lang="ru-RU" sz="2400" dirty="0"/>
              <a:t>Наибольшим экспортным потенциалом из Казахстана в Индонезию обладают</a:t>
            </a:r>
            <a:r>
              <a:rPr lang="ru-RU" dirty="0"/>
              <a:t> </a:t>
            </a:r>
            <a:r>
              <a:rPr lang="ru-RU" dirty="0">
                <a:highlight>
                  <a:srgbClr val="FFFF00"/>
                </a:highlight>
              </a:rPr>
              <a:t>феррохром, пшеница </a:t>
            </a:r>
            <a:r>
              <a:rPr lang="ru-RU" dirty="0"/>
              <a:t> (на $ 18 млн.), и </a:t>
            </a:r>
            <a:r>
              <a:rPr lang="ru-RU" dirty="0">
                <a:highlight>
                  <a:srgbClr val="FFFF00"/>
                </a:highlight>
              </a:rPr>
              <a:t>медные катоды.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9190C0-FF4B-4815-A078-15B8DAFB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" y="1231271"/>
            <a:ext cx="9795850" cy="57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5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E7F08BC-5643-4236-9BC7-EE8068B2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 экспорта Белоруссии в Индонезию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8A8E59-1298-408E-AE12-277AC11C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817" y="1688715"/>
            <a:ext cx="2740183" cy="5403952"/>
          </a:xfrm>
        </p:spPr>
        <p:txBody>
          <a:bodyPr>
            <a:normAutofit/>
          </a:bodyPr>
          <a:lstStyle/>
          <a:p>
            <a:r>
              <a:rPr lang="ru-RU" sz="2400" dirty="0"/>
              <a:t>Наибольший экспортный потенциал из Беларуси в Индонезию имеют   </a:t>
            </a:r>
            <a:r>
              <a:rPr lang="ru-RU" sz="2400" dirty="0">
                <a:highlight>
                  <a:srgbClr val="FFFF00"/>
                </a:highlight>
              </a:rPr>
              <a:t>калийные     удобрения </a:t>
            </a:r>
            <a:r>
              <a:rPr lang="ru-RU" sz="2400" dirty="0"/>
              <a:t>($59 млн.), </a:t>
            </a:r>
            <a:r>
              <a:rPr lang="ru-RU" sz="2400" dirty="0">
                <a:highlight>
                  <a:srgbClr val="FFFF00"/>
                </a:highlight>
              </a:rPr>
              <a:t>самосвалы и сухое молоко.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0D1BC-B6B7-48E1-B6DB-0FDDCF97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692"/>
            <a:ext cx="9662081" cy="60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3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77E8AE-C8D1-4E75-92F1-953765D3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 экспорта Индонезии в Казахстан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10EB71DB-7AD4-4139-858F-E1B118CFE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3384" y="1484768"/>
            <a:ext cx="2738616" cy="5607899"/>
          </a:xfrm>
        </p:spPr>
        <p:txBody>
          <a:bodyPr>
            <a:normAutofit/>
          </a:bodyPr>
          <a:lstStyle/>
          <a:p>
            <a:r>
              <a:rPr lang="ru-RU" sz="2000" dirty="0"/>
              <a:t>Наибольшим экспортным потенциалом из Индонезии в Казахстан обладают</a:t>
            </a:r>
            <a:r>
              <a:rPr lang="ru-RU" dirty="0"/>
              <a:t> </a:t>
            </a:r>
            <a:r>
              <a:rPr lang="ru-RU" dirty="0">
                <a:highlight>
                  <a:srgbClr val="FFFF00"/>
                </a:highlight>
              </a:rPr>
              <a:t>пальмовое масло  </a:t>
            </a:r>
          </a:p>
          <a:p>
            <a:r>
              <a:rPr lang="ru-RU" dirty="0"/>
              <a:t>($ 34 млн,) необработанное </a:t>
            </a:r>
            <a:r>
              <a:rPr lang="ru-RU" dirty="0">
                <a:highlight>
                  <a:srgbClr val="FFFF00"/>
                </a:highlight>
              </a:rPr>
              <a:t>олово</a:t>
            </a:r>
            <a:r>
              <a:rPr lang="ru-RU" dirty="0"/>
              <a:t>, нелегированное, а также </a:t>
            </a:r>
            <a:r>
              <a:rPr lang="ru-RU" dirty="0">
                <a:highlight>
                  <a:srgbClr val="FFFF00"/>
                </a:highlight>
              </a:rPr>
              <a:t>автомобили</a:t>
            </a:r>
            <a:r>
              <a:rPr lang="ru-RU" dirty="0"/>
              <a:t>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DC795-34EF-4448-AD10-48F242F2F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" y="1484768"/>
            <a:ext cx="9371902" cy="54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2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9D24A76-F966-4BED-B059-F256C95E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 экспорта Индонезии в Белоруссию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72B3F1-B5C9-4225-A9E3-796D672F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464" y="1358020"/>
            <a:ext cx="3069125" cy="5734647"/>
          </a:xfrm>
        </p:spPr>
        <p:txBody>
          <a:bodyPr>
            <a:normAutofit/>
          </a:bodyPr>
          <a:lstStyle/>
          <a:p>
            <a:r>
              <a:rPr lang="ru-RU" sz="2000" dirty="0"/>
              <a:t>Продукция с наибольшим экспортным потенциалом из </a:t>
            </a:r>
            <a:r>
              <a:rPr lang="ru-RU" dirty="0"/>
              <a:t>Индонезии в Беларусь - это  </a:t>
            </a:r>
            <a:r>
              <a:rPr lang="ru-RU" dirty="0">
                <a:highlight>
                  <a:srgbClr val="FFFF00"/>
                </a:highlight>
              </a:rPr>
              <a:t>натуральный каучук</a:t>
            </a:r>
            <a:r>
              <a:rPr lang="ru-RU" dirty="0"/>
              <a:t>, </a:t>
            </a:r>
            <a:r>
              <a:rPr lang="ru-RU" dirty="0">
                <a:highlight>
                  <a:srgbClr val="FFFF00"/>
                </a:highlight>
              </a:rPr>
              <a:t>пальмовое масло </a:t>
            </a:r>
            <a:r>
              <a:rPr lang="ru-RU" dirty="0"/>
              <a:t>  ($ 2,4 млн), а также </a:t>
            </a:r>
            <a:r>
              <a:rPr lang="ru-RU" dirty="0">
                <a:highlight>
                  <a:srgbClr val="FFFF00"/>
                </a:highlight>
              </a:rPr>
              <a:t>обувь.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F46E7-E6F6-49C9-8F87-4B62C1758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3" y="1249377"/>
            <a:ext cx="8747384" cy="547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5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79643-EC84-4243-A1FD-865C41C1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Ожидаемые эффекты либерализации торговли для Индонезии и трех стран ЕАЭС, млн. долл. и %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F1DDD7C-85BC-4045-AEBA-6CC62E670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97654"/>
              </p:ext>
            </p:extLst>
          </p:nvPr>
        </p:nvGraphicFramePr>
        <p:xfrm>
          <a:off x="479834" y="1348965"/>
          <a:ext cx="10981855" cy="5232608"/>
        </p:xfrm>
        <a:graphic>
          <a:graphicData uri="http://schemas.openxmlformats.org/drawingml/2006/table">
            <a:tbl>
              <a:tblPr firstRow="1" firstCol="1" bandRow="1"/>
              <a:tblGrid>
                <a:gridCol w="3432587">
                  <a:extLst>
                    <a:ext uri="{9D8B030D-6E8A-4147-A177-3AD203B41FA5}">
                      <a16:colId xmlns:a16="http://schemas.microsoft.com/office/drawing/2014/main" val="1939400320"/>
                    </a:ext>
                  </a:extLst>
                </a:gridCol>
                <a:gridCol w="1547697">
                  <a:extLst>
                    <a:ext uri="{9D8B030D-6E8A-4147-A177-3AD203B41FA5}">
                      <a16:colId xmlns:a16="http://schemas.microsoft.com/office/drawing/2014/main" val="985728405"/>
                    </a:ext>
                  </a:extLst>
                </a:gridCol>
                <a:gridCol w="1820606">
                  <a:extLst>
                    <a:ext uri="{9D8B030D-6E8A-4147-A177-3AD203B41FA5}">
                      <a16:colId xmlns:a16="http://schemas.microsoft.com/office/drawing/2014/main" val="4021265866"/>
                    </a:ext>
                  </a:extLst>
                </a:gridCol>
                <a:gridCol w="1445812">
                  <a:extLst>
                    <a:ext uri="{9D8B030D-6E8A-4147-A177-3AD203B41FA5}">
                      <a16:colId xmlns:a16="http://schemas.microsoft.com/office/drawing/2014/main" val="246196459"/>
                    </a:ext>
                  </a:extLst>
                </a:gridCol>
                <a:gridCol w="1204439">
                  <a:extLst>
                    <a:ext uri="{9D8B030D-6E8A-4147-A177-3AD203B41FA5}">
                      <a16:colId xmlns:a16="http://schemas.microsoft.com/office/drawing/2014/main" val="1253420105"/>
                    </a:ext>
                  </a:extLst>
                </a:gridCol>
                <a:gridCol w="1530714">
                  <a:extLst>
                    <a:ext uri="{9D8B030D-6E8A-4147-A177-3AD203B41FA5}">
                      <a16:colId xmlns:a16="http://schemas.microsoft.com/office/drawing/2014/main" val="36469325"/>
                    </a:ext>
                  </a:extLst>
                </a:gridCol>
              </a:tblGrid>
              <a:tr h="10360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создания торговли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отклонения торговли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ожидаемый рост импорта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 в 2019 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49138"/>
                  </a:ext>
                </a:extLst>
              </a:tr>
              <a:tr h="856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долл.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868872"/>
                  </a:ext>
                </a:extLst>
              </a:tr>
              <a:tr h="32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6773"/>
                  </a:ext>
                </a:extLst>
              </a:tr>
              <a:tr h="321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92055"/>
                  </a:ext>
                </a:extLst>
              </a:tr>
              <a:tr h="41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Казахстан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49151"/>
                  </a:ext>
                </a:extLst>
              </a:tr>
              <a:tr h="382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 страны ЕАЭС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1987,8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748331"/>
                  </a:ext>
                </a:extLst>
              </a:tr>
              <a:tr h="443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 (из РФ)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1204,5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75256"/>
                  </a:ext>
                </a:extLst>
              </a:tr>
              <a:tr h="417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 (из Белоруссии)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207,1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56879"/>
                  </a:ext>
                </a:extLst>
              </a:tr>
              <a:tr h="380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 (из Казахстана)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42213"/>
                  </a:ext>
                </a:extLst>
              </a:tr>
              <a:tr h="659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Индонезия (трех стран ЕАЭС)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1553,1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78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1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052259-CF71-4EE5-9521-F386C4B4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257709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ja-JP" sz="2800" dirty="0">
                <a:ea typeface="MS Mincho" panose="02020609040205080304" pitchFamily="49" charset="-128"/>
              </a:rPr>
              <a:t>Ввозные таможенные пошлины в торговле трех стран ЕАЭС с Индонезией,  2019 г.</a:t>
            </a:r>
            <a:br>
              <a:rPr lang="ru-RU" altLang="ja-JP" sz="2800" b="0" dirty="0"/>
            </a:br>
            <a:endParaRPr lang="ru-RU" sz="2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CCE27E-37F6-479D-9E5C-E2F97B756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011962"/>
              </p:ext>
            </p:extLst>
          </p:nvPr>
        </p:nvGraphicFramePr>
        <p:xfrm>
          <a:off x="1826605" y="2410692"/>
          <a:ext cx="9063068" cy="3001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8939">
                  <a:extLst>
                    <a:ext uri="{9D8B030D-6E8A-4147-A177-3AD203B41FA5}">
                      <a16:colId xmlns:a16="http://schemas.microsoft.com/office/drawing/2014/main" val="4971580"/>
                    </a:ext>
                  </a:extLst>
                </a:gridCol>
                <a:gridCol w="2694129">
                  <a:extLst>
                    <a:ext uri="{9D8B030D-6E8A-4147-A177-3AD203B41FA5}">
                      <a16:colId xmlns:a16="http://schemas.microsoft.com/office/drawing/2014/main" val="877857710"/>
                    </a:ext>
                  </a:extLst>
                </a:gridCol>
              </a:tblGrid>
              <a:tr h="5739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Россия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613154"/>
                  </a:ext>
                </a:extLst>
              </a:tr>
              <a:tr h="12140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Средневзвешенный ввозной тариф на товары страны в Индонезии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3,3%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592793"/>
                  </a:ext>
                </a:extLst>
              </a:tr>
              <a:tr h="12140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Средневзвешенный ввозной тариф на индонезийские товары  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5,5%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970029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A109DD-FFB9-47A6-8850-81D8ECAC3936}"/>
              </a:ext>
            </a:extLst>
          </p:cNvPr>
          <p:cNvSpPr/>
          <p:nvPr/>
        </p:nvSpPr>
        <p:spPr>
          <a:xfrm>
            <a:off x="413442" y="6858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ja-JP" dirty="0">
                <a:ea typeface="MS Mincho" panose="02020609040205080304" pitchFamily="49" charset="-128"/>
              </a:rPr>
              <a:t>составлено и рассчитано по данным </a:t>
            </a:r>
            <a:r>
              <a:rPr lang="en-US" altLang="ja-JP" dirty="0" err="1">
                <a:ea typeface="MS Mincho" panose="02020609040205080304" pitchFamily="49" charset="-128"/>
              </a:rPr>
              <a:t>Trademap</a:t>
            </a:r>
            <a:r>
              <a:rPr lang="ru-RU" altLang="ja-JP" dirty="0">
                <a:ea typeface="MS Mincho" panose="02020609040205080304" pitchFamily="49" charset="-128"/>
              </a:rPr>
              <a:t>.</a:t>
            </a:r>
            <a:r>
              <a:rPr lang="en-US" altLang="ja-JP" dirty="0">
                <a:ea typeface="MS Mincho" panose="02020609040205080304" pitchFamily="49" charset="-128"/>
              </a:rPr>
              <a:t>org</a:t>
            </a:r>
            <a:r>
              <a:rPr lang="ru-RU" altLang="ja-JP" dirty="0">
                <a:ea typeface="MS Mincho" panose="02020609040205080304" pitchFamily="49" charset="-128"/>
              </a:rPr>
              <a:t>.</a:t>
            </a:r>
            <a:br>
              <a:rPr lang="ru-RU" altLang="ja-JP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74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E880-8F54-494B-97E6-2E2C9FC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Помогут ли ССТ облагородить экспорт и модернизировать экономику?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BCD3-D474-418D-AAE3-A7D43C6A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5" y="1511929"/>
            <a:ext cx="11217841" cy="5209546"/>
          </a:xfrm>
        </p:spPr>
        <p:txBody>
          <a:bodyPr>
            <a:normAutofit/>
          </a:bodyPr>
          <a:lstStyle/>
          <a:p>
            <a:r>
              <a:rPr lang="ru-RU" dirty="0"/>
              <a:t>Из общих соображений – нет. Либерализация торговли способствует углублению специализации. В нашем случае – на топливе и сырье.</a:t>
            </a:r>
          </a:p>
          <a:p>
            <a:endParaRPr lang="ru-RU" dirty="0"/>
          </a:p>
          <a:p>
            <a:r>
              <a:rPr lang="ru-RU" dirty="0"/>
              <a:t>Но если торговля с конкретным партнером и до ССТ была «благороднее» общей структуры торговли страны, то увеличение экспорта (несырьевого) в эту страну будет способствовать снижению доли сырья в экспорте в целом.</a:t>
            </a:r>
          </a:p>
          <a:p>
            <a:endParaRPr lang="ru-RU" dirty="0"/>
          </a:p>
          <a:p>
            <a:r>
              <a:rPr lang="ru-RU" dirty="0"/>
              <a:t>Если партнер уже заключил много ССТ, то наше ССТ может помочь удержанию доли рынка, но вряд ли – ее росту.</a:t>
            </a:r>
          </a:p>
        </p:txBody>
      </p:sp>
    </p:spTree>
    <p:extLst>
      <p:ext uri="{BB962C8B-B14F-4D97-AF65-F5344CB8AC3E}">
        <p14:creationId xmlns:p14="http://schemas.microsoft.com/office/powerpoint/2010/main" val="295392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26748-2595-4EDB-B3D4-707E3FBB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13 ССТ Индонезии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D7A2C-437C-431D-834C-CC0861398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7" t="15139" r="15084" b="12650"/>
          <a:stretch/>
        </p:blipFill>
        <p:spPr>
          <a:xfrm>
            <a:off x="604156" y="983226"/>
            <a:ext cx="11133371" cy="58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8C7B6-FED0-4993-A297-6F0C6350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33931-D4BA-4189-A83E-29931D4D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dirty="0"/>
              <a:t>Потенциал роста торговли благодаря заключению ССТ ЕАЭС-Индонезия не очень велик. </a:t>
            </a:r>
          </a:p>
          <a:p>
            <a:r>
              <a:rPr lang="ru-RU" dirty="0"/>
              <a:t> Риски увеличения ввоза пальмового масла низкие: уровень пошлин и так невысок.</a:t>
            </a:r>
          </a:p>
          <a:p>
            <a:r>
              <a:rPr lang="ru-RU" dirty="0"/>
              <a:t>Политические мотивы и эффекты ССТ с Индонезией более важны, чем экономические.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123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3E44F9-468B-4D5A-9E8F-300035D01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E5BA114-0B7E-45F7-9C87-48876C314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802" y="4815202"/>
            <a:ext cx="9144000" cy="1655762"/>
          </a:xfrm>
        </p:spPr>
        <p:txBody>
          <a:bodyPr/>
          <a:lstStyle/>
          <a:p>
            <a:r>
              <a:rPr lang="en-US" dirty="0"/>
              <a:t>vladimirsherov@mail.ru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2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B97A7-B902-4F2D-A7DC-EDBFE418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ЕАЭС подписывает ССТ 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37ADF-B81A-4105-884D-54E67519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75" y="1348966"/>
            <a:ext cx="11307778" cy="5743701"/>
          </a:xfrm>
        </p:spPr>
        <p:txBody>
          <a:bodyPr>
            <a:normAutofit lnSpcReduction="10000"/>
          </a:bodyPr>
          <a:lstStyle/>
          <a:p>
            <a:r>
              <a:rPr lang="ru-RU" u="sng" dirty="0"/>
              <a:t>Экономические причины</a:t>
            </a:r>
          </a:p>
          <a:p>
            <a:r>
              <a:rPr lang="ru-RU" dirty="0"/>
              <a:t>Надо улучшать структуру экспорта, сокращать зависимость от экспорта нефти и газа. </a:t>
            </a:r>
          </a:p>
          <a:p>
            <a:r>
              <a:rPr lang="ru-RU" dirty="0"/>
              <a:t>Лоббирование (?)</a:t>
            </a:r>
          </a:p>
          <a:p>
            <a:r>
              <a:rPr lang="ru-RU" u="sng" dirty="0"/>
              <a:t>Политические и психологические причины</a:t>
            </a:r>
            <a:r>
              <a:rPr lang="ru-RU" dirty="0"/>
              <a:t>:</a:t>
            </a:r>
          </a:p>
          <a:p>
            <a:r>
              <a:rPr lang="ru-RU" dirty="0"/>
              <a:t>Интересы России</a:t>
            </a:r>
          </a:p>
          <a:p>
            <a:r>
              <a:rPr lang="ru-RU" dirty="0"/>
              <a:t>Внутренняя логика интеграции: ЕАЭС начал работу в 2015 г. Что дальше? Углубление и расширение интеграции.</a:t>
            </a:r>
          </a:p>
          <a:p>
            <a:r>
              <a:rPr lang="ru-RU" dirty="0"/>
              <a:t>ЕАЭС велик по территории, но экономически слабее соседей с запада и с востока. </a:t>
            </a:r>
          </a:p>
          <a:p>
            <a:r>
              <a:rPr lang="ru-RU" dirty="0"/>
              <a:t>Следование мировой «моде». Страны формируют свои «сети» ССТ.</a:t>
            </a:r>
          </a:p>
          <a:p>
            <a:r>
              <a:rPr lang="ru-RU" dirty="0"/>
              <a:t>Поворот на восток из-за последствий украинского кризиса.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84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E880-8F54-494B-97E6-2E2C9FC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Разворот российской внешнеэкономической политики на восток: причины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BCD3-D474-418D-AAE3-A7D43C6A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819747"/>
            <a:ext cx="10803194" cy="4901728"/>
          </a:xfrm>
        </p:spPr>
        <p:txBody>
          <a:bodyPr/>
          <a:lstStyle/>
          <a:p>
            <a:r>
              <a:rPr lang="ru-RU" dirty="0"/>
              <a:t>Политические обстоятельства (ухудшение отношений со странами Запада с 2014 г., режим санкций)</a:t>
            </a:r>
          </a:p>
          <a:p>
            <a:r>
              <a:rPr lang="ru-RU" dirty="0"/>
              <a:t>экономические императивы:</a:t>
            </a:r>
          </a:p>
          <a:p>
            <a:r>
              <a:rPr lang="ru-RU" dirty="0"/>
              <a:t>продолжающееся усиление позиций и расширение роли стран Азии в мировой экономике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7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EBDB9-762C-462C-AC8A-08BBDF35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Торговые соглашения ЕАЭС со странами Азии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895CE37-6ADC-47D6-8D55-90746E43E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855040"/>
              </p:ext>
            </p:extLst>
          </p:nvPr>
        </p:nvGraphicFramePr>
        <p:xfrm>
          <a:off x="261152" y="919273"/>
          <a:ext cx="1186143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122">
                  <a:extLst>
                    <a:ext uri="{9D8B030D-6E8A-4147-A177-3AD203B41FA5}">
                      <a16:colId xmlns:a16="http://schemas.microsoft.com/office/drawing/2014/main" val="1074786974"/>
                    </a:ext>
                  </a:extLst>
                </a:gridCol>
                <a:gridCol w="1736005">
                  <a:extLst>
                    <a:ext uri="{9D8B030D-6E8A-4147-A177-3AD203B41FA5}">
                      <a16:colId xmlns:a16="http://schemas.microsoft.com/office/drawing/2014/main" val="763664681"/>
                    </a:ext>
                  </a:extLst>
                </a:gridCol>
                <a:gridCol w="1457608">
                  <a:extLst>
                    <a:ext uri="{9D8B030D-6E8A-4147-A177-3AD203B41FA5}">
                      <a16:colId xmlns:a16="http://schemas.microsoft.com/office/drawing/2014/main" val="305232365"/>
                    </a:ext>
                  </a:extLst>
                </a:gridCol>
                <a:gridCol w="7061703">
                  <a:extLst>
                    <a:ext uri="{9D8B030D-6E8A-4147-A177-3AD203B41FA5}">
                      <a16:colId xmlns:a16="http://schemas.microsoft.com/office/drawing/2014/main" val="1030019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Страна-партнер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подписано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Вступило в силу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Полное название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42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Вьетнам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мая 2015 г. </a:t>
                      </a:r>
                      <a:r>
                        <a:rPr lang="en-US" sz="2000" dirty="0"/>
                        <a:t>2015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октября 2016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Соглашение о свободной торговле между евразийским экономическим союзом и его государствами – членами,  с одной стороны, и  Социалистической республикой Вьетнам, с другой стороны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18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мая </a:t>
                      </a:r>
                      <a:r>
                        <a:rPr lang="en-US" sz="2000" dirty="0"/>
                        <a:t>2018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25 октября </a:t>
                      </a:r>
                      <a:r>
                        <a:rPr lang="en-US" sz="2000" dirty="0"/>
                        <a:t>2019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Соглашение о торгово-экономическом сотрудничестве между Евразийским экономическим союзом и его государствами-членами, с одной стороны, и Китайской Народной Республикой,  с другой стороны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Иран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мая 2018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октября 2019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Временное соглашение, ведущее к образованию зоны свободной торговли между Евразийским экономическим союзом (ЕАЭС) и Ираном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Сингапур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октября 2019 г.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Рамочное соглашение о всестороннем экономическом сотрудничестве между Евразийским экономическим союзом и его государствами-членами, с одной стороны, и республикой Сингапур-с другой . Соглашение о свободной торговле между Евразийским экономическим союзом и его государствами-членами, с одной стороны, и Республикой Сингапур, с другой стороны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5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6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19A0-CCE8-420B-9EBE-619269C7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867932" cy="1918612"/>
          </a:xfrm>
        </p:spPr>
        <p:txBody>
          <a:bodyPr>
            <a:normAutofit/>
          </a:bodyPr>
          <a:lstStyle/>
          <a:p>
            <a:r>
              <a:rPr lang="ru-RU" dirty="0"/>
              <a:t>2016: В.В. Путин и Джоко </a:t>
            </a:r>
            <a:r>
              <a:rPr lang="ru-RU" dirty="0" err="1"/>
              <a:t>Видодо</a:t>
            </a:r>
            <a:r>
              <a:rPr lang="ru-RU" dirty="0"/>
              <a:t> обсудили идею создания ЗСТ между Индонезией и ЕАЭС</a:t>
            </a:r>
            <a:br>
              <a:rPr lang="ru-RU" dirty="0"/>
            </a:br>
            <a:br>
              <a:rPr lang="ru-RU" dirty="0"/>
            </a:br>
            <a:r>
              <a:rPr lang="ru-RU" sz="2000" b="0" dirty="0"/>
              <a:t>20:32 18.05.2016 </a:t>
            </a:r>
            <a:r>
              <a:rPr lang="en-US" sz="2000" b="0" dirty="0"/>
              <a:t>https://ria.ru/20160518/1435941267.html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C86D6-A5C5-4DB5-995C-BAE01272AD2D}"/>
              </a:ext>
            </a:extLst>
          </p:cNvPr>
          <p:cNvSpPr txBox="1"/>
          <p:nvPr/>
        </p:nvSpPr>
        <p:spPr>
          <a:xfrm>
            <a:off x="1862751" y="611445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Фото 10 ноября 2014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F6889-7BB9-42E1-95C7-E8E6976C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65" y="2845900"/>
            <a:ext cx="5149989" cy="3307101"/>
          </a:xfrm>
          <a:prstGeom prst="rect">
            <a:avLst/>
          </a:prstGeom>
        </p:spPr>
      </p:pic>
      <p:pic>
        <p:nvPicPr>
          <p:cNvPr id="10" name="Picture 2" descr="Индонезийско-российские отношения — Википедия">
            <a:extLst>
              <a:ext uri="{FF2B5EF4-FFF2-40B4-BE49-F238E27FC236}">
                <a16:creationId xmlns:a16="http://schemas.microsoft.com/office/drawing/2014/main" id="{E2EF3554-8603-4622-98C8-FC74F7EC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37" y="3224620"/>
            <a:ext cx="6642903" cy="29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0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Индонезия и ЕАЭС расширяют сотрудничество | EURASIANEWS |  Информационно-аналитический портал">
            <a:extLst>
              <a:ext uri="{FF2B5EF4-FFF2-40B4-BE49-F238E27FC236}">
                <a16:creationId xmlns:a16="http://schemas.microsoft.com/office/drawing/2014/main" id="{3EF704C3-C929-462B-B7BA-77385AAA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" y="220205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Россия и Индонезия хотят создать СП в сфере мясного животноводства">
            <a:extLst>
              <a:ext uri="{FF2B5EF4-FFF2-40B4-BE49-F238E27FC236}">
                <a16:creationId xmlns:a16="http://schemas.microsoft.com/office/drawing/2014/main" id="{B61C39BE-8A37-4E14-AA27-6395401A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8209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6AA91-DB64-4728-95FD-91DC878A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248" y="136524"/>
            <a:ext cx="6640104" cy="1979155"/>
          </a:xfrm>
        </p:spPr>
        <p:txBody>
          <a:bodyPr/>
          <a:lstStyle/>
          <a:p>
            <a:r>
              <a:rPr lang="ru-RU" dirty="0"/>
              <a:t>ЕАЭС – АСЕАН</a:t>
            </a:r>
            <a:br>
              <a:rPr lang="ru-RU" dirty="0"/>
            </a:br>
            <a:r>
              <a:rPr lang="ru-RU" dirty="0"/>
              <a:t>Россия – Индонезия</a:t>
            </a:r>
            <a:br>
              <a:rPr lang="ru-RU" dirty="0"/>
            </a:br>
            <a:r>
              <a:rPr lang="ru-RU" dirty="0"/>
              <a:t>ЕАЭС - Индонезия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978A06-8A81-47AD-96D4-EBE58643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59" y="1977567"/>
            <a:ext cx="6916848" cy="5020762"/>
          </a:xfrm>
        </p:spPr>
        <p:txBody>
          <a:bodyPr>
            <a:normAutofit/>
          </a:bodyPr>
          <a:lstStyle/>
          <a:p>
            <a:r>
              <a:rPr lang="ru-RU" sz="1600" dirty="0"/>
              <a:t>17 октября 2019 г. </a:t>
            </a:r>
          </a:p>
          <a:p>
            <a:r>
              <a:rPr lang="ru-RU" sz="2400" dirty="0"/>
              <a:t>ЕЭК и правительство Индонезии заключили меморандум о сотрудничестве. Документ подписали член Коллегии (министр) по интеграции и макроэкономике ЕЭК С. Глазьев и министр торговли Индонезии </a:t>
            </a:r>
            <a:r>
              <a:rPr lang="ru-RU" sz="2400" dirty="0" err="1"/>
              <a:t>Э.Лукита</a:t>
            </a:r>
            <a:r>
              <a:rPr lang="ru-RU" sz="2400" dirty="0"/>
              <a:t>.</a:t>
            </a:r>
          </a:p>
          <a:p>
            <a:r>
              <a:rPr lang="ru-RU" sz="1800" dirty="0"/>
              <a:t>Сентябрь 2020 г. </a:t>
            </a:r>
          </a:p>
          <a:p>
            <a:r>
              <a:rPr lang="ru-RU" sz="2400" dirty="0"/>
              <a:t>Совет Евразийской экономической комиссии принял решение о формировании совместных исследовательских групп по изучению вопроса целесообразности заключения соглашений о свободной торговле с Монголией и Индонезией. </a:t>
            </a:r>
          </a:p>
          <a:p>
            <a:endParaRPr lang="ru-RU" dirty="0"/>
          </a:p>
        </p:txBody>
      </p:sp>
      <p:pic>
        <p:nvPicPr>
          <p:cNvPr id="6" name="Picture 4" descr="Индонезия и ЕЭК подписали меморандум о сотрудничестве">
            <a:extLst>
              <a:ext uri="{FF2B5EF4-FFF2-40B4-BE49-F238E27FC236}">
                <a16:creationId xmlns:a16="http://schemas.microsoft.com/office/drawing/2014/main" id="{5243E3E6-BA0A-4A6A-BB37-9AD5667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t="13597" r="9043" b="26337"/>
          <a:stretch/>
        </p:blipFill>
        <p:spPr bwMode="auto">
          <a:xfrm>
            <a:off x="7559644" y="3818611"/>
            <a:ext cx="4508012" cy="24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5E880-8F54-494B-97E6-2E2C9FCA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ЕАЭС - Индонезия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7BCD3-D474-418D-AAE3-A7D43C6A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взаимной торговле преобладают сырьевые и промежуточные товары: велика доля с/х продукции</a:t>
            </a:r>
          </a:p>
          <a:p>
            <a:r>
              <a:rPr lang="ru-RU" dirty="0"/>
              <a:t>Россия доминирует.  Ее экспорт в Индонезию очень нестабилен. Зерно обменивается на пальмовое масло.</a:t>
            </a:r>
          </a:p>
          <a:p>
            <a:r>
              <a:rPr lang="ru-RU" dirty="0"/>
              <a:t>За последние два года ощутимо выросли экспорт из Белоруссии(калийные удобрения) и импорт в Казахстан (пальмовое масло).</a:t>
            </a:r>
          </a:p>
        </p:txBody>
      </p:sp>
    </p:spTree>
    <p:extLst>
      <p:ext uri="{BB962C8B-B14F-4D97-AF65-F5344CB8AC3E}">
        <p14:creationId xmlns:p14="http://schemas.microsoft.com/office/powerpoint/2010/main" val="272490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Заголовок 1">
            <a:extLst>
              <a:ext uri="{FF2B5EF4-FFF2-40B4-BE49-F238E27FC236}">
                <a16:creationId xmlns:a16="http://schemas.microsoft.com/office/drawing/2014/main" id="{5111CDB4-BA48-411D-83A2-9B0A50E330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dirty="0"/>
              <a:t>Удельный вес пяти саран в торговле Индонезии с ЕАЭС на 2019 г., %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B3711DD-F331-4A48-BFC4-311BC9DF9D76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89298" y="2534970"/>
          <a:ext cx="6862527" cy="3865831"/>
        </p:xfrm>
        <a:graphic>
          <a:graphicData uri="http://schemas.openxmlformats.org/drawingml/2006/table">
            <a:tbl>
              <a:tblPr/>
              <a:tblGrid>
                <a:gridCol w="2578911">
                  <a:extLst>
                    <a:ext uri="{9D8B030D-6E8A-4147-A177-3AD203B41FA5}">
                      <a16:colId xmlns:a16="http://schemas.microsoft.com/office/drawing/2014/main" val="777661947"/>
                    </a:ext>
                  </a:extLst>
                </a:gridCol>
                <a:gridCol w="2141808">
                  <a:extLst>
                    <a:ext uri="{9D8B030D-6E8A-4147-A177-3AD203B41FA5}">
                      <a16:colId xmlns:a16="http://schemas.microsoft.com/office/drawing/2014/main" val="1818953343"/>
                    </a:ext>
                  </a:extLst>
                </a:gridCol>
                <a:gridCol w="2141808">
                  <a:extLst>
                    <a:ext uri="{9D8B030D-6E8A-4147-A177-3AD203B41FA5}">
                      <a16:colId xmlns:a16="http://schemas.microsoft.com/office/drawing/2014/main" val="2112186474"/>
                    </a:ext>
                  </a:extLst>
                </a:gridCol>
              </a:tblGrid>
              <a:tr h="91518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8" marR="5938" marT="23495" marB="234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экспорте Индонезии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импорте Индонезии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519781"/>
                  </a:ext>
                </a:extLst>
              </a:tr>
              <a:tr h="64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Россия</a:t>
                      </a:r>
                    </a:p>
                  </a:txBody>
                  <a:tcPr marL="5938" marR="5938" marT="23495" marB="234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288342"/>
                  </a:ext>
                </a:extLst>
              </a:tr>
              <a:tr h="51222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Белоруссия</a:t>
                      </a:r>
                    </a:p>
                  </a:txBody>
                  <a:tcPr marL="5938" marR="5938" marT="23495" marB="234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466680"/>
                  </a:ext>
                </a:extLst>
              </a:tr>
              <a:tr h="64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5938" marR="5938" marT="23495" marB="234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101676"/>
                  </a:ext>
                </a:extLst>
              </a:tr>
              <a:tr h="51222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Армения</a:t>
                      </a:r>
                    </a:p>
                  </a:txBody>
                  <a:tcPr marL="5938" marR="5938" marT="23495" marB="234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13174"/>
                  </a:ext>
                </a:extLst>
              </a:tr>
              <a:tr h="64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Киргизия</a:t>
                      </a:r>
                    </a:p>
                  </a:txBody>
                  <a:tcPr marL="5938" marR="5938" marT="23495" marB="2349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5938" marR="5938" marT="5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51485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E4BA096-7AED-42ED-9803-D9FADFAD98E3}"/>
              </a:ext>
            </a:extLst>
          </p:cNvPr>
          <p:cNvGraphicFramePr>
            <a:graphicFrameLocks/>
          </p:cNvGraphicFramePr>
          <p:nvPr/>
        </p:nvGraphicFramePr>
        <p:xfrm>
          <a:off x="7358958" y="12350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AC14DE4-C8BE-4037-8417-A3653962131D}"/>
              </a:ext>
            </a:extLst>
          </p:cNvPr>
          <p:cNvGraphicFramePr>
            <a:graphicFrameLocks/>
          </p:cNvGraphicFramePr>
          <p:nvPr/>
        </p:nvGraphicFramePr>
        <p:xfrm>
          <a:off x="7702990" y="39782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314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10872</TotalTime>
  <Words>1241</Words>
  <Application>Microsoft Office PowerPoint</Application>
  <PresentationFormat>Широкоэкранный</PresentationFormat>
  <Paragraphs>187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Потенциальные эффекты либерализации торговли между странами ЕАЭС и Индонезией </vt:lpstr>
      <vt:lpstr>План</vt:lpstr>
      <vt:lpstr>Зачем ЕАЭС подписывает ССТ ?</vt:lpstr>
      <vt:lpstr>Разворот российской внешнеэкономической политики на восток: причины</vt:lpstr>
      <vt:lpstr>Торговые соглашения ЕАЭС со странами Азии</vt:lpstr>
      <vt:lpstr>2016: В.В. Путин и Джоко Видодо обсудили идею создания ЗСТ между Индонезией и ЕАЭС  20:32 18.05.2016 https://ria.ru/20160518/1435941267.html</vt:lpstr>
      <vt:lpstr>ЕАЭС – АСЕАН Россия – Индонезия ЕАЭС - Индонезия</vt:lpstr>
      <vt:lpstr>ЕАЭС - Индонезия</vt:lpstr>
      <vt:lpstr>Удельный вес пяти саран в торговле Индонезии с ЕАЭС на 2019 г., %</vt:lpstr>
      <vt:lpstr>Импорт Индонезии из стран ЕАЭС в 2006-2019 г., тыс. долл.</vt:lpstr>
      <vt:lpstr>Экспорт Индонезии в страны ЕАЭС в 2006-2019 г., тыс. долл.</vt:lpstr>
      <vt:lpstr>Сальдо торговли России с Индонезией по данным двух стран: расхождение на миллиард долларов</vt:lpstr>
      <vt:lpstr>Экспорт РФ в Индонезию</vt:lpstr>
      <vt:lpstr>Экспорт России в Индонезию за 9 месяцев 2020 года </vt:lpstr>
      <vt:lpstr>Потенциал российского экспорта в Индонезию по данным Export potential map</vt:lpstr>
      <vt:lpstr>Импорт РФ из Индонезии</vt:lpstr>
      <vt:lpstr>Импорт РФ из Индонезии</vt:lpstr>
      <vt:lpstr>https://www.bbc.com/russian/news-47032429</vt:lpstr>
      <vt:lpstr>Потенциал экспорта Индонезии в Россию</vt:lpstr>
      <vt:lpstr>Потенциал экспорта Казахстана в Индонезию</vt:lpstr>
      <vt:lpstr>Потенциал экспорта Белоруссии в Индонезию</vt:lpstr>
      <vt:lpstr>Потенциал экспорта Индонезии в Казахстан</vt:lpstr>
      <vt:lpstr>Потенциал экспорта Индонезии в Белоруссию</vt:lpstr>
      <vt:lpstr>Ожидаемые эффекты либерализации торговли для Индонезии и трех стран ЕАЭС, млн. долл. и %</vt:lpstr>
      <vt:lpstr>Ввозные таможенные пошлины в торговле трех стран ЕАЭС с Индонезией,  2019 г. </vt:lpstr>
      <vt:lpstr>Помогут ли ССТ облагородить экспорт и модернизировать экономику?</vt:lpstr>
      <vt:lpstr>13 ССТ Индонезии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шеров</dc:creator>
  <cp:lastModifiedBy>Шеров-Игнатьев Владимир Генрихович</cp:lastModifiedBy>
  <cp:revision>199</cp:revision>
  <dcterms:created xsi:type="dcterms:W3CDTF">2020-04-03T12:23:34Z</dcterms:created>
  <dcterms:modified xsi:type="dcterms:W3CDTF">2021-09-07T10:56:00Z</dcterms:modified>
</cp:coreProperties>
</file>